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18" r:id="rId3"/>
    <p:sldId id="443" r:id="rId4"/>
    <p:sldId id="430" r:id="rId5"/>
    <p:sldId id="452" r:id="rId6"/>
    <p:sldId id="454" r:id="rId7"/>
    <p:sldId id="455" r:id="rId8"/>
    <p:sldId id="456" r:id="rId9"/>
    <p:sldId id="458" r:id="rId10"/>
    <p:sldId id="457" r:id="rId11"/>
    <p:sldId id="453" r:id="rId12"/>
    <p:sldId id="459" r:id="rId13"/>
    <p:sldId id="444" r:id="rId14"/>
    <p:sldId id="326" r:id="rId15"/>
    <p:sldId id="348"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8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6" autoAdjust="0"/>
    <p:restoredTop sz="99567" autoAdjust="0"/>
  </p:normalViewPr>
  <p:slideViewPr>
    <p:cSldViewPr>
      <p:cViewPr varScale="1">
        <p:scale>
          <a:sx n="99" d="100"/>
          <a:sy n="99" d="100"/>
        </p:scale>
        <p:origin x="840" y="84"/>
      </p:cViewPr>
      <p:guideLst>
        <p:guide orient="horz" pos="2160"/>
        <p:guide pos="2880"/>
      </p:guideLst>
    </p:cSldViewPr>
  </p:slideViewPr>
  <p:outlineViewPr>
    <p:cViewPr>
      <p:scale>
        <a:sx n="33" d="100"/>
        <a:sy n="33" d="100"/>
      </p:scale>
      <p:origin x="12" y="11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a:t>
            </a:r>
            <a:r>
              <a:rPr lang="en-US" dirty="0" smtClean="0"/>
              <a:t>802.11-yy/1778r0</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a:t>
            </a:r>
            <a:r>
              <a:rPr lang="en-US" dirty="0" smtClean="0"/>
              <a:t>802.11-yy/1778r0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dirty="0" smtClean="0"/>
              <a:t>doc.: IEEE 802.11-yy/1778r0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smtClean="0"/>
              <a:t>August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
        <p:nvSpPr>
          <p:cNvPr id="5" name="Rectangle 5"/>
          <p:cNvSpPr>
            <a:spLocks noGrp="1" noChangeArrowheads="1"/>
          </p:cNvSpPr>
          <p:nvPr>
            <p:ph type="ftr" sz="quarter" idx="11"/>
          </p:nvPr>
        </p:nvSpPr>
        <p:spPr>
          <a:xfrm>
            <a:off x="6719708" y="6475413"/>
            <a:ext cx="1824217" cy="184666"/>
          </a:xfrm>
          <a:ln/>
        </p:spPr>
        <p:txBody>
          <a:bodyPr/>
          <a:lstStyle>
            <a:lvl1pPr>
              <a:defRPr/>
            </a:lvl1pPr>
          </a:lstStyle>
          <a:p>
            <a:pPr>
              <a:defRPr/>
            </a:pPr>
            <a:r>
              <a:rPr lang="en-US" dirty="0" smtClean="0"/>
              <a:t>Matthew Fischer (Broadcom)</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smtClean="0"/>
              <a:t>August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August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August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August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August 2020</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802.11-20/1182r1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224694" cy="276999"/>
          </a:xfrm>
        </p:spPr>
        <p:txBody>
          <a:bodyPr/>
          <a:lstStyle/>
          <a:p>
            <a:pPr>
              <a:defRPr/>
            </a:pPr>
            <a:r>
              <a:rPr lang="en-US" dirty="0" smtClean="0"/>
              <a:t>August 2020</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CN" dirty="0" smtClean="0"/>
              <a:t>S1G EU New Band</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2020-08-04</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8" name="Table 7">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530482921"/>
              </p:ext>
            </p:extLst>
          </p:nvPr>
        </p:nvGraphicFramePr>
        <p:xfrm>
          <a:off x="228598" y="2998720"/>
          <a:ext cx="8763001" cy="2188979"/>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val="20000"/>
                    </a:ext>
                  </a:extLst>
                </a:gridCol>
                <a:gridCol w="1015400">
                  <a:extLst>
                    <a:ext uri="{9D8B030D-6E8A-4147-A177-3AD203B41FA5}">
                      <a16:colId xmlns:a16="http://schemas.microsoft.com/office/drawing/2014/main" val="20001"/>
                    </a:ext>
                  </a:extLst>
                </a:gridCol>
                <a:gridCol w="2282071">
                  <a:extLst>
                    <a:ext uri="{9D8B030D-6E8A-4147-A177-3AD203B41FA5}">
                      <a16:colId xmlns:a16="http://schemas.microsoft.com/office/drawing/2014/main" val="20002"/>
                    </a:ext>
                  </a:extLst>
                </a:gridCol>
                <a:gridCol w="813062">
                  <a:extLst>
                    <a:ext uri="{9D8B030D-6E8A-4147-A177-3AD203B41FA5}">
                      <a16:colId xmlns:a16="http://schemas.microsoft.com/office/drawing/2014/main" val="20003"/>
                    </a:ext>
                  </a:extLst>
                </a:gridCol>
                <a:gridCol w="2619866">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algn="ctr"/>
                      <a:r>
                        <a:rPr lang="en-US" sz="1100" dirty="0" smtClean="0"/>
                        <a:t>Matthew Fischer</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13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843879"/>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Where Does the New Band Fit? (2)</a:t>
            </a:r>
            <a:endParaRPr lang="en-US" dirty="0"/>
          </a:p>
        </p:txBody>
      </p:sp>
      <p:sp>
        <p:nvSpPr>
          <p:cNvPr id="3" name="Content Placeholder 2"/>
          <p:cNvSpPr>
            <a:spLocks noGrp="1"/>
          </p:cNvSpPr>
          <p:nvPr>
            <p:ph idx="1"/>
          </p:nvPr>
        </p:nvSpPr>
        <p:spPr/>
        <p:txBody>
          <a:bodyPr/>
          <a:lstStyle/>
          <a:p>
            <a:r>
              <a:rPr lang="en-US" dirty="0" smtClean="0"/>
              <a:t>EU </a:t>
            </a:r>
            <a:r>
              <a:rPr lang="en-US" dirty="0" smtClean="0"/>
              <a:t>needs a new </a:t>
            </a:r>
            <a:r>
              <a:rPr lang="en-US" dirty="0" smtClean="0"/>
              <a:t>starting frequency (i.e. new “band”)</a:t>
            </a:r>
          </a:p>
          <a:p>
            <a:pPr lvl="1"/>
            <a:r>
              <a:rPr lang="en-US" dirty="0" smtClean="0"/>
              <a:t>Based on existing examples:</a:t>
            </a:r>
          </a:p>
          <a:p>
            <a:pPr lvl="2"/>
            <a:r>
              <a:rPr lang="en-US" dirty="0" smtClean="0"/>
              <a:t>RESTART channel numbering for the new “band”</a:t>
            </a:r>
          </a:p>
          <a:p>
            <a:pPr lvl="2"/>
            <a:r>
              <a:rPr lang="en-US" dirty="0" smtClean="0"/>
              <a:t>E.g. first channel 1, last channel 6 for the new 915.8 - 919.4 band</a:t>
            </a:r>
          </a:p>
          <a:p>
            <a:pPr lvl="3"/>
            <a:r>
              <a:rPr lang="en-US" dirty="0" smtClean="0"/>
              <a:t>i.e. 7x0.5 = 3.5 MHz total (919.4 – 915.8 = 3.6)</a:t>
            </a:r>
          </a:p>
          <a:p>
            <a:r>
              <a:rPr lang="en-US" dirty="0" smtClean="0"/>
              <a:t>How much guard band?</a:t>
            </a:r>
          </a:p>
          <a:p>
            <a:pPr lvl="1"/>
            <a:r>
              <a:rPr lang="en-US" dirty="0" smtClean="0"/>
              <a:t>1 MHz wide channels</a:t>
            </a:r>
            <a:endParaRPr lang="en-US" dirty="0"/>
          </a:p>
          <a:p>
            <a:pPr lvl="1"/>
            <a:r>
              <a:rPr lang="en-US" dirty="0" smtClean="0"/>
              <a:t>Centers are on 0.5 MHz frequencies</a:t>
            </a:r>
          </a:p>
          <a:p>
            <a:pPr lvl="2"/>
            <a:r>
              <a:rPr lang="en-US" dirty="0" smtClean="0"/>
              <a:t>Center of channel with index 1, at 916 or 916.5?</a:t>
            </a:r>
          </a:p>
          <a:p>
            <a:pPr lvl="3"/>
            <a:r>
              <a:rPr lang="en-US" sz="1400" i="1" dirty="0" smtClean="0"/>
              <a:t>f</a:t>
            </a:r>
            <a:r>
              <a:rPr lang="en-US" sz="1400" i="1" baseline="-25000" dirty="0" smtClean="0"/>
              <a:t>c</a:t>
            </a:r>
            <a:r>
              <a:rPr lang="en-US" sz="1400" i="1" dirty="0" smtClean="0"/>
              <a:t> </a:t>
            </a:r>
            <a:r>
              <a:rPr lang="en-US" sz="1400" dirty="0"/>
              <a:t>= </a:t>
            </a:r>
            <a:r>
              <a:rPr lang="en-US" sz="1400" i="1" dirty="0" err="1"/>
              <a:t>ChannelStartingFrequency</a:t>
            </a:r>
            <a:r>
              <a:rPr lang="en-US" sz="1400" i="1" dirty="0"/>
              <a:t> + </a:t>
            </a:r>
            <a:r>
              <a:rPr lang="en-US" sz="1400" i="1" dirty="0" err="1"/>
              <a:t>f</a:t>
            </a:r>
            <a:r>
              <a:rPr lang="en-US" sz="1400" i="1" baseline="-25000" dirty="0" err="1"/>
              <a:t>separation</a:t>
            </a:r>
            <a:r>
              <a:rPr lang="en-US" sz="1400" i="1" baseline="-25000" dirty="0"/>
              <a:t> </a:t>
            </a:r>
            <a:r>
              <a:rPr lang="en-US" sz="1400" i="1" dirty="0"/>
              <a:t> x </a:t>
            </a:r>
            <a:r>
              <a:rPr lang="en-US" sz="1400" i="1" dirty="0" err="1" smtClean="0"/>
              <a:t>ChannelCenterFrequencyIndex</a:t>
            </a:r>
            <a:endParaRPr lang="en-US" sz="1400" i="1" dirty="0" smtClean="0"/>
          </a:p>
          <a:p>
            <a:pPr lvl="2"/>
            <a:r>
              <a:rPr lang="en-US" dirty="0" smtClean="0"/>
              <a:t>E.g. </a:t>
            </a:r>
            <a:r>
              <a:rPr lang="en-US" dirty="0" err="1"/>
              <a:t>C</a:t>
            </a:r>
            <a:r>
              <a:rPr lang="en-US" dirty="0" err="1" smtClean="0"/>
              <a:t>hannelStartingFrequency</a:t>
            </a:r>
            <a:r>
              <a:rPr lang="en-US" dirty="0" smtClean="0"/>
              <a:t> = 916, index = 1, center = 916.5</a:t>
            </a:r>
          </a:p>
          <a:p>
            <a:pPr lvl="3"/>
            <a:r>
              <a:rPr lang="en-US" dirty="0" smtClean="0"/>
              <a:t>i.e. index == channel number</a:t>
            </a:r>
            <a:endParaRPr lang="en-US" i="1" dirty="0"/>
          </a:p>
          <a:p>
            <a:pPr lvl="3"/>
            <a:endParaRPr lang="en-US" dirty="0" smtClean="0"/>
          </a:p>
          <a:p>
            <a:pPr marL="857250" lvl="2" indent="0">
              <a:buNone/>
            </a:pPr>
            <a:endParaRPr lang="en-US" dirty="0" smtClean="0"/>
          </a:p>
        </p:txBody>
      </p:sp>
      <p:sp>
        <p:nvSpPr>
          <p:cNvPr id="4" name="Date Placeholder 3"/>
          <p:cNvSpPr>
            <a:spLocks noGrp="1"/>
          </p:cNvSpPr>
          <p:nvPr>
            <p:ph type="dt" sz="half" idx="10"/>
          </p:nvPr>
        </p:nvSpPr>
        <p:spPr>
          <a:xfrm>
            <a:off x="696913" y="332601"/>
            <a:ext cx="1224694" cy="276999"/>
          </a:xfrm>
        </p:spPr>
        <p:txBody>
          <a:bodyPr/>
          <a:lstStyle/>
          <a:p>
            <a:r>
              <a:rPr lang="en-US" dirty="0" smtClean="0"/>
              <a:t>August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10</a:t>
            </a:fld>
            <a:endParaRPr lang="en-US"/>
          </a:p>
        </p:txBody>
      </p:sp>
    </p:spTree>
    <p:extLst>
      <p:ext uri="{BB962C8B-B14F-4D97-AF65-F5344CB8AC3E}">
        <p14:creationId xmlns:p14="http://schemas.microsoft.com/office/powerpoint/2010/main" val="3664506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Changes (1)</a:t>
            </a:r>
            <a:endParaRPr lang="en-US" dirty="0"/>
          </a:p>
        </p:txBody>
      </p:sp>
      <p:sp>
        <p:nvSpPr>
          <p:cNvPr id="4" name="Date Placeholder 3"/>
          <p:cNvSpPr>
            <a:spLocks noGrp="1"/>
          </p:cNvSpPr>
          <p:nvPr>
            <p:ph type="dt" sz="half" idx="10"/>
          </p:nvPr>
        </p:nvSpPr>
        <p:spPr>
          <a:xfrm>
            <a:off x="696913" y="332601"/>
            <a:ext cx="1224694" cy="276999"/>
          </a:xfrm>
        </p:spPr>
        <p:txBody>
          <a:bodyPr/>
          <a:lstStyle/>
          <a:p>
            <a:r>
              <a:rPr lang="en-US" dirty="0" smtClean="0"/>
              <a:t>August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471219872"/>
              </p:ext>
            </p:extLst>
          </p:nvPr>
        </p:nvGraphicFramePr>
        <p:xfrm>
          <a:off x="762001" y="3225800"/>
          <a:ext cx="7543802" cy="1651000"/>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2286003">
                  <a:extLst>
                    <a:ext uri="{9D8B030D-6E8A-4147-A177-3AD203B41FA5}">
                      <a16:colId xmlns:a16="http://schemas.microsoft.com/office/drawing/2014/main" val="20006"/>
                    </a:ext>
                  </a:extLst>
                </a:gridCol>
              </a:tblGrid>
              <a:tr h="370840">
                <a:tc>
                  <a:txBody>
                    <a:bodyPr/>
                    <a:lstStyle/>
                    <a:p>
                      <a:pPr algn="ctr"/>
                      <a:r>
                        <a:rPr lang="en-US" sz="1200" dirty="0" smtClean="0"/>
                        <a:t>Operating class</a:t>
                      </a:r>
                      <a:endParaRPr lang="en-US" sz="1200" dirty="0"/>
                    </a:p>
                  </a:txBody>
                  <a:tcPr/>
                </a:tc>
                <a:tc>
                  <a:txBody>
                    <a:bodyPr/>
                    <a:lstStyle/>
                    <a:p>
                      <a:pPr algn="ctr"/>
                      <a:r>
                        <a:rPr lang="en-US" sz="1200" dirty="0" err="1" smtClean="0"/>
                        <a:t>Nonglobal</a:t>
                      </a:r>
                      <a:r>
                        <a:rPr lang="en-US" sz="1200" dirty="0" smtClean="0"/>
                        <a:t> operating class(</a:t>
                      </a:r>
                      <a:r>
                        <a:rPr lang="en-US" sz="1200" dirty="0" err="1" smtClean="0"/>
                        <a:t>es</a:t>
                      </a:r>
                      <a:r>
                        <a:rPr lang="en-US" sz="1200" dirty="0" smtClean="0"/>
                        <a:t>)</a:t>
                      </a:r>
                      <a:endParaRPr lang="en-US" sz="1200" dirty="0"/>
                    </a:p>
                  </a:txBody>
                  <a:tcPr/>
                </a:tc>
                <a:tc>
                  <a:txBody>
                    <a:bodyPr/>
                    <a:lstStyle/>
                    <a:p>
                      <a:pPr algn="ctr"/>
                      <a:r>
                        <a:rPr lang="en-US" sz="1200" dirty="0" smtClean="0"/>
                        <a:t>Channel starting</a:t>
                      </a:r>
                      <a:r>
                        <a:rPr lang="en-US" sz="1200" baseline="0" dirty="0" smtClean="0"/>
                        <a:t> frequency (GHz)</a:t>
                      </a:r>
                      <a:endParaRPr lang="en-US" sz="1200" dirty="0"/>
                    </a:p>
                  </a:txBody>
                  <a:tcPr/>
                </a:tc>
                <a:tc>
                  <a:txBody>
                    <a:bodyPr/>
                    <a:lstStyle/>
                    <a:p>
                      <a:pPr algn="ctr"/>
                      <a:r>
                        <a:rPr lang="en-US" sz="1200" dirty="0" smtClean="0"/>
                        <a:t>Channel spacing</a:t>
                      </a:r>
                      <a:r>
                        <a:rPr lang="en-US" sz="1200" baseline="0" dirty="0" smtClean="0"/>
                        <a:t> (MHz)</a:t>
                      </a:r>
                      <a:endParaRPr lang="en-US" sz="1200" dirty="0"/>
                    </a:p>
                  </a:txBody>
                  <a:tcPr/>
                </a:tc>
                <a:tc>
                  <a:txBody>
                    <a:bodyPr/>
                    <a:lstStyle/>
                    <a:p>
                      <a:pPr algn="ctr"/>
                      <a:r>
                        <a:rPr lang="en-US" sz="1200" dirty="0" smtClean="0"/>
                        <a:t>Channel set</a:t>
                      </a:r>
                      <a:endParaRPr lang="en-US" sz="1200" dirty="0"/>
                    </a:p>
                  </a:txBody>
                  <a:tcPr/>
                </a:tc>
                <a:tc>
                  <a:txBody>
                    <a:bodyPr/>
                    <a:lstStyle/>
                    <a:p>
                      <a:pPr algn="ctr"/>
                      <a:r>
                        <a:rPr lang="en-US" sz="1200" dirty="0" smtClean="0"/>
                        <a:t>Channel center frequency index</a:t>
                      </a:r>
                      <a:endParaRPr lang="en-US" sz="1200" dirty="0"/>
                    </a:p>
                  </a:txBody>
                  <a:tcPr/>
                </a:tc>
                <a:tc>
                  <a:txBody>
                    <a:bodyPr/>
                    <a:lstStyle/>
                    <a:p>
                      <a:pPr algn="ctr"/>
                      <a:r>
                        <a:rPr lang="en-US" sz="1200" dirty="0" smtClean="0"/>
                        <a:t>Behavior limits set</a:t>
                      </a:r>
                      <a:endParaRPr lang="en-US" sz="1200" dirty="0"/>
                    </a:p>
                  </a:txBody>
                  <a:tcPr/>
                </a:tc>
                <a:extLst>
                  <a:ext uri="{0D108BD9-81ED-4DB2-BD59-A6C34878D82A}">
                    <a16:rowId xmlns:a16="http://schemas.microsoft.com/office/drawing/2014/main" val="10000"/>
                  </a:ext>
                </a:extLst>
              </a:tr>
              <a:tr h="370840">
                <a:tc>
                  <a:txBody>
                    <a:bodyPr/>
                    <a:lstStyle/>
                    <a:p>
                      <a:pPr algn="ctr"/>
                      <a:r>
                        <a:rPr lang="en-US" sz="1200" dirty="0" smtClean="0"/>
                        <a:t>77</a:t>
                      </a:r>
                      <a:r>
                        <a:rPr lang="en-US" sz="1200" strike="sngStrike" baseline="0" dirty="0" smtClean="0"/>
                        <a:t>-80</a:t>
                      </a:r>
                      <a:endParaRPr lang="en-US" sz="1200" strike="sngStrike" baseline="0" dirty="0"/>
                    </a:p>
                  </a:txBody>
                  <a:tcPr/>
                </a:tc>
                <a:tc>
                  <a:txBody>
                    <a:bodyPr/>
                    <a:lstStyle/>
                    <a:p>
                      <a:pPr algn="ctr"/>
                      <a:r>
                        <a:rPr lang="en-US" sz="1200" strike="sngStrike" baseline="0" dirty="0" smtClean="0"/>
                        <a:t>-</a:t>
                      </a:r>
                      <a:r>
                        <a:rPr lang="en-US" sz="1200" u="sng" dirty="0" smtClean="0"/>
                        <a:t>E-5-30</a:t>
                      </a:r>
                      <a:endParaRPr lang="en-US" sz="1200" u="sng" dirty="0"/>
                    </a:p>
                  </a:txBody>
                  <a:tcPr/>
                </a:tc>
                <a:tc>
                  <a:txBody>
                    <a:bodyPr/>
                    <a:lstStyle/>
                    <a:p>
                      <a:pPr algn="ctr"/>
                      <a:r>
                        <a:rPr lang="en-US" sz="1200" strike="sngStrike" baseline="0" dirty="0" smtClean="0"/>
                        <a:t>Reserved</a:t>
                      </a:r>
                      <a:r>
                        <a:rPr lang="en-US" sz="1200" u="sng" dirty="0" smtClean="0"/>
                        <a:t>0.916</a:t>
                      </a:r>
                      <a:endParaRPr lang="en-US" sz="1200" u="sng" dirty="0"/>
                    </a:p>
                  </a:txBody>
                  <a:tcPr/>
                </a:tc>
                <a:tc>
                  <a:txBody>
                    <a:bodyPr/>
                    <a:lstStyle/>
                    <a:p>
                      <a:pPr algn="ctr"/>
                      <a:r>
                        <a:rPr lang="en-US" sz="1200" strike="sngStrike" baseline="0" dirty="0" smtClean="0"/>
                        <a:t>Reserved</a:t>
                      </a:r>
                      <a:r>
                        <a:rPr lang="en-US" sz="1200" u="sng" dirty="0" smtClean="0"/>
                        <a:t>1</a:t>
                      </a:r>
                      <a:endParaRPr lang="en-US" sz="1200" u="sng" dirty="0"/>
                    </a:p>
                  </a:txBody>
                  <a:tcPr/>
                </a:tc>
                <a:tc>
                  <a:txBody>
                    <a:bodyPr/>
                    <a:lstStyle/>
                    <a:p>
                      <a:pPr algn="ctr"/>
                      <a:r>
                        <a:rPr lang="en-US" sz="1200" strike="sngStrike" baseline="0" dirty="0" smtClean="0"/>
                        <a:t>Reserved</a:t>
                      </a:r>
                      <a:r>
                        <a:rPr lang="en-US" sz="1200" u="sng" strike="noStrike" baseline="0" dirty="0" smtClean="0"/>
                        <a:t>-</a:t>
                      </a:r>
                      <a:endParaRPr lang="en-US" sz="1200" u="sng" dirty="0"/>
                    </a:p>
                  </a:txBody>
                  <a:tcPr/>
                </a:tc>
                <a:tc>
                  <a:txBody>
                    <a:bodyPr/>
                    <a:lstStyle/>
                    <a:p>
                      <a:pPr algn="ctr"/>
                      <a:r>
                        <a:rPr lang="en-US" sz="1200" u="none" strike="sngStrike" baseline="0" dirty="0" smtClean="0"/>
                        <a:t>-</a:t>
                      </a:r>
                      <a:r>
                        <a:rPr lang="en-US" sz="1200" u="sng" dirty="0" smtClean="0"/>
                        <a:t>Reserved</a:t>
                      </a:r>
                      <a:endParaRPr lang="en-US" sz="1200" u="sng" dirty="0"/>
                    </a:p>
                  </a:txBody>
                  <a:tcPr/>
                </a:tc>
                <a:tc>
                  <a:txBody>
                    <a:bodyPr/>
                    <a:lstStyle/>
                    <a:p>
                      <a:pPr algn="ctr"/>
                      <a:r>
                        <a:rPr lang="en-US" sz="1200" u="sng" dirty="0" smtClean="0"/>
                        <a:t>-</a:t>
                      </a:r>
                      <a:r>
                        <a:rPr lang="en-US" sz="1200" strike="sngStrike" baseline="0" dirty="0" smtClean="0"/>
                        <a:t>Reserved</a:t>
                      </a:r>
                      <a:endParaRPr lang="en-US" sz="1000" strike="sngStrike" baseline="0" dirty="0"/>
                    </a:p>
                  </a:txBody>
                  <a:tcPr/>
                </a:tc>
                <a:extLst>
                  <a:ext uri="{0D108BD9-81ED-4DB2-BD59-A6C34878D82A}">
                    <a16:rowId xmlns:a16="http://schemas.microsoft.com/office/drawing/2014/main" val="10001"/>
                  </a:ext>
                </a:extLst>
              </a:tr>
              <a:tr h="370840">
                <a:tc>
                  <a:txBody>
                    <a:bodyPr/>
                    <a:lstStyle/>
                    <a:p>
                      <a:pPr algn="ctr"/>
                      <a:r>
                        <a:rPr lang="en-US" sz="1200" u="sng" smtClean="0"/>
                        <a:t>78-80</a:t>
                      </a:r>
                      <a:endParaRPr lang="en-US" sz="1200" u="sng" dirty="0"/>
                    </a:p>
                  </a:txBody>
                  <a:tcPr/>
                </a:tc>
                <a:tc>
                  <a:txBody>
                    <a:bodyPr/>
                    <a:lstStyle/>
                    <a:p>
                      <a:pPr algn="ctr"/>
                      <a:r>
                        <a:rPr lang="en-US" sz="1200" u="sng" smtClean="0"/>
                        <a:t>-</a:t>
                      </a:r>
                      <a:endParaRPr lang="en-US" sz="1200" u="sng" dirty="0"/>
                    </a:p>
                  </a:txBody>
                  <a:tcPr/>
                </a:tc>
                <a:tc>
                  <a:txBody>
                    <a:bodyPr/>
                    <a:lstStyle/>
                    <a:p>
                      <a:pPr algn="ctr"/>
                      <a:r>
                        <a:rPr lang="en-US" sz="1200" u="sng" smtClean="0"/>
                        <a:t>Reserved</a:t>
                      </a:r>
                      <a:endParaRPr lang="en-US" sz="1200" u="sng" dirty="0"/>
                    </a:p>
                  </a:txBody>
                  <a:tcPr/>
                </a:tc>
                <a:tc>
                  <a:txBody>
                    <a:bodyPr/>
                    <a:lstStyle/>
                    <a:p>
                      <a:pPr algn="ctr"/>
                      <a:r>
                        <a:rPr lang="en-US" sz="1200" u="sng" smtClean="0"/>
                        <a:t>Reserved</a:t>
                      </a:r>
                      <a:endParaRPr lang="en-US" sz="1200" u="sng" dirty="0"/>
                    </a:p>
                  </a:txBody>
                  <a:tcPr/>
                </a:tc>
                <a:tc>
                  <a:txBody>
                    <a:bodyPr/>
                    <a:lstStyle/>
                    <a:p>
                      <a:pPr algn="ctr"/>
                      <a:r>
                        <a:rPr lang="en-US" sz="1200" u="sng" smtClean="0"/>
                        <a:t>Reserved</a:t>
                      </a:r>
                      <a:endParaRPr lang="en-US" sz="1200" u="sng" dirty="0"/>
                    </a:p>
                  </a:txBody>
                  <a:tcPr/>
                </a:tc>
                <a:tc>
                  <a:txBody>
                    <a:bodyPr/>
                    <a:lstStyle/>
                    <a:p>
                      <a:pPr algn="ctr"/>
                      <a:r>
                        <a:rPr lang="en-US" sz="1200" u="sng" smtClean="0"/>
                        <a:t>- </a:t>
                      </a:r>
                      <a:endParaRPr lang="en-US" sz="1200" u="sng" dirty="0"/>
                    </a:p>
                  </a:txBody>
                  <a:tcPr/>
                </a:tc>
                <a:tc>
                  <a:txBody>
                    <a:bodyPr/>
                    <a:lstStyle/>
                    <a:p>
                      <a:pPr algn="ctr"/>
                      <a:r>
                        <a:rPr lang="en-US" sz="1200" u="sng" smtClean="0"/>
                        <a:t>Reserved</a:t>
                      </a:r>
                      <a:endParaRPr lang="en-US" sz="1000" u="sng" dirty="0"/>
                    </a:p>
                  </a:txBody>
                  <a:tcPr/>
                </a:tc>
                <a:extLst>
                  <a:ext uri="{0D108BD9-81ED-4DB2-BD59-A6C34878D82A}">
                    <a16:rowId xmlns:a16="http://schemas.microsoft.com/office/drawing/2014/main" val="10002"/>
                  </a:ext>
                </a:extLst>
              </a:tr>
            </a:tbl>
          </a:graphicData>
        </a:graphic>
      </p:graphicFrame>
      <p:sp>
        <p:nvSpPr>
          <p:cNvPr id="13" name="Content Placeholder 2"/>
          <p:cNvSpPr txBox="1">
            <a:spLocks/>
          </p:cNvSpPr>
          <p:nvPr/>
        </p:nvSpPr>
        <p:spPr bwMode="auto">
          <a:xfrm>
            <a:off x="685800" y="1752600"/>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smtClean="0"/>
              <a:t>TGmd</a:t>
            </a:r>
            <a:r>
              <a:rPr lang="en-US" kern="0" dirty="0" smtClean="0"/>
              <a:t> editor to make the following changes to Table E-4 – Global operating classes (note that one new row is being added to the table):</a:t>
            </a:r>
            <a:endParaRPr lang="en-US" kern="0" dirty="0"/>
          </a:p>
        </p:txBody>
      </p:sp>
    </p:spTree>
    <p:extLst>
      <p:ext uri="{BB962C8B-B14F-4D97-AF65-F5344CB8AC3E}">
        <p14:creationId xmlns:p14="http://schemas.microsoft.com/office/powerpoint/2010/main" val="2948303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Changes (2)</a:t>
            </a:r>
            <a:endParaRPr lang="en-US" dirty="0"/>
          </a:p>
        </p:txBody>
      </p:sp>
      <p:sp>
        <p:nvSpPr>
          <p:cNvPr id="4" name="Date Placeholder 3"/>
          <p:cNvSpPr>
            <a:spLocks noGrp="1"/>
          </p:cNvSpPr>
          <p:nvPr>
            <p:ph type="dt" sz="half" idx="10"/>
          </p:nvPr>
        </p:nvSpPr>
        <p:spPr>
          <a:xfrm>
            <a:off x="696913" y="332601"/>
            <a:ext cx="1224694" cy="276999"/>
          </a:xfrm>
        </p:spPr>
        <p:txBody>
          <a:bodyPr/>
          <a:lstStyle/>
          <a:p>
            <a:r>
              <a:rPr lang="en-US" dirty="0" smtClean="0"/>
              <a:t>August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512784638"/>
              </p:ext>
            </p:extLst>
          </p:nvPr>
        </p:nvGraphicFramePr>
        <p:xfrm>
          <a:off x="838199" y="3154680"/>
          <a:ext cx="7543802" cy="1417320"/>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057400">
                  <a:extLst>
                    <a:ext uri="{9D8B030D-6E8A-4147-A177-3AD203B41FA5}">
                      <a16:colId xmlns:a16="http://schemas.microsoft.com/office/drawing/2014/main" val="20005"/>
                    </a:ext>
                  </a:extLst>
                </a:gridCol>
                <a:gridCol w="990603">
                  <a:extLst>
                    <a:ext uri="{9D8B030D-6E8A-4147-A177-3AD203B41FA5}">
                      <a16:colId xmlns:a16="http://schemas.microsoft.com/office/drawing/2014/main" val="20006"/>
                    </a:ext>
                  </a:extLst>
                </a:gridCol>
              </a:tblGrid>
              <a:tr h="370840">
                <a:tc>
                  <a:txBody>
                    <a:bodyPr/>
                    <a:lstStyle/>
                    <a:p>
                      <a:pPr algn="ctr"/>
                      <a:r>
                        <a:rPr lang="en-US" sz="1200" dirty="0" smtClean="0"/>
                        <a:t>S1G operating class</a:t>
                      </a:r>
                      <a:endParaRPr lang="en-US" sz="1200" dirty="0"/>
                    </a:p>
                  </a:txBody>
                  <a:tcPr/>
                </a:tc>
                <a:tc>
                  <a:txBody>
                    <a:bodyPr/>
                    <a:lstStyle/>
                    <a:p>
                      <a:pPr algn="ctr"/>
                      <a:r>
                        <a:rPr lang="en-US" sz="1200" dirty="0" smtClean="0"/>
                        <a:t>Global operating Class (See Table E-4)</a:t>
                      </a:r>
                      <a:endParaRPr lang="en-US" sz="1200" dirty="0"/>
                    </a:p>
                  </a:txBody>
                  <a:tcPr/>
                </a:tc>
                <a:tc>
                  <a:txBody>
                    <a:bodyPr/>
                    <a:lstStyle/>
                    <a:p>
                      <a:pPr algn="ctr"/>
                      <a:r>
                        <a:rPr lang="en-US" sz="1200" dirty="0" smtClean="0"/>
                        <a:t>Channel starting</a:t>
                      </a:r>
                      <a:r>
                        <a:rPr lang="en-US" sz="1200" baseline="0" dirty="0" smtClean="0"/>
                        <a:t> frequency (GHz)</a:t>
                      </a:r>
                      <a:endParaRPr lang="en-US" sz="1200" dirty="0"/>
                    </a:p>
                  </a:txBody>
                  <a:tcPr/>
                </a:tc>
                <a:tc>
                  <a:txBody>
                    <a:bodyPr/>
                    <a:lstStyle/>
                    <a:p>
                      <a:pPr algn="ctr"/>
                      <a:r>
                        <a:rPr lang="en-US" sz="1200" dirty="0" smtClean="0"/>
                        <a:t>Channel spacing</a:t>
                      </a:r>
                      <a:r>
                        <a:rPr lang="en-US" sz="1200" baseline="0" dirty="0" smtClean="0"/>
                        <a:t> (MHz)</a:t>
                      </a:r>
                      <a:endParaRPr lang="en-US" sz="1200" dirty="0"/>
                    </a:p>
                  </a:txBody>
                  <a:tcPr/>
                </a:tc>
                <a:tc>
                  <a:txBody>
                    <a:bodyPr/>
                    <a:lstStyle/>
                    <a:p>
                      <a:pPr algn="ctr"/>
                      <a:r>
                        <a:rPr lang="en-US" sz="1200" dirty="0" smtClean="0"/>
                        <a:t>Channel center frequency index</a:t>
                      </a:r>
                      <a:endParaRPr lang="en-US" sz="1200" dirty="0"/>
                    </a:p>
                  </a:txBody>
                  <a:tcPr/>
                </a:tc>
                <a:tc>
                  <a:txBody>
                    <a:bodyPr/>
                    <a:lstStyle/>
                    <a:p>
                      <a:pPr algn="ctr"/>
                      <a:r>
                        <a:rPr lang="en-US" sz="1200" dirty="0" smtClean="0"/>
                        <a:t>CCA Level Classification</a:t>
                      </a:r>
                      <a:endParaRPr lang="en-US" sz="1200" dirty="0"/>
                    </a:p>
                  </a:txBody>
                  <a:tcPr/>
                </a:tc>
                <a:tc>
                  <a:txBody>
                    <a:bodyPr/>
                    <a:lstStyle/>
                    <a:p>
                      <a:pPr algn="ctr"/>
                      <a:r>
                        <a:rPr lang="en-US" sz="1200" dirty="0" smtClean="0"/>
                        <a:t>Behavior limits set</a:t>
                      </a:r>
                      <a:endParaRPr lang="en-US" sz="1200" dirty="0"/>
                    </a:p>
                  </a:txBody>
                  <a:tcPr/>
                </a:tc>
                <a:extLst>
                  <a:ext uri="{0D108BD9-81ED-4DB2-BD59-A6C34878D82A}">
                    <a16:rowId xmlns:a16="http://schemas.microsoft.com/office/drawing/2014/main" val="10000"/>
                  </a:ext>
                </a:extLst>
              </a:tr>
              <a:tr h="594360">
                <a:tc>
                  <a:txBody>
                    <a:bodyPr/>
                    <a:lstStyle/>
                    <a:p>
                      <a:pPr algn="ctr"/>
                      <a:r>
                        <a:rPr lang="en-US" sz="1200" dirty="0" smtClean="0"/>
                        <a:t>30 (Europe)</a:t>
                      </a:r>
                      <a:endParaRPr lang="en-US" sz="1200" dirty="0"/>
                    </a:p>
                  </a:txBody>
                  <a:tcPr/>
                </a:tc>
                <a:tc>
                  <a:txBody>
                    <a:bodyPr/>
                    <a:lstStyle/>
                    <a:p>
                      <a:pPr algn="ctr"/>
                      <a:r>
                        <a:rPr lang="en-US" sz="1200" dirty="0" smtClean="0"/>
                        <a:t>77</a:t>
                      </a:r>
                      <a:endParaRPr lang="en-US" sz="1200" dirty="0"/>
                    </a:p>
                  </a:txBody>
                  <a:tcPr/>
                </a:tc>
                <a:tc>
                  <a:txBody>
                    <a:bodyPr/>
                    <a:lstStyle/>
                    <a:p>
                      <a:pPr algn="ctr"/>
                      <a:r>
                        <a:rPr lang="en-US" sz="1200" dirty="0" smtClean="0"/>
                        <a:t>0.916</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u="none" dirty="0" smtClean="0"/>
                        <a:t>1, 3, 5</a:t>
                      </a:r>
                      <a:endParaRPr lang="en-US" sz="1200" u="none" dirty="0"/>
                    </a:p>
                  </a:txBody>
                  <a:tcPr/>
                </a:tc>
                <a:tc>
                  <a:txBody>
                    <a:bodyPr/>
                    <a:lstStyle/>
                    <a:p>
                      <a:pPr algn="ctr"/>
                      <a:r>
                        <a:rPr lang="en-US" sz="1200" dirty="0" smtClean="0"/>
                        <a:t>Type 1 (916-919 MHz)</a:t>
                      </a: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1"/>
                  </a:ext>
                </a:extLst>
              </a:tr>
            </a:tbl>
          </a:graphicData>
        </a:graphic>
      </p:graphicFrame>
      <p:sp>
        <p:nvSpPr>
          <p:cNvPr id="13" name="Content Placeholder 2"/>
          <p:cNvSpPr txBox="1">
            <a:spLocks/>
          </p:cNvSpPr>
          <p:nvPr/>
        </p:nvSpPr>
        <p:spPr bwMode="auto">
          <a:xfrm>
            <a:off x="685800" y="1752600"/>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a:t>TGmd</a:t>
            </a:r>
            <a:r>
              <a:rPr lang="en-US" kern="0" dirty="0"/>
              <a:t> editor to </a:t>
            </a:r>
            <a:r>
              <a:rPr lang="en-US" kern="0" dirty="0" smtClean="0"/>
              <a:t>add the following new row to Table E-5 – S1G operating classes:</a:t>
            </a:r>
            <a:endParaRPr lang="en-US" kern="0" dirty="0"/>
          </a:p>
        </p:txBody>
      </p:sp>
    </p:spTree>
    <p:extLst>
      <p:ext uri="{BB962C8B-B14F-4D97-AF65-F5344CB8AC3E}">
        <p14:creationId xmlns:p14="http://schemas.microsoft.com/office/powerpoint/2010/main" val="1595528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Options</a:t>
            </a:r>
            <a:endParaRPr lang="en-US" dirty="0"/>
          </a:p>
        </p:txBody>
      </p:sp>
      <p:sp>
        <p:nvSpPr>
          <p:cNvPr id="3" name="Content Placeholder 2"/>
          <p:cNvSpPr>
            <a:spLocks noGrp="1"/>
          </p:cNvSpPr>
          <p:nvPr>
            <p:ph idx="1"/>
          </p:nvPr>
        </p:nvSpPr>
        <p:spPr/>
        <p:txBody>
          <a:bodyPr/>
          <a:lstStyle/>
          <a:p>
            <a:r>
              <a:rPr lang="en-US" dirty="0" smtClean="0"/>
              <a:t>Band extends from 915.8 - 919.4</a:t>
            </a:r>
          </a:p>
          <a:p>
            <a:r>
              <a:rPr lang="en-US" dirty="0" smtClean="0"/>
              <a:t>Starting frequency = 916.0</a:t>
            </a:r>
          </a:p>
          <a:p>
            <a:pPr lvl="1"/>
            <a:r>
              <a:rPr lang="en-US" dirty="0" smtClean="0"/>
              <a:t>1, 3, 5</a:t>
            </a:r>
          </a:p>
          <a:p>
            <a:pPr lvl="2"/>
            <a:r>
              <a:rPr lang="en-US" dirty="0" smtClean="0"/>
              <a:t>916.5, 917.5, 918.5</a:t>
            </a:r>
          </a:p>
          <a:p>
            <a:pPr lvl="1"/>
            <a:r>
              <a:rPr lang="en-US" dirty="0" smtClean="0"/>
              <a:t>2, 4, 6</a:t>
            </a:r>
          </a:p>
          <a:p>
            <a:pPr lvl="2"/>
            <a:r>
              <a:rPr lang="en-US" dirty="0" smtClean="0"/>
              <a:t>917, 918, 919</a:t>
            </a:r>
          </a:p>
          <a:p>
            <a:pPr lvl="2"/>
            <a:r>
              <a:rPr lang="en-US" dirty="0" smtClean="0"/>
              <a:t>Index 0 = 916 center?</a:t>
            </a:r>
          </a:p>
          <a:p>
            <a:pPr lvl="3"/>
            <a:r>
              <a:rPr lang="en-US" dirty="0" smtClean="0"/>
              <a:t>Oddly, channel index 0 is never used!</a:t>
            </a:r>
          </a:p>
          <a:p>
            <a:r>
              <a:rPr lang="en-US" dirty="0"/>
              <a:t>Starting frequency = </a:t>
            </a:r>
            <a:r>
              <a:rPr lang="en-US" dirty="0" smtClean="0"/>
              <a:t>915.5 (below the band!)</a:t>
            </a:r>
            <a:endParaRPr lang="en-US" dirty="0"/>
          </a:p>
          <a:p>
            <a:pPr lvl="1"/>
            <a:r>
              <a:rPr lang="en-US" dirty="0"/>
              <a:t>1, 3, </a:t>
            </a:r>
            <a:r>
              <a:rPr lang="en-US" dirty="0" smtClean="0"/>
              <a:t>5, 7</a:t>
            </a:r>
            <a:endParaRPr lang="en-US" dirty="0"/>
          </a:p>
          <a:p>
            <a:pPr lvl="2"/>
            <a:r>
              <a:rPr lang="en-US" dirty="0" smtClean="0"/>
              <a:t>916, 917, 918, 919</a:t>
            </a:r>
            <a:endParaRPr lang="en-US" dirty="0"/>
          </a:p>
        </p:txBody>
      </p:sp>
      <p:sp>
        <p:nvSpPr>
          <p:cNvPr id="4" name="Date Placeholder 3"/>
          <p:cNvSpPr>
            <a:spLocks noGrp="1"/>
          </p:cNvSpPr>
          <p:nvPr>
            <p:ph type="dt" sz="half" idx="10"/>
          </p:nvPr>
        </p:nvSpPr>
        <p:spPr>
          <a:xfrm>
            <a:off x="696913" y="332601"/>
            <a:ext cx="1224694" cy="276999"/>
          </a:xfrm>
        </p:spPr>
        <p:txBody>
          <a:bodyPr/>
          <a:lstStyle/>
          <a:p>
            <a:pPr>
              <a:defRPr/>
            </a:pPr>
            <a:r>
              <a:rPr lang="en-US" dirty="0" smtClean="0"/>
              <a:t>August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1159965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proposed </a:t>
            </a:r>
            <a:r>
              <a:rPr lang="en-US" dirty="0" smtClean="0"/>
              <a:t>changes </a:t>
            </a:r>
            <a:r>
              <a:rPr lang="en-US" dirty="0"/>
              <a:t>to Draft </a:t>
            </a:r>
            <a:r>
              <a:rPr lang="en-US" dirty="0" smtClean="0"/>
              <a:t>P802.11REVmd_D3.2 Annex E Table E-4 – Global operating classes </a:t>
            </a:r>
            <a:r>
              <a:rPr lang="en-US" dirty="0"/>
              <a:t>and Annex E Table </a:t>
            </a:r>
            <a:r>
              <a:rPr lang="en-US" dirty="0" smtClean="0"/>
              <a:t>E-5 </a:t>
            </a:r>
            <a:r>
              <a:rPr lang="en-US" dirty="0"/>
              <a:t>– </a:t>
            </a:r>
            <a:r>
              <a:rPr lang="en-US" dirty="0" smtClean="0"/>
              <a:t>S1G operating classes </a:t>
            </a:r>
            <a:r>
              <a:rPr lang="en-US" dirty="0"/>
              <a:t>as described in </a:t>
            </a:r>
            <a:r>
              <a:rPr lang="en-US" dirty="0" smtClean="0"/>
              <a:t>11-20-1182-01-000m-S1G-EU-New-Band </a:t>
            </a:r>
            <a:r>
              <a:rPr lang="en-US" dirty="0" smtClean="0"/>
              <a:t>Proposed Changes (1) and Proposed Changes (2)?</a:t>
            </a:r>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1224694" cy="276999"/>
          </a:xfrm>
        </p:spPr>
        <p:txBody>
          <a:bodyPr/>
          <a:lstStyle/>
          <a:p>
            <a:pPr>
              <a:defRPr/>
            </a:pPr>
            <a:r>
              <a:rPr lang="en-US" dirty="0" smtClean="0"/>
              <a:t>August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Draft </a:t>
            </a:r>
            <a:r>
              <a:rPr lang="en-US" dirty="0" smtClean="0"/>
              <a:t>P802.11REVmd_D3.4</a:t>
            </a:r>
          </a:p>
          <a:p>
            <a:endParaRPr lang="en-US" dirty="0"/>
          </a:p>
        </p:txBody>
      </p:sp>
      <p:sp>
        <p:nvSpPr>
          <p:cNvPr id="4" name="Date Placeholder 3"/>
          <p:cNvSpPr>
            <a:spLocks noGrp="1"/>
          </p:cNvSpPr>
          <p:nvPr>
            <p:ph type="dt" sz="half" idx="10"/>
          </p:nvPr>
        </p:nvSpPr>
        <p:spPr>
          <a:xfrm>
            <a:off x="696913" y="332601"/>
            <a:ext cx="1224694" cy="276999"/>
          </a:xfrm>
        </p:spPr>
        <p:txBody>
          <a:bodyPr/>
          <a:lstStyle/>
          <a:p>
            <a:pPr>
              <a:defRPr/>
            </a:pPr>
            <a:r>
              <a:rPr lang="en-US" dirty="0" smtClean="0"/>
              <a:t>August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2802262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dirty="0" smtClean="0"/>
              <a:t>CID 4036</a:t>
            </a:r>
          </a:p>
          <a:p>
            <a:r>
              <a:rPr lang="en-US" dirty="0" smtClean="0"/>
              <a:t>The EU has recently added a band suitable for use by S1G devices</a:t>
            </a:r>
          </a:p>
          <a:p>
            <a:r>
              <a:rPr lang="en-US" dirty="0" smtClean="0"/>
              <a:t>1 MHz channels only</a:t>
            </a:r>
          </a:p>
          <a:p>
            <a:r>
              <a:rPr lang="en-US" dirty="0" smtClean="0"/>
              <a:t>These newly available channels should be included in the global channels listing in Annex E</a:t>
            </a:r>
          </a:p>
          <a:p>
            <a:pPr lvl="1"/>
            <a:r>
              <a:rPr lang="en-US" dirty="0"/>
              <a:t>Table E-4—Global operating </a:t>
            </a:r>
            <a:r>
              <a:rPr lang="en-US" dirty="0" smtClean="0"/>
              <a:t>classes</a:t>
            </a:r>
          </a:p>
          <a:p>
            <a:pPr lvl="1"/>
            <a:r>
              <a:rPr lang="en-US" dirty="0" smtClean="0"/>
              <a:t>That table references Table E-5 S1G operating classes</a:t>
            </a:r>
          </a:p>
          <a:p>
            <a:pPr lvl="2"/>
            <a:r>
              <a:rPr lang="en-US" dirty="0" smtClean="0"/>
              <a:t>So this table also needs to be updated</a:t>
            </a:r>
          </a:p>
        </p:txBody>
      </p:sp>
      <p:sp>
        <p:nvSpPr>
          <p:cNvPr id="4" name="Date Placeholder 3"/>
          <p:cNvSpPr>
            <a:spLocks noGrp="1"/>
          </p:cNvSpPr>
          <p:nvPr>
            <p:ph type="dt" sz="half" idx="10"/>
          </p:nvPr>
        </p:nvSpPr>
        <p:spPr>
          <a:xfrm>
            <a:off x="696913" y="332601"/>
            <a:ext cx="1224694" cy="276999"/>
          </a:xfrm>
        </p:spPr>
        <p:txBody>
          <a:bodyPr/>
          <a:lstStyle/>
          <a:p>
            <a:r>
              <a:rPr lang="en-US" dirty="0" smtClean="0"/>
              <a:t>August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4036</a:t>
            </a:r>
            <a:endParaRPr lang="en-US" dirty="0"/>
          </a:p>
        </p:txBody>
      </p:sp>
      <p:sp>
        <p:nvSpPr>
          <p:cNvPr id="3" name="Content Placeholder 2"/>
          <p:cNvSpPr>
            <a:spLocks noGrp="1"/>
          </p:cNvSpPr>
          <p:nvPr>
            <p:ph idx="1"/>
          </p:nvPr>
        </p:nvSpPr>
        <p:spPr>
          <a:xfrm>
            <a:off x="685800" y="5334000"/>
            <a:ext cx="7772400" cy="762000"/>
          </a:xfrm>
        </p:spPr>
        <p:txBody>
          <a:bodyPr/>
          <a:lstStyle/>
          <a:p>
            <a:r>
              <a:rPr lang="en-US" dirty="0" smtClean="0"/>
              <a:t>CID 4036</a:t>
            </a:r>
            <a:endParaRPr lang="en-US" dirty="0"/>
          </a:p>
        </p:txBody>
      </p:sp>
      <p:sp>
        <p:nvSpPr>
          <p:cNvPr id="4" name="Date Placeholder 3"/>
          <p:cNvSpPr>
            <a:spLocks noGrp="1"/>
          </p:cNvSpPr>
          <p:nvPr>
            <p:ph type="dt" sz="half" idx="10"/>
          </p:nvPr>
        </p:nvSpPr>
        <p:spPr>
          <a:xfrm>
            <a:off x="696913" y="332601"/>
            <a:ext cx="1224694" cy="276999"/>
          </a:xfrm>
        </p:spPr>
        <p:txBody>
          <a:bodyPr/>
          <a:lstStyle/>
          <a:p>
            <a:pPr>
              <a:defRPr/>
            </a:pPr>
            <a:r>
              <a:rPr lang="en-US" dirty="0" smtClean="0"/>
              <a:t>August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215172418"/>
              </p:ext>
            </p:extLst>
          </p:nvPr>
        </p:nvGraphicFramePr>
        <p:xfrm>
          <a:off x="914400" y="2255520"/>
          <a:ext cx="7010403" cy="2697480"/>
        </p:xfrm>
        <a:graphic>
          <a:graphicData uri="http://schemas.openxmlformats.org/drawingml/2006/table">
            <a:tbl>
              <a:tblPr/>
              <a:tblGrid>
                <a:gridCol w="681684">
                  <a:extLst>
                    <a:ext uri="{9D8B030D-6E8A-4147-A177-3AD203B41FA5}">
                      <a16:colId xmlns:a16="http://schemas.microsoft.com/office/drawing/2014/main" val="20000"/>
                    </a:ext>
                  </a:extLst>
                </a:gridCol>
                <a:gridCol w="681684">
                  <a:extLst>
                    <a:ext uri="{9D8B030D-6E8A-4147-A177-3AD203B41FA5}">
                      <a16:colId xmlns:a16="http://schemas.microsoft.com/office/drawing/2014/main" val="20001"/>
                    </a:ext>
                  </a:extLst>
                </a:gridCol>
                <a:gridCol w="563862">
                  <a:extLst>
                    <a:ext uri="{9D8B030D-6E8A-4147-A177-3AD203B41FA5}">
                      <a16:colId xmlns:a16="http://schemas.microsoft.com/office/drawing/2014/main" val="20002"/>
                    </a:ext>
                  </a:extLst>
                </a:gridCol>
                <a:gridCol w="563862">
                  <a:extLst>
                    <a:ext uri="{9D8B030D-6E8A-4147-A177-3AD203B41FA5}">
                      <a16:colId xmlns:a16="http://schemas.microsoft.com/office/drawing/2014/main" val="20003"/>
                    </a:ext>
                  </a:extLst>
                </a:gridCol>
                <a:gridCol w="1506437">
                  <a:extLst>
                    <a:ext uri="{9D8B030D-6E8A-4147-A177-3AD203B41FA5}">
                      <a16:colId xmlns:a16="http://schemas.microsoft.com/office/drawing/2014/main" val="20004"/>
                    </a:ext>
                  </a:extLst>
                </a:gridCol>
                <a:gridCol w="1506437">
                  <a:extLst>
                    <a:ext uri="{9D8B030D-6E8A-4147-A177-3AD203B41FA5}">
                      <a16:colId xmlns:a16="http://schemas.microsoft.com/office/drawing/2014/main" val="20005"/>
                    </a:ext>
                  </a:extLst>
                </a:gridCol>
                <a:gridCol w="1506437">
                  <a:extLst>
                    <a:ext uri="{9D8B030D-6E8A-4147-A177-3AD203B41FA5}">
                      <a16:colId xmlns:a16="http://schemas.microsoft.com/office/drawing/2014/main" val="20006"/>
                    </a:ext>
                  </a:extLst>
                </a:gridCol>
              </a:tblGrid>
              <a:tr h="565989">
                <a:tc>
                  <a:txBody>
                    <a:bodyPr/>
                    <a:lstStyle/>
                    <a:p>
                      <a:pPr algn="ctr" rtl="0" fontAlgn="t"/>
                      <a:r>
                        <a:rPr lang="en-US" sz="1200" b="1" dirty="0" smtClean="0">
                          <a:effectLst/>
                        </a:rPr>
                        <a:t>CID</a:t>
                      </a:r>
                      <a:endParaRPr lang="en-US" sz="12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200" b="1" dirty="0" smtClean="0">
                          <a:effectLst/>
                        </a:rPr>
                        <a:t>Commenter</a:t>
                      </a:r>
                      <a:endParaRPr lang="en-US" sz="12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200" b="1" dirty="0" smtClean="0">
                          <a:effectLst/>
                        </a:rPr>
                        <a:t>Page</a:t>
                      </a:r>
                      <a:endParaRPr lang="en-US" sz="12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200" b="1" dirty="0" smtClean="0">
                          <a:effectLst/>
                        </a:rPr>
                        <a:t>Clause</a:t>
                      </a:r>
                      <a:endParaRPr lang="en-US" sz="12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400" b="1" dirty="0" smtClean="0">
                          <a:effectLst/>
                        </a:rPr>
                        <a:t>Comment</a:t>
                      </a:r>
                      <a:endParaRPr lang="en-US" sz="14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400" b="1" dirty="0" smtClean="0">
                          <a:effectLst/>
                        </a:rPr>
                        <a:t>Proposed</a:t>
                      </a:r>
                      <a:r>
                        <a:rPr lang="en-US" sz="1400" b="1" baseline="0" dirty="0" smtClean="0">
                          <a:effectLst/>
                        </a:rPr>
                        <a:t> Change</a:t>
                      </a:r>
                      <a:endParaRPr lang="en-US" sz="14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400" b="1" dirty="0" smtClean="0">
                          <a:effectLst/>
                        </a:rPr>
                        <a:t>Proposed</a:t>
                      </a:r>
                      <a:r>
                        <a:rPr lang="en-US" sz="1400" b="1" baseline="0" dirty="0" smtClean="0">
                          <a:effectLst/>
                        </a:rPr>
                        <a:t> Resolution</a:t>
                      </a:r>
                      <a:endParaRPr lang="en-US" sz="14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000"/>
                  </a:ext>
                </a:extLst>
              </a:tr>
              <a:tr h="2131491">
                <a:tc>
                  <a:txBody>
                    <a:bodyPr/>
                    <a:lstStyle/>
                    <a:p>
                      <a:pPr rtl="0" fontAlgn="t"/>
                      <a:r>
                        <a:rPr lang="en-US" sz="1200" dirty="0" smtClean="0">
                          <a:effectLst/>
                        </a:rPr>
                        <a:t>4036</a:t>
                      </a:r>
                      <a:endParaRPr lang="en-US" sz="1200" dirty="0">
                        <a:effectLst/>
                      </a:endParaRP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200" dirty="0" smtClean="0">
                          <a:effectLst/>
                        </a:rPr>
                        <a:t>David Goodall</a:t>
                      </a:r>
                      <a:endParaRPr lang="en-US" sz="1200" dirty="0">
                        <a:effectLst/>
                      </a:endParaRP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200" dirty="0" smtClean="0">
                          <a:effectLst/>
                        </a:rPr>
                        <a:t>4382.00</a:t>
                      </a:r>
                      <a:endParaRPr lang="en-US" sz="1200" dirty="0">
                        <a:effectLst/>
                      </a:endParaRP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200" dirty="0" smtClean="0">
                          <a:effectLst/>
                        </a:rPr>
                        <a:t>E</a:t>
                      </a:r>
                      <a:endParaRPr lang="en-US" sz="1200" dirty="0">
                        <a:effectLst/>
                      </a:endParaRP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100" b="0" dirty="0">
                          <a:effectLst/>
                          <a:latin typeface="Arial" panose="020B0604020202020204" pitchFamily="34" charset="0"/>
                        </a:rPr>
                        <a:t>The 915.8 MHz to 919.4 MHz band has become available for use by S1G devices in Europe.</a:t>
                      </a: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100" b="0" dirty="0">
                          <a:effectLst/>
                          <a:latin typeface="Arial" panose="020B0604020202020204" pitchFamily="34" charset="0"/>
                        </a:rPr>
                        <a:t>Add an operating class for the new band available in Europe to table E-5. This will support 1 MHz channels only. It will also need a global operating class added to table E-4.</a:t>
                      </a: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100" dirty="0" smtClean="0">
                          <a:effectLst/>
                        </a:rPr>
                        <a:t>Revise – </a:t>
                      </a:r>
                      <a:r>
                        <a:rPr lang="en-US" sz="1100" dirty="0" err="1" smtClean="0">
                          <a:effectLst/>
                        </a:rPr>
                        <a:t>TGmd</a:t>
                      </a:r>
                      <a:r>
                        <a:rPr lang="en-US" sz="1100" dirty="0" smtClean="0">
                          <a:effectLst/>
                        </a:rPr>
                        <a:t> editor to make changes shown in </a:t>
                      </a:r>
                      <a:r>
                        <a:rPr lang="en-US" sz="1100" dirty="0" smtClean="0">
                          <a:effectLst/>
                        </a:rPr>
                        <a:t>11-20-1182r1 </a:t>
                      </a:r>
                      <a:r>
                        <a:rPr lang="en-US" sz="1100" dirty="0" smtClean="0">
                          <a:effectLst/>
                        </a:rPr>
                        <a:t>which add </a:t>
                      </a:r>
                      <a:r>
                        <a:rPr lang="en-US" sz="1100" dirty="0" smtClean="0">
                          <a:effectLst/>
                        </a:rPr>
                        <a:t>operating</a:t>
                      </a:r>
                      <a:r>
                        <a:rPr lang="en-US" sz="1100" baseline="0" dirty="0" smtClean="0">
                          <a:effectLst/>
                        </a:rPr>
                        <a:t> classes to the Annex </a:t>
                      </a:r>
                      <a:r>
                        <a:rPr lang="en-US" sz="1100" baseline="0" dirty="0" smtClean="0">
                          <a:effectLst/>
                        </a:rPr>
                        <a:t>E </a:t>
                      </a:r>
                      <a:r>
                        <a:rPr lang="en-US" sz="1100" baseline="0" dirty="0" smtClean="0">
                          <a:effectLst/>
                        </a:rPr>
                        <a:t>Global operating classes table and the Annex E S1G operating classes table to include the new band and channels</a:t>
                      </a:r>
                      <a:endParaRPr lang="en-US" sz="1100" dirty="0">
                        <a:effectLst/>
                      </a:endParaRP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36023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New Channels</a:t>
            </a:r>
            <a:endParaRPr lang="en-US" dirty="0"/>
          </a:p>
        </p:txBody>
      </p:sp>
      <p:sp>
        <p:nvSpPr>
          <p:cNvPr id="3" name="Content Placeholder 2"/>
          <p:cNvSpPr>
            <a:spLocks noGrp="1"/>
          </p:cNvSpPr>
          <p:nvPr>
            <p:ph idx="1"/>
          </p:nvPr>
        </p:nvSpPr>
        <p:spPr/>
        <p:txBody>
          <a:bodyPr/>
          <a:lstStyle/>
          <a:p>
            <a:r>
              <a:rPr lang="en-US" dirty="0" smtClean="0"/>
              <a:t>The following channels are recently available in the EU, but are not included in the Global operating classes table in Annex E, nor in the S1G operating classes table in Annex E</a:t>
            </a:r>
          </a:p>
          <a:p>
            <a:endParaRPr lang="en-US" dirty="0" smtClean="0"/>
          </a:p>
          <a:p>
            <a:r>
              <a:rPr lang="en-US" dirty="0" smtClean="0"/>
              <a:t>1 MHz channels within the range:</a:t>
            </a:r>
          </a:p>
          <a:p>
            <a:pPr lvl="1"/>
            <a:r>
              <a:rPr lang="en-US" dirty="0" smtClean="0"/>
              <a:t>915.8 – 919.4 MHz</a:t>
            </a:r>
          </a:p>
          <a:p>
            <a:pPr lvl="2"/>
            <a:r>
              <a:rPr lang="en-US" dirty="0" smtClean="0"/>
              <a:t>i.e. 3 or 4 channels, depending on where you start</a:t>
            </a:r>
          </a:p>
        </p:txBody>
      </p:sp>
      <p:sp>
        <p:nvSpPr>
          <p:cNvPr id="4" name="Date Placeholder 3"/>
          <p:cNvSpPr>
            <a:spLocks noGrp="1"/>
          </p:cNvSpPr>
          <p:nvPr>
            <p:ph type="dt" sz="half" idx="10"/>
          </p:nvPr>
        </p:nvSpPr>
        <p:spPr>
          <a:xfrm>
            <a:off x="696913" y="332601"/>
            <a:ext cx="1224694" cy="276999"/>
          </a:xfrm>
        </p:spPr>
        <p:txBody>
          <a:bodyPr/>
          <a:lstStyle/>
          <a:p>
            <a:r>
              <a:rPr lang="en-US" dirty="0" smtClean="0"/>
              <a:t>August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Tree>
    <p:extLst>
      <p:ext uri="{BB962C8B-B14F-4D97-AF65-F5344CB8AC3E}">
        <p14:creationId xmlns:p14="http://schemas.microsoft.com/office/powerpoint/2010/main" val="1034502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S1G Operating Classes (1)</a:t>
            </a:r>
            <a:endParaRPr lang="en-US" dirty="0"/>
          </a:p>
        </p:txBody>
      </p:sp>
      <p:sp>
        <p:nvSpPr>
          <p:cNvPr id="3" name="Content Placeholder 2"/>
          <p:cNvSpPr>
            <a:spLocks noGrp="1"/>
          </p:cNvSpPr>
          <p:nvPr>
            <p:ph idx="1"/>
          </p:nvPr>
        </p:nvSpPr>
        <p:spPr>
          <a:xfrm>
            <a:off x="685800" y="5181600"/>
            <a:ext cx="7772400" cy="914400"/>
          </a:xfrm>
        </p:spPr>
        <p:txBody>
          <a:bodyPr/>
          <a:lstStyle/>
          <a:p>
            <a:r>
              <a:rPr lang="en-US" dirty="0" smtClean="0"/>
              <a:t>Table E-4—Global operating classes</a:t>
            </a:r>
          </a:p>
          <a:p>
            <a:r>
              <a:rPr lang="en-US" dirty="0" smtClean="0"/>
              <a:t>Note that Channel Set is not provided </a:t>
            </a:r>
            <a:r>
              <a:rPr lang="en-US" u="sng" dirty="0" smtClean="0"/>
              <a:t>directly</a:t>
            </a:r>
            <a:r>
              <a:rPr lang="en-US" dirty="0" smtClean="0"/>
              <a:t> (in contrast to non-S1G cases)</a:t>
            </a:r>
            <a:endParaRPr lang="en-US" dirty="0"/>
          </a:p>
        </p:txBody>
      </p:sp>
      <p:sp>
        <p:nvSpPr>
          <p:cNvPr id="4" name="Date Placeholder 3"/>
          <p:cNvSpPr>
            <a:spLocks noGrp="1"/>
          </p:cNvSpPr>
          <p:nvPr>
            <p:ph type="dt" sz="half" idx="10"/>
          </p:nvPr>
        </p:nvSpPr>
        <p:spPr>
          <a:xfrm>
            <a:off x="696913" y="332601"/>
            <a:ext cx="1224694" cy="276999"/>
          </a:xfrm>
        </p:spPr>
        <p:txBody>
          <a:bodyPr/>
          <a:lstStyle/>
          <a:p>
            <a:r>
              <a:rPr lang="en-US" dirty="0" smtClean="0"/>
              <a:t>August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140494814"/>
              </p:ext>
            </p:extLst>
          </p:nvPr>
        </p:nvGraphicFramePr>
        <p:xfrm>
          <a:off x="762001" y="2402840"/>
          <a:ext cx="7543802" cy="2392680"/>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2286003">
                  <a:extLst>
                    <a:ext uri="{9D8B030D-6E8A-4147-A177-3AD203B41FA5}">
                      <a16:colId xmlns:a16="http://schemas.microsoft.com/office/drawing/2014/main" val="20006"/>
                    </a:ext>
                  </a:extLst>
                </a:gridCol>
              </a:tblGrid>
              <a:tr h="370840">
                <a:tc>
                  <a:txBody>
                    <a:bodyPr/>
                    <a:lstStyle/>
                    <a:p>
                      <a:pPr algn="ctr"/>
                      <a:r>
                        <a:rPr lang="en-US" sz="1200" dirty="0" smtClean="0"/>
                        <a:t>Operating class</a:t>
                      </a:r>
                      <a:endParaRPr lang="en-US" sz="1200" dirty="0"/>
                    </a:p>
                  </a:txBody>
                  <a:tcPr/>
                </a:tc>
                <a:tc>
                  <a:txBody>
                    <a:bodyPr/>
                    <a:lstStyle/>
                    <a:p>
                      <a:pPr algn="ctr"/>
                      <a:r>
                        <a:rPr lang="en-US" sz="1200" dirty="0" err="1" smtClean="0"/>
                        <a:t>Nonglobal</a:t>
                      </a:r>
                      <a:r>
                        <a:rPr lang="en-US" sz="1200" dirty="0" smtClean="0"/>
                        <a:t> operating class(</a:t>
                      </a:r>
                      <a:r>
                        <a:rPr lang="en-US" sz="1200" dirty="0" err="1" smtClean="0"/>
                        <a:t>es</a:t>
                      </a:r>
                      <a:r>
                        <a:rPr lang="en-US" sz="1200" dirty="0" smtClean="0"/>
                        <a:t>)</a:t>
                      </a:r>
                      <a:endParaRPr lang="en-US" sz="1200" dirty="0"/>
                    </a:p>
                  </a:txBody>
                  <a:tcPr/>
                </a:tc>
                <a:tc>
                  <a:txBody>
                    <a:bodyPr/>
                    <a:lstStyle/>
                    <a:p>
                      <a:pPr algn="ctr"/>
                      <a:r>
                        <a:rPr lang="en-US" sz="1200" dirty="0" smtClean="0"/>
                        <a:t>Channel starting</a:t>
                      </a:r>
                      <a:r>
                        <a:rPr lang="en-US" sz="1200" baseline="0" dirty="0" smtClean="0"/>
                        <a:t> frequency (GHz)</a:t>
                      </a:r>
                      <a:endParaRPr lang="en-US" sz="1200" dirty="0"/>
                    </a:p>
                  </a:txBody>
                  <a:tcPr/>
                </a:tc>
                <a:tc>
                  <a:txBody>
                    <a:bodyPr/>
                    <a:lstStyle/>
                    <a:p>
                      <a:pPr algn="ctr"/>
                      <a:r>
                        <a:rPr lang="en-US" sz="1200" dirty="0" smtClean="0"/>
                        <a:t>Channel spacing</a:t>
                      </a:r>
                      <a:r>
                        <a:rPr lang="en-US" sz="1200" baseline="0" dirty="0" smtClean="0"/>
                        <a:t> (MHz)</a:t>
                      </a:r>
                      <a:endParaRPr lang="en-US" sz="1200" dirty="0"/>
                    </a:p>
                  </a:txBody>
                  <a:tcPr/>
                </a:tc>
                <a:tc>
                  <a:txBody>
                    <a:bodyPr/>
                    <a:lstStyle/>
                    <a:p>
                      <a:pPr algn="ctr"/>
                      <a:r>
                        <a:rPr lang="en-US" sz="1200" dirty="0" smtClean="0"/>
                        <a:t>Channel set</a:t>
                      </a:r>
                      <a:endParaRPr lang="en-US" sz="1200" dirty="0"/>
                    </a:p>
                  </a:txBody>
                  <a:tcPr/>
                </a:tc>
                <a:tc>
                  <a:txBody>
                    <a:bodyPr/>
                    <a:lstStyle/>
                    <a:p>
                      <a:pPr algn="ctr"/>
                      <a:r>
                        <a:rPr lang="en-US" sz="1200" dirty="0" smtClean="0"/>
                        <a:t>Channel center frequency index</a:t>
                      </a:r>
                      <a:endParaRPr lang="en-US" sz="1200" dirty="0"/>
                    </a:p>
                  </a:txBody>
                  <a:tcPr/>
                </a:tc>
                <a:tc>
                  <a:txBody>
                    <a:bodyPr/>
                    <a:lstStyle/>
                    <a:p>
                      <a:pPr algn="ctr"/>
                      <a:r>
                        <a:rPr lang="en-US" sz="1200" dirty="0" smtClean="0"/>
                        <a:t>Behavior limits set</a:t>
                      </a:r>
                      <a:endParaRPr lang="en-US" sz="1200" dirty="0"/>
                    </a:p>
                  </a:txBody>
                  <a:tcPr/>
                </a:tc>
                <a:extLst>
                  <a:ext uri="{0D108BD9-81ED-4DB2-BD59-A6C34878D82A}">
                    <a16:rowId xmlns:a16="http://schemas.microsoft.com/office/drawing/2014/main" val="10000"/>
                  </a:ext>
                </a:extLst>
              </a:tr>
              <a:tr h="370840">
                <a:tc>
                  <a:txBody>
                    <a:bodyPr/>
                    <a:lstStyle/>
                    <a:p>
                      <a:pPr algn="ctr"/>
                      <a:r>
                        <a:rPr lang="en-US" sz="1200" dirty="0" smtClean="0"/>
                        <a:t>71</a:t>
                      </a:r>
                      <a:endParaRPr lang="en-US" sz="1200" dirty="0"/>
                    </a:p>
                  </a:txBody>
                  <a:tcPr/>
                </a:tc>
                <a:tc>
                  <a:txBody>
                    <a:bodyPr/>
                    <a:lstStyle/>
                    <a:p>
                      <a:pPr algn="ctr"/>
                      <a:r>
                        <a:rPr lang="en-US" sz="1200" dirty="0" smtClean="0"/>
                        <a:t>E-5-4, E-5-25, E-5-29</a:t>
                      </a:r>
                      <a:endParaRPr lang="en-US" sz="1200" dirty="0"/>
                    </a:p>
                  </a:txBody>
                  <a:tcPr/>
                </a:tc>
                <a:tc>
                  <a:txBody>
                    <a:bodyPr/>
                    <a:lstStyle/>
                    <a:p>
                      <a:pPr algn="ctr"/>
                      <a:r>
                        <a:rPr lang="en-US" sz="1200" dirty="0" smtClean="0"/>
                        <a:t>0.902</a:t>
                      </a:r>
                      <a:endParaRPr lang="en-US" sz="1200" dirty="0"/>
                    </a:p>
                  </a:txBody>
                  <a:tcPr/>
                </a:tc>
                <a:tc>
                  <a:txBody>
                    <a:bodyPr/>
                    <a:lstStyle/>
                    <a:p>
                      <a:pPr algn="ctr"/>
                      <a:r>
                        <a:rPr lang="en-US" sz="1200" dirty="0" smtClean="0"/>
                        <a:t>8</a:t>
                      </a:r>
                      <a:endParaRPr lang="en-US" sz="1200" dirty="0"/>
                    </a:p>
                  </a:txBody>
                  <a:tcPr/>
                </a:tc>
                <a:tc>
                  <a:txBody>
                    <a:bodyPr/>
                    <a:lstStyle/>
                    <a:p>
                      <a:pPr algn="ctr"/>
                      <a:r>
                        <a:rPr lang="en-US" sz="1200" dirty="0" smtClean="0"/>
                        <a:t>-</a:t>
                      </a:r>
                      <a:endParaRPr lang="en-US" sz="1200" u="sng" dirty="0"/>
                    </a:p>
                  </a:txBody>
                  <a:tcPr/>
                </a:tc>
                <a:tc>
                  <a:txBody>
                    <a:bodyPr/>
                    <a:lstStyle/>
                    <a:p>
                      <a:pPr algn="ctr"/>
                      <a:r>
                        <a:rPr lang="en-US" sz="1200" dirty="0" smtClean="0"/>
                        <a:t>Reserved</a:t>
                      </a: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1"/>
                  </a:ext>
                </a:extLst>
              </a:tr>
              <a:tr h="370840">
                <a:tc>
                  <a:txBody>
                    <a:bodyPr/>
                    <a:lstStyle/>
                    <a:p>
                      <a:pPr algn="ctr"/>
                      <a:r>
                        <a:rPr lang="en-US" sz="1200" dirty="0" smtClean="0"/>
                        <a:t>72</a:t>
                      </a:r>
                      <a:endParaRPr lang="en-US" sz="1200" dirty="0"/>
                    </a:p>
                  </a:txBody>
                  <a:tcPr/>
                </a:tc>
                <a:tc>
                  <a:txBody>
                    <a:bodyPr/>
                    <a:lstStyle/>
                    <a:p>
                      <a:pPr algn="ctr"/>
                      <a:r>
                        <a:rPr lang="en-US" sz="1200" dirty="0" smtClean="0"/>
                        <a:t>E-5-5</a:t>
                      </a:r>
                      <a:endParaRPr lang="en-US" sz="1200" dirty="0"/>
                    </a:p>
                  </a:txBody>
                  <a:tcPr/>
                </a:tc>
                <a:tc>
                  <a:txBody>
                    <a:bodyPr/>
                    <a:lstStyle/>
                    <a:p>
                      <a:pPr algn="ctr"/>
                      <a:r>
                        <a:rPr lang="en-US" sz="1200" dirty="0" smtClean="0"/>
                        <a:t>0.902</a:t>
                      </a:r>
                      <a:endParaRPr lang="en-US" sz="1200" dirty="0"/>
                    </a:p>
                  </a:txBody>
                  <a:tcPr/>
                </a:tc>
                <a:tc>
                  <a:txBody>
                    <a:bodyPr/>
                    <a:lstStyle/>
                    <a:p>
                      <a:pPr algn="ctr"/>
                      <a:r>
                        <a:rPr lang="en-US" sz="1200" dirty="0" smtClean="0"/>
                        <a:t>16</a:t>
                      </a:r>
                      <a:endParaRPr lang="en-US" sz="1200" dirty="0"/>
                    </a:p>
                  </a:txBody>
                  <a:tcPr/>
                </a:tc>
                <a:tc>
                  <a:txBody>
                    <a:bodyPr/>
                    <a:lstStyle/>
                    <a:p>
                      <a:pPr algn="ctr"/>
                      <a:r>
                        <a:rPr lang="en-US" sz="1200" dirty="0" smtClean="0"/>
                        <a:t>-</a:t>
                      </a:r>
                      <a:endParaRPr lang="en-US" sz="1200" u="sng" dirty="0"/>
                    </a:p>
                  </a:txBody>
                  <a:tcPr/>
                </a:tc>
                <a:tc>
                  <a:txBody>
                    <a:bodyPr/>
                    <a:lstStyle/>
                    <a:p>
                      <a:pPr algn="ctr"/>
                      <a:r>
                        <a:rPr lang="en-US" sz="1200" dirty="0" smtClean="0"/>
                        <a:t>Reserved</a:t>
                      </a: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2"/>
                  </a:ext>
                </a:extLst>
              </a:tr>
              <a:tr h="370840">
                <a:tc>
                  <a:txBody>
                    <a:bodyPr/>
                    <a:lstStyle/>
                    <a:p>
                      <a:pPr algn="ctr"/>
                      <a:r>
                        <a:rPr lang="en-US" sz="1200" dirty="0" smtClean="0"/>
                        <a:t>73</a:t>
                      </a:r>
                      <a:endParaRPr lang="en-US" sz="1200" dirty="0"/>
                    </a:p>
                  </a:txBody>
                  <a:tcPr/>
                </a:tc>
                <a:tc>
                  <a:txBody>
                    <a:bodyPr/>
                    <a:lstStyle/>
                    <a:p>
                      <a:pPr algn="ctr"/>
                      <a:r>
                        <a:rPr lang="en-US" sz="1200" dirty="0" smtClean="0"/>
                        <a:t>E-5-8</a:t>
                      </a:r>
                      <a:endParaRPr lang="en-US" sz="1200" dirty="0"/>
                    </a:p>
                  </a:txBody>
                  <a:tcPr/>
                </a:tc>
                <a:tc>
                  <a:txBody>
                    <a:bodyPr/>
                    <a:lstStyle/>
                    <a:p>
                      <a:pPr algn="ctr"/>
                      <a:r>
                        <a:rPr lang="en-US" sz="1200" dirty="0" smtClean="0"/>
                        <a:t>0.9165</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a:t>
                      </a:r>
                      <a:endParaRPr lang="en-US" sz="1200" u="sng" dirty="0"/>
                    </a:p>
                  </a:txBody>
                  <a:tcPr/>
                </a:tc>
                <a:tc>
                  <a:txBody>
                    <a:bodyPr/>
                    <a:lstStyle/>
                    <a:p>
                      <a:pPr algn="ctr"/>
                      <a:r>
                        <a:rPr lang="en-US" sz="1200" dirty="0" smtClean="0"/>
                        <a:t>Reserved</a:t>
                      </a: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p>
                  </a:txBody>
                  <a:tcPr/>
                </a:tc>
                <a:extLst>
                  <a:ext uri="{0D108BD9-81ED-4DB2-BD59-A6C34878D82A}">
                    <a16:rowId xmlns:a16="http://schemas.microsoft.com/office/drawing/2014/main" val="10003"/>
                  </a:ext>
                </a:extLst>
              </a:tr>
              <a:tr h="370840">
                <a:tc>
                  <a:txBody>
                    <a:bodyPr/>
                    <a:lstStyle/>
                    <a:p>
                      <a:pPr algn="ctr"/>
                      <a:r>
                        <a:rPr lang="en-US" sz="1200" dirty="0" smtClean="0"/>
                        <a:t>74</a:t>
                      </a:r>
                      <a:endParaRPr lang="en-US" sz="1200" dirty="0"/>
                    </a:p>
                  </a:txBody>
                  <a:tcPr/>
                </a:tc>
                <a:tc>
                  <a:txBody>
                    <a:bodyPr/>
                    <a:lstStyle/>
                    <a:p>
                      <a:pPr algn="ctr"/>
                      <a:r>
                        <a:rPr lang="en-US" sz="1200" dirty="0" smtClean="0"/>
                        <a:t>E-5-14</a:t>
                      </a:r>
                      <a:endParaRPr lang="en-US" sz="1200" dirty="0"/>
                    </a:p>
                  </a:txBody>
                  <a:tcPr/>
                </a:tc>
                <a:tc>
                  <a:txBody>
                    <a:bodyPr/>
                    <a:lstStyle/>
                    <a:p>
                      <a:pPr algn="ctr"/>
                      <a:r>
                        <a:rPr lang="en-US" sz="1200" dirty="0" smtClean="0"/>
                        <a:t>0.9175</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u="none" dirty="0" smtClean="0"/>
                        <a:t>-</a:t>
                      </a:r>
                      <a:endParaRPr lang="en-US" sz="1200" u="none" dirty="0"/>
                    </a:p>
                  </a:txBody>
                  <a:tcPr/>
                </a:tc>
                <a:tc>
                  <a:txBody>
                    <a:bodyPr/>
                    <a:lstStyle/>
                    <a:p>
                      <a:pPr algn="ctr"/>
                      <a:r>
                        <a:rPr lang="en-US" sz="1200" dirty="0" smtClean="0"/>
                        <a:t>Reserved</a:t>
                      </a: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p>
                  </a:txBody>
                  <a:tcPr/>
                </a:tc>
                <a:extLst>
                  <a:ext uri="{0D108BD9-81ED-4DB2-BD59-A6C34878D82A}">
                    <a16:rowId xmlns:a16="http://schemas.microsoft.com/office/drawing/2014/main" val="2073585518"/>
                  </a:ext>
                </a:extLst>
              </a:tr>
            </a:tbl>
          </a:graphicData>
        </a:graphic>
      </p:graphicFrame>
      <p:sp>
        <p:nvSpPr>
          <p:cNvPr id="13" name="Content Placeholder 2"/>
          <p:cNvSpPr txBox="1">
            <a:spLocks/>
          </p:cNvSpPr>
          <p:nvPr/>
        </p:nvSpPr>
        <p:spPr bwMode="auto">
          <a:xfrm>
            <a:off x="685800" y="1752600"/>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An existing example of S1G classes:</a:t>
            </a:r>
            <a:endParaRPr lang="en-US" kern="0" dirty="0"/>
          </a:p>
        </p:txBody>
      </p:sp>
      <p:sp>
        <p:nvSpPr>
          <p:cNvPr id="9" name="Oval 8"/>
          <p:cNvSpPr/>
          <p:nvPr/>
        </p:nvSpPr>
        <p:spPr bwMode="auto">
          <a:xfrm>
            <a:off x="1600200" y="3100137"/>
            <a:ext cx="1143000" cy="1752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 name="Straight Arrow Connector 10"/>
          <p:cNvCxnSpPr/>
          <p:nvPr/>
        </p:nvCxnSpPr>
        <p:spPr bwMode="auto">
          <a:xfrm flipV="1">
            <a:off x="2743200" y="2023428"/>
            <a:ext cx="4038600" cy="1710372"/>
          </a:xfrm>
          <a:prstGeom prst="straightConnector1">
            <a:avLst/>
          </a:prstGeom>
          <a:solidFill>
            <a:schemeClr val="accent1"/>
          </a:solidFill>
          <a:ln w="28575" cap="flat" cmpd="sng" algn="ctr">
            <a:solidFill>
              <a:srgbClr val="FF0000"/>
            </a:solidFill>
            <a:prstDash val="solid"/>
            <a:round/>
            <a:headEnd type="triangle" w="med" len="med"/>
            <a:tailEnd type="none" w="med" len="med"/>
          </a:ln>
          <a:effectLst/>
        </p:spPr>
      </p:cxnSp>
      <p:sp>
        <p:nvSpPr>
          <p:cNvPr id="12" name="TextBox 11"/>
          <p:cNvSpPr txBox="1"/>
          <p:nvPr/>
        </p:nvSpPr>
        <p:spPr>
          <a:xfrm>
            <a:off x="6276958" y="1637347"/>
            <a:ext cx="2266967" cy="369332"/>
          </a:xfrm>
          <a:prstGeom prst="rect">
            <a:avLst/>
          </a:prstGeom>
          <a:noFill/>
        </p:spPr>
        <p:txBody>
          <a:bodyPr wrap="none" rtlCol="0">
            <a:spAutoFit/>
          </a:bodyPr>
          <a:lstStyle/>
          <a:p>
            <a:r>
              <a:rPr lang="en-US" sz="1800" b="1" dirty="0" smtClean="0">
                <a:solidFill>
                  <a:srgbClr val="FF0000"/>
                </a:solidFill>
              </a:rPr>
              <a:t>S1G Table references</a:t>
            </a:r>
            <a:endParaRPr lang="en-US" sz="1800" b="1" dirty="0">
              <a:solidFill>
                <a:srgbClr val="FF0000"/>
              </a:solidFill>
            </a:endParaRPr>
          </a:p>
        </p:txBody>
      </p:sp>
      <p:sp>
        <p:nvSpPr>
          <p:cNvPr id="14" name="Oval 13"/>
          <p:cNvSpPr/>
          <p:nvPr/>
        </p:nvSpPr>
        <p:spPr bwMode="auto">
          <a:xfrm>
            <a:off x="4152898" y="3186363"/>
            <a:ext cx="2124059" cy="1752600"/>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44274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Determining S1G Channel Numbers</a:t>
            </a:r>
            <a:endParaRPr lang="en-US" dirty="0"/>
          </a:p>
        </p:txBody>
      </p:sp>
      <p:sp>
        <p:nvSpPr>
          <p:cNvPr id="3" name="Content Placeholder 2"/>
          <p:cNvSpPr>
            <a:spLocks noGrp="1"/>
          </p:cNvSpPr>
          <p:nvPr>
            <p:ph idx="1"/>
          </p:nvPr>
        </p:nvSpPr>
        <p:spPr/>
        <p:txBody>
          <a:bodyPr/>
          <a:lstStyle/>
          <a:p>
            <a:r>
              <a:rPr lang="en-US" dirty="0"/>
              <a:t>23.3.14 </a:t>
            </a:r>
            <a:r>
              <a:rPr lang="en-US" dirty="0" smtClean="0"/>
              <a:t>Channelization</a:t>
            </a:r>
          </a:p>
          <a:p>
            <a:pPr lvl="1"/>
            <a:r>
              <a:rPr lang="en-US" dirty="0" smtClean="0"/>
              <a:t>Extracted text:</a:t>
            </a:r>
          </a:p>
          <a:p>
            <a:pPr lvl="1"/>
            <a:endParaRPr lang="en-US" dirty="0" smtClean="0"/>
          </a:p>
          <a:p>
            <a:pPr lvl="1"/>
            <a:r>
              <a:rPr lang="en-US" dirty="0" smtClean="0"/>
              <a:t>Channel center frequency determination:</a:t>
            </a:r>
          </a:p>
          <a:p>
            <a:pPr lvl="2"/>
            <a:r>
              <a:rPr lang="en-US" sz="1600" b="0" i="1" dirty="0" smtClean="0"/>
              <a:t>f</a:t>
            </a:r>
            <a:r>
              <a:rPr lang="en-US" sz="1600" b="0" i="1" baseline="-25000" dirty="0" smtClean="0"/>
              <a:t>c</a:t>
            </a:r>
            <a:r>
              <a:rPr lang="en-US" sz="1600" b="0" i="1" dirty="0" smtClean="0"/>
              <a:t> </a:t>
            </a:r>
            <a:r>
              <a:rPr lang="en-US" sz="1600" dirty="0" smtClean="0"/>
              <a:t>= </a:t>
            </a:r>
            <a:r>
              <a:rPr lang="en-US" sz="1600" b="0" i="1" dirty="0" err="1" smtClean="0"/>
              <a:t>ChannelStartingFrequency</a:t>
            </a:r>
            <a:r>
              <a:rPr lang="en-US" sz="1600" b="0" i="1" dirty="0" smtClean="0"/>
              <a:t> + </a:t>
            </a:r>
            <a:r>
              <a:rPr lang="en-US" sz="1600" b="0" i="1" dirty="0" err="1" smtClean="0"/>
              <a:t>f</a:t>
            </a:r>
            <a:r>
              <a:rPr lang="en-US" sz="1600" b="0" i="1" baseline="-25000" dirty="0" err="1" smtClean="0"/>
              <a:t>separation</a:t>
            </a:r>
            <a:r>
              <a:rPr lang="en-US" sz="1600" b="0" i="1" baseline="-25000" dirty="0" smtClean="0"/>
              <a:t> </a:t>
            </a:r>
            <a:r>
              <a:rPr lang="en-US" sz="1600" b="0" i="1" dirty="0" smtClean="0"/>
              <a:t> x </a:t>
            </a:r>
            <a:r>
              <a:rPr lang="en-US" sz="1600" b="0" i="1" dirty="0" err="1" smtClean="0"/>
              <a:t>ChannelCenterFrequencyIndex</a:t>
            </a:r>
            <a:endParaRPr lang="en-US" sz="1600" b="0" i="1" dirty="0" smtClean="0"/>
          </a:p>
          <a:p>
            <a:pPr lvl="1"/>
            <a:r>
              <a:rPr lang="en-US" b="0" i="1" dirty="0" err="1" smtClean="0"/>
              <a:t>f</a:t>
            </a:r>
            <a:r>
              <a:rPr lang="en-US" b="0" i="1" baseline="-25000" dirty="0" err="1" smtClean="0"/>
              <a:t>separation</a:t>
            </a:r>
            <a:r>
              <a:rPr lang="en-US" b="0" i="1" baseline="-25000" dirty="0" smtClean="0"/>
              <a:t> </a:t>
            </a:r>
            <a:r>
              <a:rPr lang="en-US" dirty="0" smtClean="0"/>
              <a:t> has the value 0.5 MHz</a:t>
            </a:r>
          </a:p>
          <a:p>
            <a:pPr lvl="1"/>
            <a:r>
              <a:rPr lang="en-US" b="0" i="1" dirty="0" err="1" smtClean="0"/>
              <a:t>ChannelStartingFrequency</a:t>
            </a:r>
            <a:r>
              <a:rPr lang="en-US" b="0" i="1" dirty="0" smtClean="0"/>
              <a:t> </a:t>
            </a:r>
            <a:r>
              <a:rPr lang="en-US" b="0" dirty="0"/>
              <a:t>and </a:t>
            </a:r>
            <a:r>
              <a:rPr lang="en-US" b="0" i="1" dirty="0" err="1"/>
              <a:t>ChannelCenterFrequencyIndex</a:t>
            </a:r>
            <a:r>
              <a:rPr lang="en-US" b="0" i="1" dirty="0"/>
              <a:t> </a:t>
            </a:r>
            <a:r>
              <a:rPr lang="en-US" b="0" dirty="0"/>
              <a:t>are region and operating class </a:t>
            </a:r>
            <a:r>
              <a:rPr lang="en-US" b="0" dirty="0" smtClean="0"/>
              <a:t>specific </a:t>
            </a:r>
            <a:r>
              <a:rPr lang="en-US" b="0" dirty="0" smtClean="0">
                <a:solidFill>
                  <a:srgbClr val="FF0000"/>
                </a:solidFill>
              </a:rPr>
              <a:t>and </a:t>
            </a:r>
            <a:r>
              <a:rPr lang="en-US" b="0" dirty="0">
                <a:solidFill>
                  <a:srgbClr val="FF0000"/>
                </a:solidFill>
              </a:rPr>
              <a:t>given in Annex E</a:t>
            </a:r>
            <a:r>
              <a:rPr lang="en-US" b="0" dirty="0"/>
              <a:t>.</a:t>
            </a:r>
            <a:endParaRPr lang="en-US" dirty="0" smtClean="0"/>
          </a:p>
          <a:p>
            <a:pPr lvl="1"/>
            <a:endParaRPr lang="en-US" dirty="0" smtClean="0"/>
          </a:p>
          <a:p>
            <a:r>
              <a:rPr lang="en-US" dirty="0" smtClean="0"/>
              <a:t>The global table entries show “reserved” – so you need to consult Table E-5 S1G operating class table</a:t>
            </a:r>
          </a:p>
          <a:p>
            <a:pPr lvl="1"/>
            <a:r>
              <a:rPr lang="en-US" dirty="0" smtClean="0"/>
              <a:t>See next slide</a:t>
            </a:r>
          </a:p>
        </p:txBody>
      </p:sp>
      <p:sp>
        <p:nvSpPr>
          <p:cNvPr id="4" name="Date Placeholder 3"/>
          <p:cNvSpPr>
            <a:spLocks noGrp="1"/>
          </p:cNvSpPr>
          <p:nvPr>
            <p:ph type="dt" sz="half" idx="10"/>
          </p:nvPr>
        </p:nvSpPr>
        <p:spPr>
          <a:xfrm>
            <a:off x="696913" y="332601"/>
            <a:ext cx="1224694" cy="276999"/>
          </a:xfrm>
        </p:spPr>
        <p:txBody>
          <a:bodyPr/>
          <a:lstStyle/>
          <a:p>
            <a:r>
              <a:rPr lang="en-US" dirty="0" smtClean="0"/>
              <a:t>August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6</a:t>
            </a:fld>
            <a:endParaRPr lang="en-US"/>
          </a:p>
        </p:txBody>
      </p:sp>
    </p:spTree>
    <p:extLst>
      <p:ext uri="{BB962C8B-B14F-4D97-AF65-F5344CB8AC3E}">
        <p14:creationId xmlns:p14="http://schemas.microsoft.com/office/powerpoint/2010/main" val="572828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S1G Operating Classes (2)</a:t>
            </a:r>
            <a:endParaRPr lang="en-US" dirty="0"/>
          </a:p>
        </p:txBody>
      </p:sp>
      <p:sp>
        <p:nvSpPr>
          <p:cNvPr id="3" name="Content Placeholder 2"/>
          <p:cNvSpPr>
            <a:spLocks noGrp="1"/>
          </p:cNvSpPr>
          <p:nvPr>
            <p:ph idx="1"/>
          </p:nvPr>
        </p:nvSpPr>
        <p:spPr>
          <a:xfrm>
            <a:off x="685800" y="5257800"/>
            <a:ext cx="7772400" cy="914400"/>
          </a:xfrm>
        </p:spPr>
        <p:txBody>
          <a:bodyPr/>
          <a:lstStyle/>
          <a:p>
            <a:r>
              <a:rPr lang="en-US" dirty="0" smtClean="0"/>
              <a:t>Table E-5—S1G operating classes</a:t>
            </a:r>
          </a:p>
          <a:p>
            <a:r>
              <a:rPr lang="en-US" dirty="0" smtClean="0"/>
              <a:t>Currently, only S1G operating classes 6 and 7 are defined for the EU</a:t>
            </a:r>
          </a:p>
        </p:txBody>
      </p:sp>
      <p:sp>
        <p:nvSpPr>
          <p:cNvPr id="4" name="Date Placeholder 3"/>
          <p:cNvSpPr>
            <a:spLocks noGrp="1"/>
          </p:cNvSpPr>
          <p:nvPr>
            <p:ph type="dt" sz="half" idx="10"/>
          </p:nvPr>
        </p:nvSpPr>
        <p:spPr>
          <a:xfrm>
            <a:off x="696913" y="332601"/>
            <a:ext cx="1224694" cy="276999"/>
          </a:xfrm>
        </p:spPr>
        <p:txBody>
          <a:bodyPr/>
          <a:lstStyle/>
          <a:p>
            <a:r>
              <a:rPr lang="en-US" dirty="0" smtClean="0"/>
              <a:t>August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203096288"/>
              </p:ext>
            </p:extLst>
          </p:nvPr>
        </p:nvGraphicFramePr>
        <p:xfrm>
          <a:off x="762001" y="2209800"/>
          <a:ext cx="7543802" cy="2931160"/>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057400">
                  <a:extLst>
                    <a:ext uri="{9D8B030D-6E8A-4147-A177-3AD203B41FA5}">
                      <a16:colId xmlns:a16="http://schemas.microsoft.com/office/drawing/2014/main" val="20005"/>
                    </a:ext>
                  </a:extLst>
                </a:gridCol>
                <a:gridCol w="990603">
                  <a:extLst>
                    <a:ext uri="{9D8B030D-6E8A-4147-A177-3AD203B41FA5}">
                      <a16:colId xmlns:a16="http://schemas.microsoft.com/office/drawing/2014/main" val="20006"/>
                    </a:ext>
                  </a:extLst>
                </a:gridCol>
              </a:tblGrid>
              <a:tr h="370840">
                <a:tc>
                  <a:txBody>
                    <a:bodyPr/>
                    <a:lstStyle/>
                    <a:p>
                      <a:pPr algn="ctr"/>
                      <a:r>
                        <a:rPr lang="en-US" sz="1200" dirty="0" smtClean="0"/>
                        <a:t>S1G operating class</a:t>
                      </a:r>
                      <a:endParaRPr lang="en-US" sz="1200" dirty="0"/>
                    </a:p>
                  </a:txBody>
                  <a:tcPr/>
                </a:tc>
                <a:tc>
                  <a:txBody>
                    <a:bodyPr/>
                    <a:lstStyle/>
                    <a:p>
                      <a:pPr algn="ctr"/>
                      <a:r>
                        <a:rPr lang="en-US" sz="1200" dirty="0" smtClean="0"/>
                        <a:t>Global operating Class (See Table E-4)</a:t>
                      </a:r>
                      <a:endParaRPr lang="en-US" sz="1200" dirty="0"/>
                    </a:p>
                  </a:txBody>
                  <a:tcPr/>
                </a:tc>
                <a:tc>
                  <a:txBody>
                    <a:bodyPr/>
                    <a:lstStyle/>
                    <a:p>
                      <a:pPr algn="ctr"/>
                      <a:r>
                        <a:rPr lang="en-US" sz="1200" dirty="0" smtClean="0"/>
                        <a:t>Channel starting</a:t>
                      </a:r>
                      <a:r>
                        <a:rPr lang="en-US" sz="1200" baseline="0" dirty="0" smtClean="0"/>
                        <a:t> frequency (GHz)</a:t>
                      </a:r>
                      <a:endParaRPr lang="en-US" sz="1200" dirty="0"/>
                    </a:p>
                  </a:txBody>
                  <a:tcPr/>
                </a:tc>
                <a:tc>
                  <a:txBody>
                    <a:bodyPr/>
                    <a:lstStyle/>
                    <a:p>
                      <a:pPr algn="ctr"/>
                      <a:r>
                        <a:rPr lang="en-US" sz="1200" dirty="0" smtClean="0"/>
                        <a:t>Channel spacing</a:t>
                      </a:r>
                      <a:r>
                        <a:rPr lang="en-US" sz="1200" baseline="0" dirty="0" smtClean="0"/>
                        <a:t> (MHz)</a:t>
                      </a:r>
                      <a:endParaRPr lang="en-US" sz="1200" dirty="0"/>
                    </a:p>
                  </a:txBody>
                  <a:tcPr/>
                </a:tc>
                <a:tc>
                  <a:txBody>
                    <a:bodyPr/>
                    <a:lstStyle/>
                    <a:p>
                      <a:pPr algn="ctr"/>
                      <a:r>
                        <a:rPr lang="en-US" sz="1200" dirty="0" smtClean="0"/>
                        <a:t>Channel center frequency index</a:t>
                      </a:r>
                      <a:endParaRPr lang="en-US" sz="1200" dirty="0"/>
                    </a:p>
                  </a:txBody>
                  <a:tcPr/>
                </a:tc>
                <a:tc>
                  <a:txBody>
                    <a:bodyPr/>
                    <a:lstStyle/>
                    <a:p>
                      <a:pPr algn="ctr"/>
                      <a:r>
                        <a:rPr lang="en-US" sz="1200" dirty="0" smtClean="0"/>
                        <a:t>CCA Level Classification</a:t>
                      </a:r>
                      <a:endParaRPr lang="en-US" sz="1200" dirty="0"/>
                    </a:p>
                  </a:txBody>
                  <a:tcPr/>
                </a:tc>
                <a:tc>
                  <a:txBody>
                    <a:bodyPr/>
                    <a:lstStyle/>
                    <a:p>
                      <a:pPr algn="ctr"/>
                      <a:r>
                        <a:rPr lang="en-US" sz="1200" dirty="0" smtClean="0"/>
                        <a:t>Behavior limits set</a:t>
                      </a:r>
                      <a:endParaRPr lang="en-US" sz="1200" dirty="0"/>
                    </a:p>
                  </a:txBody>
                  <a:tcPr/>
                </a:tc>
                <a:extLst>
                  <a:ext uri="{0D108BD9-81ED-4DB2-BD59-A6C34878D82A}">
                    <a16:rowId xmlns:a16="http://schemas.microsoft.com/office/drawing/2014/main" val="10000"/>
                  </a:ext>
                </a:extLst>
              </a:tr>
              <a:tr h="365760">
                <a:tc rowSpan="2">
                  <a:txBody>
                    <a:bodyPr/>
                    <a:lstStyle/>
                    <a:p>
                      <a:pPr algn="ctr"/>
                      <a:r>
                        <a:rPr lang="en-US" sz="1200" dirty="0" smtClean="0"/>
                        <a:t>4 (United States)</a:t>
                      </a:r>
                      <a:endParaRPr lang="en-US" sz="1200" dirty="0"/>
                    </a:p>
                  </a:txBody>
                  <a:tcPr/>
                </a:tc>
                <a:tc rowSpan="2">
                  <a:txBody>
                    <a:bodyPr/>
                    <a:lstStyle/>
                    <a:p>
                      <a:pPr algn="ctr"/>
                      <a:r>
                        <a:rPr lang="en-US" sz="1200" dirty="0" smtClean="0"/>
                        <a:t>71</a:t>
                      </a:r>
                      <a:endParaRPr lang="en-US" sz="1200" dirty="0"/>
                    </a:p>
                  </a:txBody>
                  <a:tcPr/>
                </a:tc>
                <a:tc rowSpan="2">
                  <a:txBody>
                    <a:bodyPr/>
                    <a:lstStyle/>
                    <a:p>
                      <a:pPr algn="ctr"/>
                      <a:r>
                        <a:rPr lang="en-US" sz="1200" dirty="0" smtClean="0"/>
                        <a:t>0.902</a:t>
                      </a:r>
                      <a:endParaRPr lang="en-US" sz="1200" dirty="0"/>
                    </a:p>
                  </a:txBody>
                  <a:tcPr/>
                </a:tc>
                <a:tc rowSpan="2">
                  <a:txBody>
                    <a:bodyPr/>
                    <a:lstStyle/>
                    <a:p>
                      <a:pPr algn="ctr"/>
                      <a:r>
                        <a:rPr lang="en-US" sz="1200" dirty="0" smtClean="0"/>
                        <a:t>8</a:t>
                      </a:r>
                      <a:endParaRPr lang="en-US" sz="1200" dirty="0"/>
                    </a:p>
                  </a:txBody>
                  <a:tcPr/>
                </a:tc>
                <a:tc>
                  <a:txBody>
                    <a:bodyPr/>
                    <a:lstStyle/>
                    <a:p>
                      <a:pPr algn="ctr"/>
                      <a:r>
                        <a:rPr lang="en-US" sz="1200" dirty="0" smtClean="0"/>
                        <a:t>44</a:t>
                      </a:r>
                      <a:endParaRPr lang="en-US" sz="1200" u="sng" dirty="0"/>
                    </a:p>
                  </a:txBody>
                  <a:tcPr/>
                </a:tc>
                <a:tc>
                  <a:txBody>
                    <a:bodyPr/>
                    <a:lstStyle/>
                    <a:p>
                      <a:pPr algn="ctr"/>
                      <a:r>
                        <a:rPr lang="en-US" sz="1200" dirty="0" smtClean="0"/>
                        <a:t>Type 1 (920-928 MHz)</a:t>
                      </a:r>
                      <a:endParaRPr lang="en-US" sz="1200" dirty="0"/>
                    </a:p>
                  </a:txBody>
                  <a:tcPr/>
                </a:tc>
                <a:tc rowSpan="2">
                  <a:txBody>
                    <a:bodyPr/>
                    <a:lstStyle/>
                    <a:p>
                      <a:pPr algn="ctr"/>
                      <a:r>
                        <a:rPr lang="en-US" sz="1200" b="0" i="0" u="none" strike="noStrike" kern="1200" baseline="0" dirty="0" smtClean="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1"/>
                  </a:ext>
                </a:extLst>
              </a:tr>
              <a:tr h="29464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200" u="none" dirty="0" smtClean="0"/>
                        <a:t>12, 28</a:t>
                      </a:r>
                      <a:endParaRPr lang="en-US" sz="1200" u="non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Type 2 (904-920 MHz)</a:t>
                      </a:r>
                    </a:p>
                    <a:p>
                      <a:endParaRPr lang="en-US" sz="1200" dirty="0"/>
                    </a:p>
                  </a:txBody>
                  <a:tcPr/>
                </a:tc>
                <a:tc vMerge="1">
                  <a:txBody>
                    <a:bodyPr/>
                    <a:lstStyle/>
                    <a:p>
                      <a:endParaRPr lang="en-US"/>
                    </a:p>
                  </a:txBody>
                  <a:tcPr/>
                </a:tc>
                <a:extLst>
                  <a:ext uri="{0D108BD9-81ED-4DB2-BD59-A6C34878D82A}">
                    <a16:rowId xmlns:a16="http://schemas.microsoft.com/office/drawing/2014/main" val="4294604141"/>
                  </a:ext>
                </a:extLst>
              </a:tr>
              <a:tr h="370840">
                <a:tc>
                  <a:txBody>
                    <a:bodyPr/>
                    <a:lstStyle/>
                    <a:p>
                      <a:pPr algn="ctr"/>
                      <a:r>
                        <a:rPr lang="en-US" sz="1200" dirty="0" smtClean="0"/>
                        <a:t>5</a:t>
                      </a:r>
                      <a:r>
                        <a:rPr lang="en-US" sz="1200" baseline="0" dirty="0" smtClean="0"/>
                        <a:t> (United States)</a:t>
                      </a:r>
                      <a:endParaRPr lang="en-US" sz="1200" dirty="0"/>
                    </a:p>
                  </a:txBody>
                  <a:tcPr/>
                </a:tc>
                <a:tc>
                  <a:txBody>
                    <a:bodyPr/>
                    <a:lstStyle/>
                    <a:p>
                      <a:pPr algn="ctr"/>
                      <a:r>
                        <a:rPr lang="en-US" sz="1200" dirty="0" smtClean="0"/>
                        <a:t>72</a:t>
                      </a:r>
                      <a:endParaRPr lang="en-US" sz="1200" dirty="0"/>
                    </a:p>
                  </a:txBody>
                  <a:tcPr/>
                </a:tc>
                <a:tc>
                  <a:txBody>
                    <a:bodyPr/>
                    <a:lstStyle/>
                    <a:p>
                      <a:pPr algn="ctr"/>
                      <a:r>
                        <a:rPr lang="en-US" sz="1200" dirty="0" smtClean="0"/>
                        <a:t>0.902</a:t>
                      </a:r>
                      <a:endParaRPr lang="en-US" sz="1200" dirty="0"/>
                    </a:p>
                  </a:txBody>
                  <a:tcPr/>
                </a:tc>
                <a:tc>
                  <a:txBody>
                    <a:bodyPr/>
                    <a:lstStyle/>
                    <a:p>
                      <a:pPr algn="ctr"/>
                      <a:r>
                        <a:rPr lang="en-US" sz="1200" dirty="0" smtClean="0"/>
                        <a:t>16</a:t>
                      </a:r>
                      <a:endParaRPr lang="en-US" sz="1200" dirty="0"/>
                    </a:p>
                  </a:txBody>
                  <a:tcPr/>
                </a:tc>
                <a:tc>
                  <a:txBody>
                    <a:bodyPr/>
                    <a:lstStyle/>
                    <a:p>
                      <a:pPr algn="ctr"/>
                      <a:r>
                        <a:rPr lang="en-US" sz="1200" dirty="0" smtClean="0"/>
                        <a:t>20</a:t>
                      </a:r>
                      <a:endParaRPr lang="en-US" sz="1200" u="sng" dirty="0"/>
                    </a:p>
                  </a:txBody>
                  <a:tcPr/>
                </a:tc>
                <a:tc>
                  <a:txBody>
                    <a:bodyPr/>
                    <a:lstStyle/>
                    <a:p>
                      <a:pPr algn="ctr"/>
                      <a:r>
                        <a:rPr lang="en-US" sz="1200" dirty="0" smtClean="0"/>
                        <a:t>Type 2 (904-920 MHz)</a:t>
                      </a: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2"/>
                  </a:ext>
                </a:extLst>
              </a:tr>
              <a:tr h="370840">
                <a:tc>
                  <a:txBody>
                    <a:bodyPr/>
                    <a:lstStyle/>
                    <a:p>
                      <a:pPr algn="ctr"/>
                      <a:r>
                        <a:rPr lang="en-US" sz="1200" dirty="0" smtClean="0"/>
                        <a:t>6 (Europe)</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0.863</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1, 3, 5, 7, 9</a:t>
                      </a:r>
                      <a:endParaRPr lang="en-US" sz="1200" u="sng" dirty="0"/>
                    </a:p>
                  </a:txBody>
                  <a:tcPr/>
                </a:tc>
                <a:tc>
                  <a:txBody>
                    <a:bodyPr/>
                    <a:lstStyle/>
                    <a:p>
                      <a:pPr algn="ctr"/>
                      <a:r>
                        <a:rPr lang="en-US" sz="1200" dirty="0" smtClean="0"/>
                        <a:t>Type 1 (863-868 MHz)</a:t>
                      </a: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p>
                  </a:txBody>
                  <a:tcPr/>
                </a:tc>
                <a:extLst>
                  <a:ext uri="{0D108BD9-81ED-4DB2-BD59-A6C34878D82A}">
                    <a16:rowId xmlns:a16="http://schemas.microsoft.com/office/drawing/2014/main" val="10003"/>
                  </a:ext>
                </a:extLst>
              </a:tr>
              <a:tr h="370840">
                <a:tc>
                  <a:txBody>
                    <a:bodyPr/>
                    <a:lstStyle/>
                    <a:p>
                      <a:pPr algn="ctr"/>
                      <a:r>
                        <a:rPr lang="en-US" sz="1200" dirty="0" smtClean="0"/>
                        <a:t>7 (Europe)</a:t>
                      </a:r>
                      <a:endParaRPr lang="en-US" sz="1200" dirty="0"/>
                    </a:p>
                  </a:txBody>
                  <a:tcPr/>
                </a:tc>
                <a:tc>
                  <a:txBody>
                    <a:bodyPr/>
                    <a:lstStyle/>
                    <a:p>
                      <a:pPr algn="ctr"/>
                      <a:r>
                        <a:rPr lang="en-US" sz="1200" dirty="0" smtClean="0"/>
                        <a:t>67</a:t>
                      </a:r>
                      <a:endParaRPr lang="en-US" sz="1200" dirty="0"/>
                    </a:p>
                  </a:txBody>
                  <a:tcPr/>
                </a:tc>
                <a:tc>
                  <a:txBody>
                    <a:bodyPr/>
                    <a:lstStyle/>
                    <a:p>
                      <a:pPr algn="ctr"/>
                      <a:r>
                        <a:rPr lang="en-US" sz="1200" dirty="0" smtClean="0"/>
                        <a:t>0.863</a:t>
                      </a:r>
                      <a:endParaRPr lang="en-US" sz="1200" dirty="0"/>
                    </a:p>
                  </a:txBody>
                  <a:tcPr/>
                </a:tc>
                <a:tc>
                  <a:txBody>
                    <a:bodyPr/>
                    <a:lstStyle/>
                    <a:p>
                      <a:pPr algn="ctr"/>
                      <a:r>
                        <a:rPr lang="en-US" sz="1200" dirty="0" smtClean="0"/>
                        <a:t>2</a:t>
                      </a:r>
                      <a:endParaRPr lang="en-US" sz="1200" dirty="0"/>
                    </a:p>
                  </a:txBody>
                  <a:tcPr/>
                </a:tc>
                <a:tc>
                  <a:txBody>
                    <a:bodyPr/>
                    <a:lstStyle/>
                    <a:p>
                      <a:pPr algn="ctr"/>
                      <a:r>
                        <a:rPr lang="en-US" sz="1200" u="none" dirty="0" smtClean="0"/>
                        <a:t>2, 6</a:t>
                      </a:r>
                      <a:endParaRPr lang="en-US" sz="1200" u="non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Type 1 (863-868 MHz)</a:t>
                      </a:r>
                    </a:p>
                    <a:p>
                      <a:pPr algn="ct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p>
                  </a:txBody>
                  <a:tcPr/>
                </a:tc>
                <a:extLst>
                  <a:ext uri="{0D108BD9-81ED-4DB2-BD59-A6C34878D82A}">
                    <a16:rowId xmlns:a16="http://schemas.microsoft.com/office/drawing/2014/main" val="2073585518"/>
                  </a:ext>
                </a:extLst>
              </a:tr>
            </a:tbl>
          </a:graphicData>
        </a:graphic>
      </p:graphicFrame>
      <p:sp>
        <p:nvSpPr>
          <p:cNvPr id="13" name="Content Placeholder 2"/>
          <p:cNvSpPr txBox="1">
            <a:spLocks/>
          </p:cNvSpPr>
          <p:nvPr/>
        </p:nvSpPr>
        <p:spPr bwMode="auto">
          <a:xfrm>
            <a:off x="685800" y="1752600"/>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How to find S1G channels:</a:t>
            </a:r>
            <a:endParaRPr lang="en-US" kern="0" dirty="0"/>
          </a:p>
        </p:txBody>
      </p:sp>
      <p:sp>
        <p:nvSpPr>
          <p:cNvPr id="9" name="Oval 8"/>
          <p:cNvSpPr/>
          <p:nvPr/>
        </p:nvSpPr>
        <p:spPr bwMode="auto">
          <a:xfrm>
            <a:off x="4191000" y="2970213"/>
            <a:ext cx="1143000" cy="2170747"/>
          </a:xfrm>
          <a:prstGeom prst="ellipse">
            <a:avLst/>
          </a:prstGeom>
          <a:noFill/>
          <a:ln w="381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0" name="Straight Arrow Connector 9"/>
          <p:cNvCxnSpPr/>
          <p:nvPr/>
        </p:nvCxnSpPr>
        <p:spPr bwMode="auto">
          <a:xfrm flipV="1">
            <a:off x="5181600" y="2023428"/>
            <a:ext cx="1600200" cy="1176972"/>
          </a:xfrm>
          <a:prstGeom prst="straightConnector1">
            <a:avLst/>
          </a:prstGeom>
          <a:solidFill>
            <a:schemeClr val="accent1"/>
          </a:solidFill>
          <a:ln w="28575" cap="flat" cmpd="sng" algn="ctr">
            <a:solidFill>
              <a:srgbClr val="00B0F0"/>
            </a:solidFill>
            <a:prstDash val="solid"/>
            <a:round/>
            <a:headEnd type="triangle" w="med" len="med"/>
            <a:tailEnd type="none" w="med" len="med"/>
          </a:ln>
          <a:effectLst/>
        </p:spPr>
      </p:cxnSp>
      <p:sp>
        <p:nvSpPr>
          <p:cNvPr id="11" name="TextBox 10"/>
          <p:cNvSpPr txBox="1"/>
          <p:nvPr/>
        </p:nvSpPr>
        <p:spPr>
          <a:xfrm>
            <a:off x="6019800" y="1637347"/>
            <a:ext cx="2634054" cy="369332"/>
          </a:xfrm>
          <a:prstGeom prst="rect">
            <a:avLst/>
          </a:prstGeom>
          <a:noFill/>
        </p:spPr>
        <p:txBody>
          <a:bodyPr wrap="none" rtlCol="0">
            <a:spAutoFit/>
          </a:bodyPr>
          <a:lstStyle/>
          <a:p>
            <a:r>
              <a:rPr lang="en-US" sz="1800" b="1" dirty="0" smtClean="0">
                <a:solidFill>
                  <a:srgbClr val="00B0F0"/>
                </a:solidFill>
              </a:rPr>
              <a:t>S1G Channel Numbers!</a:t>
            </a:r>
            <a:endParaRPr lang="en-US" sz="1800" b="1" dirty="0">
              <a:solidFill>
                <a:srgbClr val="00B0F0"/>
              </a:solidFill>
            </a:endParaRPr>
          </a:p>
        </p:txBody>
      </p:sp>
    </p:spTree>
    <p:extLst>
      <p:ext uri="{BB962C8B-B14F-4D97-AF65-F5344CB8AC3E}">
        <p14:creationId xmlns:p14="http://schemas.microsoft.com/office/powerpoint/2010/main" val="2939533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Where Does the New EU Band Fit? (1)</a:t>
            </a:r>
            <a:endParaRPr lang="en-US" dirty="0"/>
          </a:p>
        </p:txBody>
      </p:sp>
      <p:sp>
        <p:nvSpPr>
          <p:cNvPr id="3" name="Content Placeholder 2"/>
          <p:cNvSpPr>
            <a:spLocks noGrp="1"/>
          </p:cNvSpPr>
          <p:nvPr>
            <p:ph idx="1"/>
          </p:nvPr>
        </p:nvSpPr>
        <p:spPr/>
        <p:txBody>
          <a:bodyPr/>
          <a:lstStyle/>
          <a:p>
            <a:r>
              <a:rPr lang="en-US" dirty="0" smtClean="0"/>
              <a:t>Only two S1G operating classes currently defined for the EU</a:t>
            </a:r>
          </a:p>
          <a:p>
            <a:pPr lvl="1"/>
            <a:r>
              <a:rPr lang="en-US" dirty="0" smtClean="0"/>
              <a:t>They share a starting </a:t>
            </a:r>
            <a:r>
              <a:rPr lang="en-US" dirty="0" smtClean="0"/>
              <a:t>frequency which is </a:t>
            </a:r>
            <a:r>
              <a:rPr lang="en-US" dirty="0" smtClean="0"/>
              <a:t>different from the new one</a:t>
            </a:r>
          </a:p>
          <a:p>
            <a:pPr lvl="1"/>
            <a:r>
              <a:rPr lang="en-US" dirty="0" smtClean="0"/>
              <a:t>They </a:t>
            </a:r>
            <a:r>
              <a:rPr lang="en-US" dirty="0" smtClean="0"/>
              <a:t>share a </a:t>
            </a:r>
            <a:r>
              <a:rPr lang="en-US" dirty="0" smtClean="0"/>
              <a:t>channel number system/set/organization (with each other)</a:t>
            </a:r>
          </a:p>
          <a:p>
            <a:pPr lvl="2"/>
            <a:r>
              <a:rPr lang="en-US" dirty="0" smtClean="0"/>
              <a:t>Two classes </a:t>
            </a:r>
            <a:r>
              <a:rPr lang="en-US" dirty="0" smtClean="0"/>
              <a:t>exist because </a:t>
            </a:r>
            <a:r>
              <a:rPr lang="en-US" dirty="0" smtClean="0"/>
              <a:t>channel widths are different: 1 v 2 MHz</a:t>
            </a:r>
          </a:p>
          <a:p>
            <a:r>
              <a:rPr lang="en-US" dirty="0" smtClean="0"/>
              <a:t>Some countries have multiple starting frequencies, i.e. “bands”</a:t>
            </a:r>
          </a:p>
          <a:p>
            <a:pPr lvl="1"/>
            <a:r>
              <a:rPr lang="en-US" dirty="0" smtClean="0"/>
              <a:t>China, Singapore</a:t>
            </a:r>
          </a:p>
          <a:p>
            <a:pPr lvl="1"/>
            <a:r>
              <a:rPr lang="en-US" dirty="0" smtClean="0"/>
              <a:t>Both of them restart the numbering for each “band” (i.e. class)</a:t>
            </a:r>
            <a:endParaRPr lang="en-US" dirty="0"/>
          </a:p>
          <a:p>
            <a:pPr lvl="1"/>
            <a:r>
              <a:rPr lang="en-US" dirty="0" smtClean="0"/>
              <a:t>See next slide</a:t>
            </a:r>
          </a:p>
        </p:txBody>
      </p:sp>
      <p:sp>
        <p:nvSpPr>
          <p:cNvPr id="4" name="Date Placeholder 3"/>
          <p:cNvSpPr>
            <a:spLocks noGrp="1"/>
          </p:cNvSpPr>
          <p:nvPr>
            <p:ph type="dt" sz="half" idx="10"/>
          </p:nvPr>
        </p:nvSpPr>
        <p:spPr>
          <a:xfrm>
            <a:off x="696913" y="332601"/>
            <a:ext cx="1224694" cy="276999"/>
          </a:xfrm>
        </p:spPr>
        <p:txBody>
          <a:bodyPr/>
          <a:lstStyle/>
          <a:p>
            <a:r>
              <a:rPr lang="en-US" dirty="0" smtClean="0"/>
              <a:t>August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8</a:t>
            </a:fld>
            <a:endParaRPr lang="en-US"/>
          </a:p>
        </p:txBody>
      </p:sp>
    </p:spTree>
    <p:extLst>
      <p:ext uri="{BB962C8B-B14F-4D97-AF65-F5344CB8AC3E}">
        <p14:creationId xmlns:p14="http://schemas.microsoft.com/office/powerpoint/2010/main" val="2696607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S1G Operating Classes (3)</a:t>
            </a:r>
            <a:endParaRPr lang="en-US" dirty="0"/>
          </a:p>
        </p:txBody>
      </p:sp>
      <p:sp>
        <p:nvSpPr>
          <p:cNvPr id="4" name="Date Placeholder 3"/>
          <p:cNvSpPr>
            <a:spLocks noGrp="1"/>
          </p:cNvSpPr>
          <p:nvPr>
            <p:ph type="dt" sz="half" idx="10"/>
          </p:nvPr>
        </p:nvSpPr>
        <p:spPr>
          <a:xfrm>
            <a:off x="696913" y="332601"/>
            <a:ext cx="1224694" cy="276999"/>
          </a:xfrm>
        </p:spPr>
        <p:txBody>
          <a:bodyPr/>
          <a:lstStyle/>
          <a:p>
            <a:r>
              <a:rPr lang="en-US" dirty="0" smtClean="0"/>
              <a:t>August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817376018"/>
              </p:ext>
            </p:extLst>
          </p:nvPr>
        </p:nvGraphicFramePr>
        <p:xfrm>
          <a:off x="838199" y="2362200"/>
          <a:ext cx="7543802" cy="3886200"/>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057400">
                  <a:extLst>
                    <a:ext uri="{9D8B030D-6E8A-4147-A177-3AD203B41FA5}">
                      <a16:colId xmlns:a16="http://schemas.microsoft.com/office/drawing/2014/main" val="20005"/>
                    </a:ext>
                  </a:extLst>
                </a:gridCol>
                <a:gridCol w="990603">
                  <a:extLst>
                    <a:ext uri="{9D8B030D-6E8A-4147-A177-3AD203B41FA5}">
                      <a16:colId xmlns:a16="http://schemas.microsoft.com/office/drawing/2014/main" val="20006"/>
                    </a:ext>
                  </a:extLst>
                </a:gridCol>
              </a:tblGrid>
              <a:tr h="370840">
                <a:tc>
                  <a:txBody>
                    <a:bodyPr/>
                    <a:lstStyle/>
                    <a:p>
                      <a:pPr algn="ctr"/>
                      <a:r>
                        <a:rPr lang="en-US" sz="1200" dirty="0" smtClean="0"/>
                        <a:t>S1G operating class</a:t>
                      </a:r>
                      <a:endParaRPr lang="en-US" sz="1200" dirty="0"/>
                    </a:p>
                  </a:txBody>
                  <a:tcPr/>
                </a:tc>
                <a:tc>
                  <a:txBody>
                    <a:bodyPr/>
                    <a:lstStyle/>
                    <a:p>
                      <a:pPr algn="ctr"/>
                      <a:r>
                        <a:rPr lang="en-US" sz="1200" dirty="0" smtClean="0"/>
                        <a:t>Global operating Class (See Table E-4)</a:t>
                      </a:r>
                      <a:endParaRPr lang="en-US" sz="1200" dirty="0"/>
                    </a:p>
                  </a:txBody>
                  <a:tcPr/>
                </a:tc>
                <a:tc>
                  <a:txBody>
                    <a:bodyPr/>
                    <a:lstStyle/>
                    <a:p>
                      <a:pPr algn="ctr"/>
                      <a:r>
                        <a:rPr lang="en-US" sz="1200" dirty="0" smtClean="0"/>
                        <a:t>Channel starting</a:t>
                      </a:r>
                      <a:r>
                        <a:rPr lang="en-US" sz="1200" baseline="0" dirty="0" smtClean="0"/>
                        <a:t> frequency (GHz)</a:t>
                      </a:r>
                      <a:endParaRPr lang="en-US" sz="1200" dirty="0"/>
                    </a:p>
                  </a:txBody>
                  <a:tcPr/>
                </a:tc>
                <a:tc>
                  <a:txBody>
                    <a:bodyPr/>
                    <a:lstStyle/>
                    <a:p>
                      <a:pPr algn="ctr"/>
                      <a:r>
                        <a:rPr lang="en-US" sz="1200" dirty="0" smtClean="0"/>
                        <a:t>Channel spacing</a:t>
                      </a:r>
                      <a:r>
                        <a:rPr lang="en-US" sz="1200" baseline="0" dirty="0" smtClean="0"/>
                        <a:t> (MHz)</a:t>
                      </a:r>
                      <a:endParaRPr lang="en-US" sz="1200" dirty="0"/>
                    </a:p>
                  </a:txBody>
                  <a:tcPr/>
                </a:tc>
                <a:tc>
                  <a:txBody>
                    <a:bodyPr/>
                    <a:lstStyle/>
                    <a:p>
                      <a:pPr algn="ctr"/>
                      <a:r>
                        <a:rPr lang="en-US" sz="1200" dirty="0" smtClean="0"/>
                        <a:t>Channel center frequency index</a:t>
                      </a:r>
                      <a:endParaRPr lang="en-US" sz="1200" dirty="0"/>
                    </a:p>
                  </a:txBody>
                  <a:tcPr/>
                </a:tc>
                <a:tc>
                  <a:txBody>
                    <a:bodyPr/>
                    <a:lstStyle/>
                    <a:p>
                      <a:pPr algn="ctr"/>
                      <a:r>
                        <a:rPr lang="en-US" sz="1200" dirty="0" smtClean="0"/>
                        <a:t>CCA Level Classification</a:t>
                      </a:r>
                      <a:endParaRPr lang="en-US" sz="1200" dirty="0"/>
                    </a:p>
                  </a:txBody>
                  <a:tcPr/>
                </a:tc>
                <a:tc>
                  <a:txBody>
                    <a:bodyPr/>
                    <a:lstStyle/>
                    <a:p>
                      <a:pPr algn="ctr"/>
                      <a:r>
                        <a:rPr lang="en-US" sz="1200" dirty="0" smtClean="0"/>
                        <a:t>Behavior limits set</a:t>
                      </a:r>
                      <a:endParaRPr lang="en-US" sz="1200" dirty="0"/>
                    </a:p>
                  </a:txBody>
                  <a:tcPr/>
                </a:tc>
                <a:extLst>
                  <a:ext uri="{0D108BD9-81ED-4DB2-BD59-A6C34878D82A}">
                    <a16:rowId xmlns:a16="http://schemas.microsoft.com/office/drawing/2014/main" val="10000"/>
                  </a:ext>
                </a:extLst>
              </a:tr>
              <a:tr h="594360">
                <a:tc>
                  <a:txBody>
                    <a:bodyPr/>
                    <a:lstStyle/>
                    <a:p>
                      <a:pPr algn="ctr"/>
                      <a:r>
                        <a:rPr lang="en-US" sz="1200" dirty="0" smtClean="0"/>
                        <a:t>17 (Singapore)</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0.863</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u="none" dirty="0" smtClean="0"/>
                        <a:t>7, 9, 11</a:t>
                      </a:r>
                      <a:endParaRPr lang="en-US" sz="1200" u="none" dirty="0"/>
                    </a:p>
                  </a:txBody>
                  <a:tcPr/>
                </a:tc>
                <a:tc>
                  <a:txBody>
                    <a:bodyPr/>
                    <a:lstStyle/>
                    <a:p>
                      <a:pPr algn="ctr"/>
                      <a:r>
                        <a:rPr lang="en-US" sz="1200" dirty="0" smtClean="0"/>
                        <a:t>Type 1 (866-869 MHz)</a:t>
                      </a: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1"/>
                  </a:ext>
                </a:extLst>
              </a:tr>
              <a:tr h="370840">
                <a:tc>
                  <a:txBody>
                    <a:bodyPr/>
                    <a:lstStyle/>
                    <a:p>
                      <a:pPr algn="ctr"/>
                      <a:r>
                        <a:rPr lang="en-US" sz="1200" baseline="0" dirty="0" smtClean="0"/>
                        <a:t>18 (Singapore)</a:t>
                      </a:r>
                      <a:endParaRPr lang="en-US" sz="1200" dirty="0"/>
                    </a:p>
                  </a:txBody>
                  <a:tcPr/>
                </a:tc>
                <a:tc>
                  <a:txBody>
                    <a:bodyPr/>
                    <a:lstStyle/>
                    <a:p>
                      <a:pPr algn="ctr"/>
                      <a:r>
                        <a:rPr lang="en-US" sz="1200" dirty="0" smtClean="0"/>
                        <a:t>68</a:t>
                      </a:r>
                      <a:endParaRPr lang="en-US" sz="1200" dirty="0"/>
                    </a:p>
                  </a:txBody>
                  <a:tcPr/>
                </a:tc>
                <a:tc>
                  <a:txBody>
                    <a:bodyPr/>
                    <a:lstStyle/>
                    <a:p>
                      <a:pPr algn="ctr"/>
                      <a:r>
                        <a:rPr lang="en-US" sz="1200" dirty="0" smtClean="0"/>
                        <a:t>0.902</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37,</a:t>
                      </a:r>
                      <a:r>
                        <a:rPr lang="en-US" sz="1200" baseline="0" dirty="0" smtClean="0"/>
                        <a:t> 39, 41, 43, 45</a:t>
                      </a:r>
                      <a:endParaRPr lang="en-US" sz="1200" u="sng" dirty="0"/>
                    </a:p>
                  </a:txBody>
                  <a:tcPr/>
                </a:tc>
                <a:tc>
                  <a:txBody>
                    <a:bodyPr/>
                    <a:lstStyle/>
                    <a:p>
                      <a:pPr algn="ctr"/>
                      <a:r>
                        <a:rPr lang="en-US" sz="1200" dirty="0" smtClean="0"/>
                        <a:t>Type 2 (920-925 MHz)</a:t>
                      </a: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2"/>
                  </a:ext>
                </a:extLst>
              </a:tr>
              <a:tr h="370840">
                <a:tc>
                  <a:txBody>
                    <a:bodyPr/>
                    <a:lstStyle/>
                    <a:p>
                      <a:pPr algn="ctr"/>
                      <a:r>
                        <a:rPr lang="en-US" sz="1200" dirty="0" smtClean="0"/>
                        <a:t>9 (China)</a:t>
                      </a:r>
                      <a:endParaRPr lang="en-US" sz="1200" dirty="0"/>
                    </a:p>
                  </a:txBody>
                  <a:tcPr/>
                </a:tc>
                <a:tc>
                  <a:txBody>
                    <a:bodyPr/>
                    <a:lstStyle/>
                    <a:p>
                      <a:pPr algn="ctr"/>
                      <a:r>
                        <a:rPr lang="en-US" sz="1200" dirty="0" smtClean="0"/>
                        <a:t>61</a:t>
                      </a:r>
                      <a:endParaRPr lang="en-US" sz="1200" dirty="0"/>
                    </a:p>
                  </a:txBody>
                  <a:tcPr/>
                </a:tc>
                <a:tc>
                  <a:txBody>
                    <a:bodyPr/>
                    <a:lstStyle/>
                    <a:p>
                      <a:pPr algn="ctr"/>
                      <a:r>
                        <a:rPr lang="en-US" sz="1200" dirty="0" smtClean="0"/>
                        <a:t>0.755</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1, 3, 5, 7, 9, 11, 13, 15, 17, 19, 21, 23, 25, 27, 29, 31, 33, 35, 37, 39, 41, 43, 45, 47</a:t>
                      </a:r>
                      <a:endParaRPr lang="en-US" sz="1200" u="sng" dirty="0"/>
                    </a:p>
                  </a:txBody>
                  <a:tcPr/>
                </a:tc>
                <a:tc>
                  <a:txBody>
                    <a:bodyPr/>
                    <a:lstStyle/>
                    <a:p>
                      <a:pPr algn="ctr"/>
                      <a:r>
                        <a:rPr lang="en-US" sz="1200" dirty="0" smtClean="0"/>
                        <a:t>Type 1 (755-779 MHz)</a:t>
                      </a: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p>
                  </a:txBody>
                  <a:tcPr/>
                </a:tc>
                <a:extLst>
                  <a:ext uri="{0D108BD9-81ED-4DB2-BD59-A6C34878D82A}">
                    <a16:rowId xmlns:a16="http://schemas.microsoft.com/office/drawing/2014/main" val="10003"/>
                  </a:ext>
                </a:extLst>
              </a:tr>
              <a:tr h="370840">
                <a:tc>
                  <a:txBody>
                    <a:bodyPr/>
                    <a:lstStyle/>
                    <a:p>
                      <a:pPr algn="ctr"/>
                      <a:r>
                        <a:rPr lang="en-US" sz="1200" dirty="0" smtClean="0"/>
                        <a:t>10 (China)</a:t>
                      </a:r>
                      <a:endParaRPr lang="en-US" sz="1200" dirty="0"/>
                    </a:p>
                  </a:txBody>
                  <a:tcPr/>
                </a:tc>
                <a:tc>
                  <a:txBody>
                    <a:bodyPr/>
                    <a:lstStyle/>
                    <a:p>
                      <a:pPr algn="ctr"/>
                      <a:r>
                        <a:rPr lang="en-US" sz="1200" dirty="0" smtClean="0"/>
                        <a:t>62</a:t>
                      </a:r>
                      <a:endParaRPr lang="en-US" sz="1200" dirty="0"/>
                    </a:p>
                  </a:txBody>
                  <a:tcPr/>
                </a:tc>
                <a:tc>
                  <a:txBody>
                    <a:bodyPr/>
                    <a:lstStyle/>
                    <a:p>
                      <a:pPr algn="ctr"/>
                      <a:r>
                        <a:rPr lang="en-US" sz="1200" dirty="0" smtClean="0"/>
                        <a:t>0.779</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u="none" dirty="0" smtClean="0"/>
                        <a:t>1, 3, 5, 7, 9, 11, 13, 15</a:t>
                      </a:r>
                      <a:endParaRPr lang="en-US" sz="1200" u="non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Type 1 (779-787 MHz)</a:t>
                      </a:r>
                    </a:p>
                    <a:p>
                      <a:pPr algn="ctr"/>
                      <a:endParaRPr lang="en-US" sz="1200" dirty="0"/>
                    </a:p>
                  </a:txBody>
                  <a:tcPr/>
                </a:tc>
                <a:tc>
                  <a:txBody>
                    <a:bodyPr/>
                    <a:lstStyle/>
                    <a:p>
                      <a:pPr algn="ctr"/>
                      <a:r>
                        <a:rPr lang="en-US" sz="1200" b="0" i="0" u="none" strike="noStrike" kern="1200" baseline="0" dirty="0" smtClean="0">
                          <a:solidFill>
                            <a:schemeClr val="dk1"/>
                          </a:solidFill>
                          <a:latin typeface="+mn-lt"/>
                          <a:ea typeface="+mn-ea"/>
                          <a:cs typeface="+mn-cs"/>
                        </a:rPr>
                        <a:t>-</a:t>
                      </a:r>
                    </a:p>
                  </a:txBody>
                  <a:tcPr/>
                </a:tc>
                <a:extLst>
                  <a:ext uri="{0D108BD9-81ED-4DB2-BD59-A6C34878D82A}">
                    <a16:rowId xmlns:a16="http://schemas.microsoft.com/office/drawing/2014/main" val="2073585518"/>
                  </a:ext>
                </a:extLst>
              </a:tr>
            </a:tbl>
          </a:graphicData>
        </a:graphic>
      </p:graphicFrame>
      <p:sp>
        <p:nvSpPr>
          <p:cNvPr id="13" name="Content Placeholder 2"/>
          <p:cNvSpPr txBox="1">
            <a:spLocks/>
          </p:cNvSpPr>
          <p:nvPr/>
        </p:nvSpPr>
        <p:spPr bwMode="auto">
          <a:xfrm>
            <a:off x="685800" y="1752600"/>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Table E-5 - </a:t>
            </a:r>
            <a:r>
              <a:rPr lang="en-US" kern="0" dirty="0" err="1" smtClean="0"/>
              <a:t>Mutliple</a:t>
            </a:r>
            <a:r>
              <a:rPr lang="en-US" kern="0" dirty="0" smtClean="0"/>
              <a:t> bands for Singapore and China:</a:t>
            </a:r>
            <a:endParaRPr lang="en-US" kern="0" dirty="0"/>
          </a:p>
        </p:txBody>
      </p:sp>
    </p:spTree>
    <p:extLst>
      <p:ext uri="{BB962C8B-B14F-4D97-AF65-F5344CB8AC3E}">
        <p14:creationId xmlns:p14="http://schemas.microsoft.com/office/powerpoint/2010/main" val="362098834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328318</TotalTime>
  <Words>1371</Words>
  <Application>Microsoft Office PowerPoint</Application>
  <PresentationFormat>On-screen Show (4:3)</PresentationFormat>
  <Paragraphs>302</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CiscoSans ExtraLight</vt:lpstr>
      <vt:lpstr>CiscoSans Thin</vt:lpstr>
      <vt:lpstr>Times New Roman</vt:lpstr>
      <vt:lpstr>Wingdings</vt:lpstr>
      <vt:lpstr>802-11-Submission</vt:lpstr>
      <vt:lpstr>S1G EU New Band</vt:lpstr>
      <vt:lpstr>Abstract</vt:lpstr>
      <vt:lpstr>CID 4036</vt:lpstr>
      <vt:lpstr>New Channels</vt:lpstr>
      <vt:lpstr>Example Of S1G Operating Classes (1)</vt:lpstr>
      <vt:lpstr>Determining S1G Channel Numbers</vt:lpstr>
      <vt:lpstr>Example Of S1G Operating Classes (2)</vt:lpstr>
      <vt:lpstr>Where Does the New EU Band Fit? (1)</vt:lpstr>
      <vt:lpstr>Example Of S1G Operating Classes (3)</vt:lpstr>
      <vt:lpstr>Where Does the New Band Fit? (2)</vt:lpstr>
      <vt:lpstr>Proposed Changes (1)</vt:lpstr>
      <vt:lpstr>Proposed Changes (2)</vt:lpstr>
      <vt:lpstr>Channel Options</vt:lpstr>
      <vt:lpstr>Straw poll #1</vt:lpstr>
      <vt:lpstr>References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Ch 167 169 173</dc:title>
  <dc:creator>Matthew Fischer</dc:creator>
  <cp:keywords>November 2019</cp:keywords>
  <cp:lastModifiedBy>Matthew Fischer</cp:lastModifiedBy>
  <cp:revision>1078</cp:revision>
  <cp:lastPrinted>1998-02-10T13:28:06Z</cp:lastPrinted>
  <dcterms:created xsi:type="dcterms:W3CDTF">2007-05-21T21:00:37Z</dcterms:created>
  <dcterms:modified xsi:type="dcterms:W3CDTF">2020-08-05T00:07:18Z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