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92" r:id="rId3"/>
    <p:sldId id="362" r:id="rId4"/>
    <p:sldId id="369" r:id="rId5"/>
    <p:sldId id="364" r:id="rId6"/>
    <p:sldId id="368" r:id="rId7"/>
    <p:sldId id="365" r:id="rId8"/>
    <p:sldId id="366" r:id="rId9"/>
    <p:sldId id="371" r:id="rId10"/>
    <p:sldId id="374" r:id="rId11"/>
    <p:sldId id="376" r:id="rId12"/>
    <p:sldId id="377" r:id="rId13"/>
    <p:sldId id="378" r:id="rId14"/>
    <p:sldId id="375" r:id="rId15"/>
    <p:sldId id="379" r:id="rId16"/>
    <p:sldId id="363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9548" autoAdjust="0"/>
  </p:normalViewPr>
  <p:slideViewPr>
    <p:cSldViewPr>
      <p:cViewPr varScale="1">
        <p:scale>
          <a:sx n="118" d="100"/>
          <a:sy n="118" d="100"/>
        </p:scale>
        <p:origin x="1416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802.11-20/1180r1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Spectrum Mask Requirement for Punctured Transmission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2020-10-06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37991"/>
              </p:ext>
            </p:extLst>
          </p:nvPr>
        </p:nvGraphicFramePr>
        <p:xfrm>
          <a:off x="527050" y="2752725"/>
          <a:ext cx="8378825" cy="386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" name="Document" r:id="rId4" imgW="9583781" imgH="4413594" progId="Word.Document.8">
                  <p:embed/>
                </p:oleObj>
              </mc:Choice>
              <mc:Fallback>
                <p:oleObj name="Document" r:id="rId4" imgW="9583781" imgH="44135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2725"/>
                        <a:ext cx="8378825" cy="3867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Puncturing: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Case 2 and 3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3194054"/>
            <a:ext cx="6400800" cy="3145786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3200400" y="5867400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334000" y="5867400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2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R1: 320 MHz Non-HT DUP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Currently, transmit spectral mask for Non-HT DUP is based on 21.3.17.1 (Transmit spectrum mask), which is VHT section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416" y="3677405"/>
            <a:ext cx="4299750" cy="2260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4166" y="3484905"/>
            <a:ext cx="4542300" cy="24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778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320 MHz Non-HT </a:t>
            </a:r>
            <a:r>
              <a:rPr lang="en-US" dirty="0" smtClean="0"/>
              <a:t>DUP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Since there is no transmit spectral mask defined for 320 MHz mask PPDU in VHT, we need to either define Non-HT DUP 320 MHz mask PPDU in EHT or use EHT 320 MHz mask PPDU for Non-HT DUP</a:t>
            </a:r>
          </a:p>
          <a:p>
            <a:r>
              <a:rPr lang="en-US" dirty="0" smtClean="0"/>
              <a:t>Comparing with 11ac 160 MHz and 11ax 160 MHz spectral mask, </a:t>
            </a:r>
          </a:p>
          <a:p>
            <a:pPr lvl="1"/>
            <a:r>
              <a:rPr lang="en-US" dirty="0" smtClean="0"/>
              <a:t>interim transmit spectral mask 0dBr: 11ac 158 MHz vs. 11ax 159 MHz</a:t>
            </a:r>
          </a:p>
          <a:p>
            <a:pPr lvl="1"/>
            <a:r>
              <a:rPr lang="en-US" dirty="0" smtClean="0"/>
              <a:t>-20 </a:t>
            </a:r>
            <a:r>
              <a:rPr lang="en-US" dirty="0" err="1" smtClean="0"/>
              <a:t>dBr</a:t>
            </a:r>
            <a:r>
              <a:rPr lang="en-US" dirty="0" smtClean="0"/>
              <a:t>: 11ac 81 MHz vs. 11ax 80.5 MHz</a:t>
            </a:r>
          </a:p>
          <a:p>
            <a:pPr lvl="1"/>
            <a:r>
              <a:rPr lang="en-US" dirty="0" smtClean="0"/>
              <a:t>-28 </a:t>
            </a:r>
            <a:r>
              <a:rPr lang="en-US" dirty="0" err="1" smtClean="0"/>
              <a:t>dBr</a:t>
            </a:r>
            <a:r>
              <a:rPr lang="en-US" dirty="0" smtClean="0"/>
              <a:t>: 11ac and 11ax 160 MHz</a:t>
            </a:r>
          </a:p>
          <a:p>
            <a:pPr lvl="1"/>
            <a:r>
              <a:rPr lang="en-US" dirty="0" smtClean="0"/>
              <a:t>-40 </a:t>
            </a:r>
            <a:r>
              <a:rPr lang="en-US" dirty="0" err="1" smtClean="0"/>
              <a:t>dBr</a:t>
            </a:r>
            <a:r>
              <a:rPr lang="en-US" dirty="0" smtClean="0"/>
              <a:t>: 11ac and 11ax 240 MHz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048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320 MHz Non-HT DUP (3/3)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</a:t>
            </a:r>
            <a:r>
              <a:rPr lang="en-US" dirty="0"/>
              <a:t>transmit spectral </a:t>
            </a:r>
            <a:r>
              <a:rPr lang="en-US" dirty="0" smtClean="0"/>
              <a:t>mask option</a:t>
            </a:r>
          </a:p>
          <a:p>
            <a:pPr lvl="1"/>
            <a:r>
              <a:rPr lang="en-US" dirty="0" smtClean="0"/>
              <a:t>interim </a:t>
            </a:r>
            <a:r>
              <a:rPr lang="en-US" dirty="0"/>
              <a:t>transmit spectral mask 0dBr: 319 MHz</a:t>
            </a:r>
          </a:p>
          <a:p>
            <a:pPr lvl="1"/>
            <a:r>
              <a:rPr lang="en-US" dirty="0"/>
              <a:t>-20 </a:t>
            </a:r>
            <a:r>
              <a:rPr lang="en-US" dirty="0" err="1"/>
              <a:t>dBr</a:t>
            </a:r>
            <a:r>
              <a:rPr lang="en-US" dirty="0"/>
              <a:t>: 161 MHz</a:t>
            </a:r>
          </a:p>
          <a:p>
            <a:pPr lvl="1"/>
            <a:r>
              <a:rPr lang="en-US" dirty="0"/>
              <a:t>-28 </a:t>
            </a:r>
            <a:r>
              <a:rPr lang="en-US" dirty="0" err="1"/>
              <a:t>dBr</a:t>
            </a:r>
            <a:r>
              <a:rPr lang="en-US" dirty="0"/>
              <a:t>: 320 MHz</a:t>
            </a:r>
          </a:p>
          <a:p>
            <a:pPr lvl="1"/>
            <a:r>
              <a:rPr lang="en-US" dirty="0"/>
              <a:t>-40 </a:t>
            </a:r>
            <a:r>
              <a:rPr lang="en-US" dirty="0" err="1"/>
              <a:t>dBr</a:t>
            </a:r>
            <a:r>
              <a:rPr lang="en-US" dirty="0"/>
              <a:t>: 480 </a:t>
            </a:r>
            <a:r>
              <a:rPr lang="en-US" dirty="0" smtClean="0"/>
              <a:t>MHz</a:t>
            </a:r>
          </a:p>
          <a:p>
            <a:r>
              <a:rPr lang="en-US" dirty="0" smtClean="0"/>
              <a:t>Separate transmit spectral mask for Non-HT DUP</a:t>
            </a:r>
          </a:p>
          <a:p>
            <a:pPr lvl="1"/>
            <a:r>
              <a:rPr lang="en-US" dirty="0"/>
              <a:t>interim transmit spectral mask 0dBr: </a:t>
            </a:r>
            <a:r>
              <a:rPr lang="en-US" dirty="0" smtClean="0"/>
              <a:t>318 </a:t>
            </a:r>
            <a:r>
              <a:rPr lang="en-US" dirty="0"/>
              <a:t>MHz</a:t>
            </a:r>
          </a:p>
          <a:p>
            <a:pPr lvl="1"/>
            <a:r>
              <a:rPr lang="en-US" dirty="0"/>
              <a:t>-20 </a:t>
            </a:r>
            <a:r>
              <a:rPr lang="en-US" dirty="0" err="1"/>
              <a:t>dBr</a:t>
            </a:r>
            <a:r>
              <a:rPr lang="en-US" dirty="0"/>
              <a:t>: 161 MHz</a:t>
            </a:r>
          </a:p>
          <a:p>
            <a:pPr lvl="1"/>
            <a:r>
              <a:rPr lang="en-US" dirty="0"/>
              <a:t>-28 </a:t>
            </a:r>
            <a:r>
              <a:rPr lang="en-US" dirty="0" err="1"/>
              <a:t>dBr</a:t>
            </a:r>
            <a:r>
              <a:rPr lang="en-US" dirty="0"/>
              <a:t>: 320 MHz</a:t>
            </a:r>
          </a:p>
          <a:p>
            <a:pPr lvl="1"/>
            <a:r>
              <a:rPr lang="en-US" dirty="0"/>
              <a:t>-40 </a:t>
            </a:r>
            <a:r>
              <a:rPr lang="en-US" dirty="0" err="1"/>
              <a:t>dBr</a:t>
            </a:r>
            <a:r>
              <a:rPr lang="en-US" dirty="0"/>
              <a:t>: 480 MHz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65735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following requirement in 11be?</a:t>
            </a:r>
            <a:endParaRPr lang="en-US" dirty="0"/>
          </a:p>
          <a:p>
            <a:pPr lvl="1"/>
            <a:r>
              <a:rPr lang="en-US" dirty="0" smtClean="0"/>
              <a:t>For </a:t>
            </a:r>
            <a:r>
              <a:rPr lang="en-US" dirty="0"/>
              <a:t>preamble puncture, the signal leakage to the preamble punctured channel from the occupied </a:t>
            </a:r>
            <a:r>
              <a:rPr lang="en-US" dirty="0" err="1"/>
              <a:t>subchannels</a:t>
            </a:r>
            <a:r>
              <a:rPr lang="en-US" dirty="0"/>
              <a:t> shall be less than or equal to –20 </a:t>
            </a:r>
            <a:r>
              <a:rPr lang="en-US" dirty="0" err="1"/>
              <a:t>dBr</a:t>
            </a:r>
            <a:r>
              <a:rPr lang="en-US" dirty="0"/>
              <a:t> (dB relative to the maximum spectral density of the signal) starting </a:t>
            </a:r>
            <a:r>
              <a:rPr lang="en-US" dirty="0" smtClean="0">
                <a:solidFill>
                  <a:srgbClr val="FF0000"/>
                </a:solidFill>
              </a:rPr>
              <a:t>1 </a:t>
            </a:r>
            <a:r>
              <a:rPr lang="en-US" dirty="0">
                <a:solidFill>
                  <a:srgbClr val="FF0000"/>
                </a:solidFill>
              </a:rPr>
              <a:t>MHz </a:t>
            </a:r>
            <a:r>
              <a:rPr lang="en-US" dirty="0"/>
              <a:t>from the boundary of the preamble punctured </a:t>
            </a:r>
            <a:r>
              <a:rPr lang="en-US" dirty="0" smtClean="0"/>
              <a:t>channel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56396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option do you support for 320 MHz Non-HT DUP?</a:t>
            </a:r>
          </a:p>
          <a:p>
            <a:pPr lvl="1"/>
            <a:r>
              <a:rPr lang="en-US" dirty="0"/>
              <a:t>Single transmit spectral mask </a:t>
            </a:r>
            <a:r>
              <a:rPr lang="en-US" dirty="0" smtClean="0"/>
              <a:t>option </a:t>
            </a:r>
            <a:endParaRPr lang="en-US" dirty="0"/>
          </a:p>
          <a:p>
            <a:pPr lvl="2"/>
            <a:r>
              <a:rPr lang="en-US" dirty="0"/>
              <a:t>interim transmit spectral mask 0dBr: 319 MHz</a:t>
            </a:r>
          </a:p>
          <a:p>
            <a:pPr lvl="2"/>
            <a:r>
              <a:rPr lang="en-US" dirty="0"/>
              <a:t>-20 </a:t>
            </a:r>
            <a:r>
              <a:rPr lang="en-US" dirty="0" err="1"/>
              <a:t>dBr</a:t>
            </a:r>
            <a:r>
              <a:rPr lang="en-US" dirty="0"/>
              <a:t>: 161 MHz</a:t>
            </a:r>
          </a:p>
          <a:p>
            <a:pPr lvl="2"/>
            <a:r>
              <a:rPr lang="en-US" dirty="0"/>
              <a:t>-28 </a:t>
            </a:r>
            <a:r>
              <a:rPr lang="en-US" dirty="0" err="1"/>
              <a:t>dBr</a:t>
            </a:r>
            <a:r>
              <a:rPr lang="en-US" dirty="0"/>
              <a:t>: 320 MHz</a:t>
            </a:r>
          </a:p>
          <a:p>
            <a:pPr lvl="2"/>
            <a:r>
              <a:rPr lang="en-US" dirty="0"/>
              <a:t>-40 </a:t>
            </a:r>
            <a:r>
              <a:rPr lang="en-US" dirty="0" err="1"/>
              <a:t>dBr</a:t>
            </a:r>
            <a:r>
              <a:rPr lang="en-US" dirty="0"/>
              <a:t>: 480 MHz</a:t>
            </a:r>
          </a:p>
          <a:p>
            <a:pPr lvl="1"/>
            <a:r>
              <a:rPr lang="en-US" dirty="0"/>
              <a:t>Separate transmit spectral mask for Non-HT DUP</a:t>
            </a:r>
          </a:p>
          <a:p>
            <a:pPr lvl="2"/>
            <a:r>
              <a:rPr lang="en-US" dirty="0"/>
              <a:t>interim transmit spectral mask 0dBr: 318 MHz</a:t>
            </a:r>
          </a:p>
          <a:p>
            <a:pPr lvl="2"/>
            <a:r>
              <a:rPr lang="en-US" dirty="0"/>
              <a:t>-20 </a:t>
            </a:r>
            <a:r>
              <a:rPr lang="en-US" dirty="0" err="1"/>
              <a:t>dBr</a:t>
            </a:r>
            <a:r>
              <a:rPr lang="en-US" dirty="0"/>
              <a:t>: 161 MHz</a:t>
            </a:r>
          </a:p>
          <a:p>
            <a:pPr lvl="2"/>
            <a:r>
              <a:rPr lang="en-US" dirty="0"/>
              <a:t>-28 </a:t>
            </a:r>
            <a:r>
              <a:rPr lang="en-US" dirty="0" err="1"/>
              <a:t>dBr</a:t>
            </a:r>
            <a:r>
              <a:rPr lang="en-US" dirty="0"/>
              <a:t>: 320 MHz</a:t>
            </a:r>
          </a:p>
          <a:p>
            <a:pPr lvl="2"/>
            <a:r>
              <a:rPr lang="en-US" dirty="0"/>
              <a:t>-40 </a:t>
            </a:r>
            <a:r>
              <a:rPr lang="en-US" dirty="0" err="1"/>
              <a:t>dBr</a:t>
            </a:r>
            <a:r>
              <a:rPr lang="en-US" dirty="0"/>
              <a:t>: 480 MHz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03740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fi-FI" dirty="0"/>
              <a:t>ETSI EN 301 893 V2.1.38 (2020-06</a:t>
            </a:r>
            <a:r>
              <a:rPr lang="fi-FI" dirty="0" smtClean="0"/>
              <a:t>), </a:t>
            </a:r>
            <a:r>
              <a:rPr lang="en-US" dirty="0" smtClean="0"/>
              <a:t>5 GHz </a:t>
            </a:r>
            <a:r>
              <a:rPr lang="en-US" dirty="0"/>
              <a:t>RLAN;</a:t>
            </a:r>
          </a:p>
          <a:p>
            <a:pPr marL="0" indent="0">
              <a:buNone/>
            </a:pPr>
            <a:r>
              <a:rPr lang="en-US" dirty="0" err="1"/>
              <a:t>Harmonised</a:t>
            </a:r>
            <a:r>
              <a:rPr lang="en-US" dirty="0"/>
              <a:t> Standard covering the essential requirements</a:t>
            </a:r>
          </a:p>
          <a:p>
            <a:pPr marL="0" indent="0">
              <a:buNone/>
            </a:pPr>
            <a:r>
              <a:rPr lang="en-US" dirty="0"/>
              <a:t>of article 3.2 of Directive </a:t>
            </a:r>
            <a:r>
              <a:rPr lang="en-US" dirty="0" smtClean="0"/>
              <a:t>2014/53/EU</a:t>
            </a:r>
            <a:r>
              <a:rPr lang="fi-FI" dirty="0"/>
              <a:t> 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[2] IEEE 802.11ax D6.0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52878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Multi-RU transmission including preamble puncturing is mandatory in 11be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Recently, ETSI updated its requirement on punctured channel transmission [1]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IEEE 802.11ax spectral mask for punctured case [2] is different from ETSI spectral mask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Without </a:t>
            </a:r>
            <a:r>
              <a:rPr lang="en-US" dirty="0" smtClean="0"/>
              <a:t>Puncturing: ETSI [1]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107935"/>
            <a:ext cx="6400800" cy="368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463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Without Puncturing: </a:t>
            </a:r>
            <a:r>
              <a:rPr lang="en-US" dirty="0" smtClean="0"/>
              <a:t>11ax [2]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61" y="2057400"/>
            <a:ext cx="7581879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278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Case1: </a:t>
            </a:r>
            <a:r>
              <a:rPr lang="en-US" dirty="0" smtClean="0"/>
              <a:t>ETSI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1800" dirty="0" smtClean="0"/>
              <a:t>When </a:t>
            </a:r>
            <a:r>
              <a:rPr lang="en-GB" sz="1800" dirty="0"/>
              <a:t>the lowest channel(s) and/or the highest channel(s) of a group of adjacent channels is/are </a:t>
            </a:r>
            <a:r>
              <a:rPr lang="en-GB" sz="1800" dirty="0" smtClean="0"/>
              <a:t>unused</a:t>
            </a:r>
          </a:p>
          <a:p>
            <a:pPr lvl="1"/>
            <a:r>
              <a:rPr lang="en-GB" sz="1600" dirty="0" smtClean="0"/>
              <a:t>An </a:t>
            </a:r>
            <a:r>
              <a:rPr lang="en-GB" sz="1600" dirty="0"/>
              <a:t>additional channel edge mask as in </a:t>
            </a:r>
            <a:r>
              <a:rPr lang="en-GB" sz="1600" dirty="0" smtClean="0"/>
              <a:t>below figure</a:t>
            </a:r>
            <a:r>
              <a:rPr lang="en-GB" sz="1600" dirty="0"/>
              <a:t> shall be applied at the lower edge of the lowest channel in use and at the higher edge of the highest channel in use. M is the separation in MHz between these 2 channel </a:t>
            </a:r>
            <a:r>
              <a:rPr lang="en-GB" sz="1600" dirty="0" smtClean="0"/>
              <a:t>edges</a:t>
            </a:r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 descr="A screenshot of a video game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758184"/>
            <a:ext cx="4572000" cy="2642124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3581400" y="6015944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891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Case1: </a:t>
            </a:r>
            <a:r>
              <a:rPr lang="en-US" dirty="0" smtClean="0"/>
              <a:t>ETSI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1800" dirty="0" smtClean="0"/>
              <a:t>When </a:t>
            </a:r>
            <a:r>
              <a:rPr lang="en-GB" sz="1800" dirty="0"/>
              <a:t>the lowest channel(s) and/or the highest channel(s) of a group of adjacent channels is/are </a:t>
            </a:r>
            <a:r>
              <a:rPr lang="en-GB" sz="1800" dirty="0" smtClean="0"/>
              <a:t>unused</a:t>
            </a:r>
          </a:p>
          <a:p>
            <a:pPr lvl="1"/>
            <a:r>
              <a:rPr lang="en-GB" sz="1600" dirty="0" smtClean="0"/>
              <a:t>An </a:t>
            </a:r>
            <a:r>
              <a:rPr lang="en-GB" sz="1600" dirty="0"/>
              <a:t>additional channel edge mask as in </a:t>
            </a:r>
            <a:r>
              <a:rPr lang="en-GB" sz="1600" dirty="0" smtClean="0"/>
              <a:t>below figure</a:t>
            </a:r>
            <a:r>
              <a:rPr lang="en-GB" sz="1600" dirty="0"/>
              <a:t> shall be applied at the lower edge of the lowest channel in use and at the higher edge of the highest channel in use. M is the separation in MHz between these 2 channel </a:t>
            </a:r>
            <a:r>
              <a:rPr lang="en-GB" sz="1600" dirty="0" smtClean="0"/>
              <a:t>edges</a:t>
            </a:r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7" name="Picture 6" descr="A screenshot of a video game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758184"/>
            <a:ext cx="4572000" cy="2642124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3581400" y="6015944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687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Case2: </a:t>
            </a:r>
            <a:r>
              <a:rPr lang="en-US" dirty="0" smtClean="0"/>
              <a:t>ETSI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1800" dirty="0" smtClean="0"/>
              <a:t>When </a:t>
            </a:r>
            <a:r>
              <a:rPr lang="en-GB" sz="1800" dirty="0"/>
              <a:t>there are two or more unused channels in between used channels </a:t>
            </a:r>
            <a:r>
              <a:rPr lang="en-GB" sz="1800" dirty="0" smtClean="0"/>
              <a:t>and </a:t>
            </a:r>
            <a:r>
              <a:rPr lang="en-GB" sz="1800" dirty="0"/>
              <a:t>these unused channels are adjacent to each </a:t>
            </a:r>
            <a:r>
              <a:rPr lang="en-GB" sz="1800" dirty="0" smtClean="0"/>
              <a:t>other</a:t>
            </a:r>
          </a:p>
          <a:p>
            <a:pPr lvl="1"/>
            <a:r>
              <a:rPr lang="en-GB" sz="1600" dirty="0" smtClean="0"/>
              <a:t>An </a:t>
            </a:r>
            <a:r>
              <a:rPr lang="en-GB" sz="1600" dirty="0"/>
              <a:t>additional channel edge mask as in </a:t>
            </a:r>
            <a:r>
              <a:rPr lang="en-GB" sz="1600" dirty="0" smtClean="0"/>
              <a:t>below figure </a:t>
            </a:r>
            <a:r>
              <a:rPr lang="en-GB" sz="1600" dirty="0"/>
              <a:t>shall be applied only at the lowest and highest channel edge of the group of unused adjacent channels. U is the total bandwidth of used channels adjacent to the unused channel(s).</a:t>
            </a:r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8" name="Oval 7"/>
          <p:cNvSpPr/>
          <p:nvPr/>
        </p:nvSpPr>
        <p:spPr bwMode="auto">
          <a:xfrm>
            <a:off x="3581400" y="6015944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9" name="Picture 8" descr="A screenshot of a video game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754821"/>
            <a:ext cx="4572000" cy="264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304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</a:t>
            </a:r>
            <a:r>
              <a:rPr lang="en-US" dirty="0" smtClean="0"/>
              <a:t>Case3: ETSI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1800" dirty="0" smtClean="0"/>
              <a:t>When </a:t>
            </a:r>
            <a:r>
              <a:rPr lang="en-GB" sz="1800" dirty="0"/>
              <a:t>there is only one unused channel in between used channels (all belonging to the group of adjacent channels configured for multi-channel operation</a:t>
            </a:r>
            <a:r>
              <a:rPr lang="en-GB" sz="1800" dirty="0" smtClean="0"/>
              <a:t>)</a:t>
            </a:r>
          </a:p>
          <a:p>
            <a:pPr lvl="1"/>
            <a:r>
              <a:rPr lang="en-GB" sz="1600" dirty="0" smtClean="0"/>
              <a:t>An </a:t>
            </a:r>
            <a:r>
              <a:rPr lang="en-GB" sz="1600" dirty="0"/>
              <a:t>additional mask as in </a:t>
            </a:r>
            <a:r>
              <a:rPr lang="en-GB" sz="1600" dirty="0" smtClean="0"/>
              <a:t>below figure </a:t>
            </a:r>
            <a:r>
              <a:rPr lang="en-GB" sz="1600" dirty="0"/>
              <a:t>shall be applied at both edges of the unused channel. </a:t>
            </a:r>
            <a:endParaRPr lang="en-US" sz="16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8" name="Oval 7"/>
          <p:cNvSpPr/>
          <p:nvPr/>
        </p:nvSpPr>
        <p:spPr bwMode="auto">
          <a:xfrm>
            <a:off x="3581400" y="6015944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024" y="3407664"/>
            <a:ext cx="4572000" cy="302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851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Puncturing: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For preamble puncture, the signal leakage to the preamble punctured channel from the occupied </a:t>
            </a:r>
            <a:r>
              <a:rPr lang="en-US" sz="1800" dirty="0" err="1"/>
              <a:t>subchannels</a:t>
            </a:r>
            <a:r>
              <a:rPr lang="en-US" sz="1800" dirty="0"/>
              <a:t> shall be less than or equal to –20 </a:t>
            </a:r>
            <a:r>
              <a:rPr lang="en-US" sz="1800" dirty="0" err="1"/>
              <a:t>dBr</a:t>
            </a:r>
            <a:r>
              <a:rPr lang="en-US" sz="1800" dirty="0"/>
              <a:t> (dB relative to the maximum spectral density of the signal) starting </a:t>
            </a:r>
            <a:r>
              <a:rPr lang="en-US" sz="1800" dirty="0">
                <a:solidFill>
                  <a:srgbClr val="FF0000"/>
                </a:solidFill>
              </a:rPr>
              <a:t>0.5 MHz from the boundary of the preamble punctured </a:t>
            </a:r>
            <a:r>
              <a:rPr lang="en-US" sz="1800" dirty="0" smtClean="0">
                <a:solidFill>
                  <a:srgbClr val="FF0000"/>
                </a:solidFill>
              </a:rPr>
              <a:t>channel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October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129188"/>
            <a:ext cx="6400800" cy="3347812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 bwMode="auto">
          <a:xfrm>
            <a:off x="2895600" y="5948588"/>
            <a:ext cx="381000" cy="3810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4538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136461</TotalTime>
  <Words>831</Words>
  <Application>Microsoft Office PowerPoint</Application>
  <PresentationFormat>On-screen Show (4:3)</PresentationFormat>
  <Paragraphs>119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802-11-Submission</vt:lpstr>
      <vt:lpstr>Document</vt:lpstr>
      <vt:lpstr>Spectrum Mask Requirement for Punctured Transmission</vt:lpstr>
      <vt:lpstr>Introduction</vt:lpstr>
      <vt:lpstr>Without Puncturing: ETSI [1]</vt:lpstr>
      <vt:lpstr>Without Puncturing: 11ax [2]</vt:lpstr>
      <vt:lpstr>Puncturing Case1: ETSI </vt:lpstr>
      <vt:lpstr>Puncturing Case1: ETSI </vt:lpstr>
      <vt:lpstr>Puncturing Case2: ETSI</vt:lpstr>
      <vt:lpstr>Puncturing Case3: ETSI</vt:lpstr>
      <vt:lpstr>Puncturing: 11ax</vt:lpstr>
      <vt:lpstr>Puncturing: 11ax</vt:lpstr>
      <vt:lpstr>R1: 320 MHz Non-HT DUP (1/3)</vt:lpstr>
      <vt:lpstr>320 MHz Non-HT DUP (2/3)</vt:lpstr>
      <vt:lpstr>320 MHz Non-HT DUP (3/3) </vt:lpstr>
      <vt:lpstr>SP #1</vt:lpstr>
      <vt:lpstr>SP #2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2162</cp:revision>
  <cp:lastPrinted>1998-02-10T13:28:06Z</cp:lastPrinted>
  <dcterms:created xsi:type="dcterms:W3CDTF">2007-05-21T21:00:37Z</dcterms:created>
  <dcterms:modified xsi:type="dcterms:W3CDTF">2020-10-07T00:25:23Z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