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8" r:id="rId17"/>
    <p:sldId id="329" r:id="rId18"/>
    <p:sldId id="297" r:id="rId19"/>
    <p:sldId id="314" r:id="rId20"/>
    <p:sldId id="264" r:id="rId21"/>
    <p:sldId id="319" r:id="rId22"/>
    <p:sldId id="324" r:id="rId23"/>
    <p:sldId id="322" r:id="rId24"/>
    <p:sldId id="321"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802.11-20/1179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Aufust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802.11-20/1179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Aufust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802.11-20/1179</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802.11-20/1179</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802.11-20/1179</a:t>
            </a:r>
            <a:endParaRPr lang="en-US"/>
          </a:p>
        </p:txBody>
      </p:sp>
      <p:sp>
        <p:nvSpPr>
          <p:cNvPr id="5" name="Rectangle 3"/>
          <p:cNvSpPr>
            <a:spLocks noGrp="1" noChangeArrowheads="1"/>
          </p:cNvSpPr>
          <p:nvPr>
            <p:ph type="dt"/>
          </p:nvPr>
        </p:nvSpPr>
        <p:spPr>
          <a:ln/>
        </p:spPr>
        <p:txBody>
          <a:bodyPr/>
          <a:lstStyle/>
          <a:p>
            <a:r>
              <a:rPr lang="en-GB"/>
              <a:t>Aufust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802.11-20/1070r0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0/11-20-1173-01-00bc-comments-on-p802-11bc-d0-1.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August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04,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2020-08-04</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75"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September meeting</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D1637-B2CC-A240-93EE-D6789AB76DFF}"/>
              </a:ext>
            </a:extLst>
          </p:cNvPr>
          <p:cNvSpPr>
            <a:spLocks noGrp="1"/>
          </p:cNvSpPr>
          <p:nvPr>
            <p:ph type="title"/>
          </p:nvPr>
        </p:nvSpPr>
        <p:spPr/>
        <p:txBody>
          <a:bodyPr/>
          <a:lstStyle/>
          <a:p>
            <a:r>
              <a:rPr lang="en-US" dirty="0"/>
              <a:t>TG Leadership Election</a:t>
            </a:r>
          </a:p>
        </p:txBody>
      </p:sp>
      <p:sp>
        <p:nvSpPr>
          <p:cNvPr id="3" name="Content Placeholder 2">
            <a:extLst>
              <a:ext uri="{FF2B5EF4-FFF2-40B4-BE49-F238E27FC236}">
                <a16:creationId xmlns:a16="http://schemas.microsoft.com/office/drawing/2014/main" id="{2B21468C-52DE-7D45-A605-D5339662BF77}"/>
              </a:ext>
            </a:extLst>
          </p:cNvPr>
          <p:cNvSpPr>
            <a:spLocks noGrp="1"/>
          </p:cNvSpPr>
          <p:nvPr>
            <p:ph idx="1"/>
          </p:nvPr>
        </p:nvSpPr>
        <p:spPr/>
        <p:txBody>
          <a:bodyPr/>
          <a:lstStyle/>
          <a:p>
            <a:r>
              <a:rPr lang="en-US" dirty="0"/>
              <a:t>TG Chair</a:t>
            </a:r>
          </a:p>
          <a:p>
            <a:pPr marL="285750" indent="-285750">
              <a:buFont typeface="Arial" panose="020B0604020202020204" pitchFamily="34" charset="0"/>
              <a:buChar char="•"/>
            </a:pPr>
            <a:r>
              <a:rPr lang="en-US" dirty="0"/>
              <a:t>Appointed by WG Chair</a:t>
            </a:r>
          </a:p>
          <a:p>
            <a:pPr marL="285750" indent="-285750">
              <a:buFont typeface="Arial" panose="020B0604020202020204" pitchFamily="34" charset="0"/>
              <a:buChar char="•"/>
            </a:pPr>
            <a:r>
              <a:rPr lang="en-US" dirty="0"/>
              <a:t>Affirmed by WG vote (during plenary)</a:t>
            </a:r>
          </a:p>
          <a:p>
            <a:pPr marL="285750" indent="-285750">
              <a:buFont typeface="Arial" panose="020B0604020202020204" pitchFamily="34" charset="0"/>
              <a:buChar char="•"/>
            </a:pPr>
            <a:r>
              <a:rPr lang="en-US" dirty="0"/>
              <a:t>No actions for TG</a:t>
            </a:r>
          </a:p>
          <a:p>
            <a:pPr marL="285750" indent="-285750">
              <a:buFont typeface="Arial" panose="020B0604020202020204" pitchFamily="34" charset="0"/>
              <a:buChar char="•"/>
            </a:pPr>
            <a:endParaRPr lang="en-US" dirty="0"/>
          </a:p>
          <a:p>
            <a:pPr marL="0" indent="0"/>
            <a:r>
              <a:rPr lang="en-US" dirty="0"/>
              <a:t>TG Vice Chairs</a:t>
            </a:r>
          </a:p>
          <a:p>
            <a:pPr marL="285750" indent="-285750">
              <a:buFont typeface="Arial" panose="020B0604020202020204" pitchFamily="34" charset="0"/>
              <a:buChar char="•"/>
            </a:pPr>
            <a:r>
              <a:rPr lang="en-US" dirty="0"/>
              <a:t>Election by TG</a:t>
            </a:r>
          </a:p>
          <a:p>
            <a:pPr marL="285750" indent="-285750">
              <a:buFont typeface="Arial" panose="020B0604020202020204" pitchFamily="34" charset="0"/>
              <a:buChar char="•"/>
            </a:pPr>
            <a:r>
              <a:rPr lang="en-US" dirty="0"/>
              <a:t>Affirmed by WG Vote</a:t>
            </a:r>
          </a:p>
          <a:p>
            <a:pPr marL="285750" indent="-285750">
              <a:buFont typeface="Arial" panose="020B0604020202020204" pitchFamily="34" charset="0"/>
              <a:buChar char="•"/>
            </a:pPr>
            <a:endParaRPr lang="en-US" dirty="0"/>
          </a:p>
          <a:p>
            <a:pPr marL="0" indent="0"/>
            <a:r>
              <a:rPr lang="en-US" dirty="0"/>
              <a:t>Editor and Secretary</a:t>
            </a:r>
          </a:p>
          <a:p>
            <a:pPr marL="285750" indent="-285750">
              <a:buFont typeface="Arial" panose="020B0604020202020204" pitchFamily="34" charset="0"/>
              <a:buChar char="•"/>
            </a:pPr>
            <a:r>
              <a:rPr lang="en-US" dirty="0"/>
              <a:t>Appointed by TG Chair</a:t>
            </a:r>
          </a:p>
        </p:txBody>
      </p:sp>
      <p:sp>
        <p:nvSpPr>
          <p:cNvPr id="4" name="Slide Number Placeholder 3">
            <a:extLst>
              <a:ext uri="{FF2B5EF4-FFF2-40B4-BE49-F238E27FC236}">
                <a16:creationId xmlns:a16="http://schemas.microsoft.com/office/drawing/2014/main" id="{E3BF71B3-103E-AC49-A972-A14887E986C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0545F8A-927F-2549-BA00-0D45B14715C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F53971-E530-7546-AA18-9DEB2E397FB7}"/>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390150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93162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August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August 04,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August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July 7</a:t>
            </a:r>
          </a:p>
          <a:p>
            <a:pPr lvl="1">
              <a:buFont typeface="Arial" panose="020B0604020202020204" pitchFamily="34" charset="0"/>
              <a:buChar char="•"/>
            </a:pPr>
            <a:r>
              <a:rPr lang="en-US" dirty="0"/>
              <a:t>July 14 (online plenary)</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23</a:t>
            </a:fld>
            <a:endParaRPr lang="en-GB"/>
          </a:p>
        </p:txBody>
      </p:sp>
    </p:spTree>
    <p:extLst>
      <p:ext uri="{BB962C8B-B14F-4D97-AF65-F5344CB8AC3E}">
        <p14:creationId xmlns:p14="http://schemas.microsoft.com/office/powerpoint/2010/main" val="3438742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r>
              <a:rPr lang="en-GB" sz="800" dirty="0"/>
              <a:t>https://</a:t>
            </a:r>
            <a:r>
              <a:rPr lang="en-GB" sz="800" dirty="0" err="1"/>
              <a:t>ieeesa.webex.com</a:t>
            </a:r>
            <a:r>
              <a:rPr lang="en-GB" sz="800" dirty="0"/>
              <a:t>/</a:t>
            </a:r>
            <a:r>
              <a:rPr lang="en-GB" sz="800" dirty="0" err="1"/>
              <a:t>ieeesa</a:t>
            </a:r>
            <a:r>
              <a:rPr lang="en-GB" sz="800" dirty="0"/>
              <a:t>/</a:t>
            </a:r>
            <a:r>
              <a:rPr lang="en-GB" sz="800" dirty="0" err="1"/>
              <a:t>j.php?MTID</a:t>
            </a:r>
            <a:r>
              <a:rPr lang="en-GB" sz="800" dirty="0"/>
              <a:t>=m8d690030311b90c97bcb76994649e5b9</a:t>
            </a:r>
          </a:p>
          <a:p>
            <a:endParaRPr lang="en-GB" sz="800" dirty="0"/>
          </a:p>
          <a:p>
            <a:r>
              <a:rPr lang="en-GB" sz="800" dirty="0"/>
              <a:t>Meeting number: 129 588 0387</a:t>
            </a:r>
          </a:p>
          <a:p>
            <a:r>
              <a:rPr lang="en-GB" sz="800" dirty="0"/>
              <a:t>Meeting password: wireless (94735377 from phones and video systems)</a:t>
            </a:r>
          </a:p>
          <a:p>
            <a:endParaRPr lang="en-GB" sz="800" dirty="0"/>
          </a:p>
          <a:p>
            <a:r>
              <a:rPr lang="en-GB" sz="800" dirty="0"/>
              <a:t>Join by phone:</a:t>
            </a:r>
          </a:p>
          <a:p>
            <a:r>
              <a:rPr lang="en-GB" sz="800" dirty="0"/>
              <a:t>   Tap to call in from a mobile device (attendees only)</a:t>
            </a:r>
          </a:p>
          <a:p>
            <a:r>
              <a:rPr lang="en-GB" sz="800" dirty="0"/>
              <a:t>  &lt;a </a:t>
            </a:r>
            <a:r>
              <a:rPr lang="en-GB" sz="800" dirty="0" err="1"/>
              <a:t>href</a:t>
            </a:r>
            <a:r>
              <a:rPr lang="en-GB" sz="800" dirty="0"/>
              <a:t>="</a:t>
            </a:r>
            <a:r>
              <a:rPr lang="en-GB" sz="800" dirty="0" err="1"/>
              <a:t>tel</a:t>
            </a:r>
            <a:r>
              <a:rPr lang="en-GB" sz="800" dirty="0"/>
              <a:t>:+1-408-418-9388,,*1295880387##"&gt;+1-408-418-9388&lt;/a&gt; USA Toll&lt;</a:t>
            </a:r>
            <a:r>
              <a:rPr lang="en-GB" sz="800" dirty="0" err="1"/>
              <a:t>br</a:t>
            </a:r>
            <a:r>
              <a:rPr lang="en-GB" sz="800" dirty="0"/>
              <a:t>&gt;&lt;a </a:t>
            </a:r>
            <a:r>
              <a:rPr lang="en-GB" sz="800" dirty="0" err="1"/>
              <a:t>href</a:t>
            </a:r>
            <a:r>
              <a:rPr lang="en-GB" sz="800" dirty="0"/>
              <a:t>="https://</a:t>
            </a:r>
            <a:r>
              <a:rPr lang="en-GB" sz="800" dirty="0" err="1"/>
              <a:t>ieeesa.webex.com</a:t>
            </a:r>
            <a:r>
              <a:rPr lang="en-GB" sz="800" dirty="0"/>
              <a:t>/</a:t>
            </a:r>
            <a:r>
              <a:rPr lang="en-GB" sz="800" dirty="0" err="1"/>
              <a:t>ieeesa</a:t>
            </a:r>
            <a:r>
              <a:rPr lang="en-GB" sz="800" dirty="0"/>
              <a:t>/</a:t>
            </a:r>
            <a:r>
              <a:rPr lang="en-GB" sz="800" dirty="0" err="1"/>
              <a:t>globalcallin.php?MTID</a:t>
            </a:r>
            <a:r>
              <a:rPr lang="en-GB" sz="800" dirty="0"/>
              <a:t>=m8d690030311b90c97bcb76994649e5b9"&gt;Global call-in numbers&lt;/a&gt;</a:t>
            </a:r>
          </a:p>
          <a:p>
            <a:r>
              <a:rPr lang="en-GB" sz="800" dirty="0"/>
              <a:t>Access code: 129 588 0387</a:t>
            </a:r>
          </a:p>
          <a:p>
            <a:endParaRPr lang="en-GB" sz="800" dirty="0"/>
          </a:p>
          <a:p>
            <a:r>
              <a:rPr lang="en-GB" sz="800" dirty="0"/>
              <a:t>Join from a video system or application</a:t>
            </a:r>
          </a:p>
          <a:p>
            <a:r>
              <a:rPr lang="en-GB" sz="800" dirty="0"/>
              <a:t>   Dial &lt;a </a:t>
            </a:r>
            <a:r>
              <a:rPr lang="en-GB" sz="800" dirty="0" err="1"/>
              <a:t>href</a:t>
            </a:r>
            <a:r>
              <a:rPr lang="en-GB" sz="800" dirty="0"/>
              <a:t>="sip:1295880387@ieeesa.webex.com"&gt;1295880387@ieeesa.webex.com&lt;/a&gt;</a:t>
            </a:r>
          </a:p>
          <a:p>
            <a:r>
              <a:rPr lang="en-GB" sz="800" dirty="0"/>
              <a:t>You can also dial 173.243.2.68 and enter your meeting number.</a:t>
            </a:r>
          </a:p>
          <a:p>
            <a:endParaRPr lang="en-GB" sz="800" dirty="0"/>
          </a:p>
          <a:p>
            <a:r>
              <a:rPr lang="en-GB" sz="800" dirty="0"/>
              <a:t>Join using Microsoft Lync or Microsoft Skype for Business</a:t>
            </a:r>
          </a:p>
          <a:p>
            <a:r>
              <a:rPr lang="en-GB" sz="800" dirty="0"/>
              <a:t>Dial &lt;a </a:t>
            </a:r>
            <a:r>
              <a:rPr lang="en-GB" sz="800" dirty="0" err="1"/>
              <a:t>href</a:t>
            </a:r>
            <a:r>
              <a:rPr lang="en-GB" sz="800" dirty="0"/>
              <a:t>="sip:1295880387.ieeesa@lync.webex.com"&gt;1295880387.ieeesa@lync.webex.com&lt;/a&gt;</a:t>
            </a:r>
          </a:p>
          <a:p>
            <a:endParaRPr lang="en-GB" sz="800" dirty="0"/>
          </a:p>
          <a:p>
            <a:r>
              <a:rPr lang="en-GB" sz="800" dirty="0"/>
              <a:t>Need help? Go to &lt;a </a:t>
            </a:r>
            <a:r>
              <a:rPr lang="en-GB" sz="800" dirty="0" err="1"/>
              <a:t>href</a:t>
            </a:r>
            <a:r>
              <a:rPr lang="en-GB" sz="800" dirty="0"/>
              <a:t>="http://</a:t>
            </a:r>
            <a:r>
              <a:rPr lang="en-GB" sz="800" dirty="0" err="1"/>
              <a:t>help.webex.com</a:t>
            </a:r>
            <a:r>
              <a:rPr lang="en-GB" sz="800" dirty="0"/>
              <a:t>"&gt;http://</a:t>
            </a:r>
            <a:r>
              <a:rPr lang="en-GB" sz="800" dirty="0" err="1"/>
              <a:t>help.webex.com</a:t>
            </a:r>
            <a:r>
              <a:rPr lang="en-GB" sz="800" dirty="0"/>
              <a:t>&lt;/a&gt;</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err="1"/>
              <a:t>Preparation</a:t>
            </a:r>
            <a:r>
              <a:rPr lang="de-DE" sz="1500" dirty="0"/>
              <a:t> September electronic </a:t>
            </a:r>
            <a:r>
              <a:rPr lang="de-DE" sz="1500" dirty="0" err="1"/>
              <a:t>meeting</a:t>
            </a:r>
            <a:r>
              <a:rPr lang="de-DE" sz="1500" dirty="0"/>
              <a:t> – Leadership </a:t>
            </a:r>
            <a:r>
              <a:rPr lang="de-DE" sz="1500" dirty="0" err="1"/>
              <a:t>election</a:t>
            </a:r>
            <a:endParaRPr lang="de-DE" sz="1500" dirty="0"/>
          </a:p>
          <a:p>
            <a:pPr>
              <a:buFont typeface="Arial" panose="020B0604020202020204" pitchFamily="34" charset="0"/>
              <a:buChar char="•"/>
            </a:pPr>
            <a:r>
              <a:rPr lang="de-DE" sz="1500" dirty="0"/>
              <a:t>Comment </a:t>
            </a:r>
            <a:r>
              <a:rPr lang="de-DE" sz="1500" dirty="0" err="1"/>
              <a:t>resolution</a:t>
            </a:r>
            <a:r>
              <a:rPr lang="de-DE" sz="1500" dirty="0"/>
              <a:t> </a:t>
            </a:r>
          </a:p>
          <a:p>
            <a:pPr lvl="1">
              <a:buFont typeface="Arial" panose="020B0604020202020204" pitchFamily="34" charset="0"/>
              <a:buChar char="•"/>
            </a:pPr>
            <a:r>
              <a:rPr lang="de-DE" sz="1200" dirty="0"/>
              <a:t>Review </a:t>
            </a:r>
            <a:r>
              <a:rPr lang="de-DE" sz="1200" dirty="0" err="1"/>
              <a:t>of</a:t>
            </a:r>
            <a:r>
              <a:rPr lang="de-DE" sz="1200" dirty="0"/>
              <a:t> </a:t>
            </a:r>
            <a:r>
              <a:rPr lang="de-DE" sz="1200" dirty="0" err="1"/>
              <a:t>comments</a:t>
            </a:r>
            <a:r>
              <a:rPr lang="de-DE" sz="1200" dirty="0"/>
              <a:t> </a:t>
            </a:r>
            <a:r>
              <a:rPr lang="de-DE" sz="1200" dirty="0" err="1"/>
              <a:t>and</a:t>
            </a:r>
            <a:r>
              <a:rPr lang="de-DE" sz="1200" dirty="0"/>
              <a:t> </a:t>
            </a:r>
            <a:r>
              <a:rPr lang="de-DE" sz="1200" dirty="0" err="1"/>
              <a:t>assignment</a:t>
            </a:r>
            <a:r>
              <a:rPr lang="de-DE" sz="1200" dirty="0"/>
              <a:t> </a:t>
            </a:r>
            <a:r>
              <a:rPr lang="de-DE" sz="1200" dirty="0" err="1"/>
              <a:t>of</a:t>
            </a:r>
            <a:r>
              <a:rPr lang="de-DE" sz="1200" dirty="0"/>
              <a:t> </a:t>
            </a:r>
            <a:r>
              <a:rPr lang="de-DE" sz="1200" dirty="0" err="1"/>
              <a:t>volunteers</a:t>
            </a:r>
            <a:r>
              <a:rPr lang="de-DE" sz="1200" dirty="0"/>
              <a:t> </a:t>
            </a:r>
            <a:r>
              <a:rPr lang="de-DE" sz="1200" dirty="0" err="1"/>
              <a:t>to</a:t>
            </a:r>
            <a:r>
              <a:rPr lang="de-DE" sz="1200" dirty="0"/>
              <a:t> </a:t>
            </a:r>
            <a:r>
              <a:rPr lang="de-DE" sz="1200" dirty="0" err="1"/>
              <a:t>provide</a:t>
            </a:r>
            <a:r>
              <a:rPr lang="de-DE" sz="1200" dirty="0"/>
              <a:t> </a:t>
            </a:r>
            <a:r>
              <a:rPr lang="de-DE" sz="1200" dirty="0" err="1"/>
              <a:t>resolutions</a:t>
            </a:r>
            <a:endParaRPr lang="de-DE" sz="1200" dirty="0"/>
          </a:p>
          <a:p>
            <a:pPr lvl="1">
              <a:buFont typeface="Arial" panose="020B0604020202020204" pitchFamily="34" charset="0"/>
              <a:buChar char="•"/>
            </a:pPr>
            <a:r>
              <a:rPr lang="de-DE" sz="1200" dirty="0">
                <a:hlinkClick r:id="rId2"/>
              </a:rPr>
              <a:t>https://mentor.ieee.org/802.11/dcn/20/11-20-1173-01-00bc-comments-on-p802-11bc-d0-1.xlsx</a:t>
            </a:r>
            <a:r>
              <a:rPr lang="de-DE" sz="1200" dirty="0"/>
              <a:t> </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August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599</TotalTime>
  <Words>2038</Words>
  <Application>Microsoft Macintosh PowerPoint</Application>
  <PresentationFormat>On-screen Show (16:9)</PresentationFormat>
  <Paragraphs>254</Paragraphs>
  <Slides>26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August 04,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Plan for September meeting</vt:lpstr>
      <vt:lpstr>TG Leadership Election</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76</cp:revision>
  <cp:lastPrinted>1601-01-01T00:00:00Z</cp:lastPrinted>
  <dcterms:created xsi:type="dcterms:W3CDTF">2020-02-25T15:01:23Z</dcterms:created>
  <dcterms:modified xsi:type="dcterms:W3CDTF">2020-08-04T13:11:37Z</dcterms:modified>
  <cp:category/>
</cp:coreProperties>
</file>