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360" r:id="rId3"/>
    <p:sldId id="328" r:id="rId4"/>
    <p:sldId id="341" r:id="rId5"/>
    <p:sldId id="346" r:id="rId6"/>
    <p:sldId id="347" r:id="rId7"/>
    <p:sldId id="356" r:id="rId8"/>
    <p:sldId id="369" r:id="rId9"/>
    <p:sldId id="365" r:id="rId10"/>
    <p:sldId id="366" r:id="rId11"/>
    <p:sldId id="367" r:id="rId12"/>
    <p:sldId id="363" r:id="rId13"/>
    <p:sldId id="353" r:id="rId14"/>
    <p:sldId id="368" r:id="rId15"/>
    <p:sldId id="350" r:id="rId16"/>
    <p:sldId id="359" r:id="rId17"/>
    <p:sldId id="351" r:id="rId18"/>
    <p:sldId id="361" r:id="rId19"/>
    <p:sldId id="362" r:id="rId20"/>
    <p:sldId id="358" r:id="rId21"/>
    <p:sldId id="357" r:id="rId22"/>
    <p:sldId id="330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3BF"/>
    <a:srgbClr val="B7DDE8"/>
    <a:srgbClr val="FFFF99"/>
    <a:srgbClr val="1E1EFA"/>
    <a:srgbClr val="DFB7D9"/>
    <a:srgbClr val="C2C2FE"/>
    <a:srgbClr val="90FA93"/>
    <a:srgbClr val="F49088"/>
    <a:srgbClr val="FFAB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426" autoAdjust="0"/>
  </p:normalViewPr>
  <p:slideViewPr>
    <p:cSldViewPr>
      <p:cViewPr>
        <p:scale>
          <a:sx n="100" d="100"/>
          <a:sy n="100" d="100"/>
        </p:scale>
        <p:origin x="18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86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80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929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90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32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59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52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6313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6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01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80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3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5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164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9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802.11-20/1178r1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Aug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Visio___9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__10.vsd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Visio___11.vsd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Visio___12.vsd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__4.vsdx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Visio___3.vsdx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2.vsdx"/><Relationship Id="rId9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Visio___6.vsdx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5.vsd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__7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8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98" y="762000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D</a:t>
            </a:r>
            <a:r>
              <a:rPr lang="en-US" altLang="zh-CN" sz="2800" dirty="0" smtClean="0">
                <a:solidFill>
                  <a:schemeClr val="tx1"/>
                </a:solidFill>
              </a:rPr>
              <a:t>iscussions on </a:t>
            </a:r>
            <a:r>
              <a:rPr lang="en-US" sz="2800" dirty="0" smtClean="0">
                <a:solidFill>
                  <a:schemeClr val="tx1"/>
                </a:solidFill>
              </a:rPr>
              <a:t>MU-MIMO S</a:t>
            </a:r>
            <a:r>
              <a:rPr lang="en-US" altLang="zh-CN" sz="2800" dirty="0" smtClean="0">
                <a:solidFill>
                  <a:schemeClr val="tx1"/>
                </a:solidFill>
              </a:rPr>
              <a:t>ignaling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2020-08-05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75682"/>
              </p:ext>
            </p:extLst>
          </p:nvPr>
        </p:nvGraphicFramePr>
        <p:xfrm>
          <a:off x="647700" y="2819400"/>
          <a:ext cx="8115299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/>
              <a:t>Examples of Overhead (3/4)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" y="14478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Practical case (no load </a:t>
            </a:r>
            <a:r>
              <a:rPr lang="en-US" altLang="zh-CN" sz="1600" b="1" dirty="0" smtClean="0"/>
              <a:t>balance, </a:t>
            </a:r>
            <a:r>
              <a:rPr lang="en-US" altLang="zh-CN" sz="1600" b="1" dirty="0"/>
              <a:t>242-tone RU</a:t>
            </a:r>
            <a:r>
              <a:rPr lang="en-US" altLang="zh-CN" sz="1600" b="1" dirty="0"/>
              <a:t>)</a:t>
            </a:r>
            <a:endParaRPr lang="en-US" altLang="zh-CN" sz="1600" b="1" dirty="0" smtClean="0"/>
          </a:p>
        </p:txBody>
      </p:sp>
      <p:sp>
        <p:nvSpPr>
          <p:cNvPr id="12" name="矩形 11"/>
          <p:cNvSpPr/>
          <p:nvPr/>
        </p:nvSpPr>
        <p:spPr>
          <a:xfrm>
            <a:off x="536475" y="4212996"/>
            <a:ext cx="78455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Take Content Channel </a:t>
            </a:r>
            <a:r>
              <a:rPr lang="en-US" altLang="zh-CN" sz="1400" dirty="0">
                <a:ea typeface="ＭＳ Ｐゴシック" charset="-128"/>
              </a:rPr>
              <a:t>1 as an example (corresponding to the blue </a:t>
            </a:r>
            <a:r>
              <a:rPr lang="en-US" altLang="zh-CN" sz="1400" dirty="0" smtClean="0">
                <a:ea typeface="ＭＳ Ｐゴシック" charset="-128"/>
              </a:rPr>
              <a:t>block). if in the blue block there exists some MU-MIMO users parking on segment 2, the needed number of user fields in Content Channel 1 in segment 2 for this RU is equal to:</a:t>
            </a:r>
          </a:p>
          <a:p>
            <a:pPr marL="987425" lvl="1" indent="-274638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b="1" dirty="0" smtClean="0">
                <a:ea typeface="ＭＳ Ｐゴシック" charset="-128"/>
              </a:rPr>
              <a:t>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8</a:t>
            </a:r>
            <a:r>
              <a:rPr lang="en-US" altLang="zh-CN" sz="1400" dirty="0" smtClean="0">
                <a:ea typeface="ＭＳ Ｐゴシック" charset="-128"/>
              </a:rPr>
              <a:t> User fields for </a:t>
            </a:r>
            <a:r>
              <a:rPr lang="en-US" altLang="zh-CN" sz="1400" dirty="0">
                <a:ea typeface="ＭＳ Ｐゴシック" charset="-128"/>
              </a:rPr>
              <a:t>Content Channel 1 </a:t>
            </a:r>
            <a:r>
              <a:rPr lang="en-US" altLang="zh-CN" sz="1400" dirty="0" smtClean="0">
                <a:ea typeface="ＭＳ Ｐゴシック" charset="-128"/>
              </a:rPr>
              <a:t>for Opt</a:t>
            </a:r>
            <a:r>
              <a:rPr lang="en-US" altLang="zh-CN" sz="1400" dirty="0">
                <a:ea typeface="ＭＳ Ｐゴシック" charset="-128"/>
              </a:rPr>
              <a:t>. 1</a:t>
            </a:r>
          </a:p>
          <a:p>
            <a:pPr marL="987425" lvl="1" indent="-274638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2~8</a:t>
            </a:r>
            <a:r>
              <a:rPr lang="en-US" altLang="zh-CN" sz="1400" dirty="0" smtClean="0">
                <a:ea typeface="ＭＳ Ｐゴシック" charset="-128"/>
              </a:rPr>
              <a:t> User fields for </a:t>
            </a:r>
            <a:r>
              <a:rPr lang="en-US" altLang="zh-CN" sz="1400" dirty="0">
                <a:ea typeface="ＭＳ Ｐゴシック" charset="-128"/>
              </a:rPr>
              <a:t>Content Channel 1 </a:t>
            </a:r>
            <a:r>
              <a:rPr lang="en-US" altLang="zh-CN" sz="1400" dirty="0" smtClean="0">
                <a:ea typeface="ＭＳ Ｐゴシック" charset="-128"/>
              </a:rPr>
              <a:t>for Opt</a:t>
            </a:r>
            <a:r>
              <a:rPr lang="en-US" altLang="zh-CN" sz="1400" dirty="0">
                <a:ea typeface="ＭＳ Ｐゴシック" charset="-128"/>
              </a:rPr>
              <a:t>. </a:t>
            </a:r>
            <a:r>
              <a:rPr lang="en-US" altLang="zh-CN" sz="1400" dirty="0" smtClean="0">
                <a:ea typeface="ＭＳ Ｐゴシック" charset="-128"/>
              </a:rPr>
              <a:t>2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Assume that each </a:t>
            </a:r>
            <a:r>
              <a:rPr lang="en-US" altLang="zh-CN" sz="1400" dirty="0">
                <a:ea typeface="ＭＳ Ｐゴシック" charset="-128"/>
              </a:rPr>
              <a:t>User field </a:t>
            </a:r>
            <a:r>
              <a:rPr lang="en-US" altLang="zh-CN" sz="1400" dirty="0" smtClean="0">
                <a:ea typeface="ＭＳ Ｐゴシック" charset="-128"/>
              </a:rPr>
              <a:t>needs </a:t>
            </a:r>
            <a:r>
              <a:rPr lang="en-US" altLang="zh-CN" sz="1400" dirty="0">
                <a:ea typeface="ＭＳ Ｐゴシック" charset="-128"/>
              </a:rPr>
              <a:t>22+5 bits. Then the number of additional needed bits for Opt. 1 is </a:t>
            </a:r>
            <a:r>
              <a:rPr lang="en-US" altLang="zh-CN" sz="1400" dirty="0" smtClean="0">
                <a:ea typeface="ＭＳ Ｐゴシック" charset="-128"/>
              </a:rPr>
              <a:t>(0~6)*</a:t>
            </a:r>
            <a:r>
              <a:rPr lang="en-US" altLang="zh-CN" sz="1400" dirty="0">
                <a:ea typeface="ＭＳ Ｐゴシック" charset="-128"/>
              </a:rPr>
              <a:t>27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0~162</a:t>
            </a:r>
            <a:r>
              <a:rPr lang="en-US" altLang="zh-CN" sz="1400" dirty="0" smtClean="0">
                <a:ea typeface="ＭＳ Ｐゴシック" charset="-128"/>
              </a:rPr>
              <a:t>.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 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Around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0~7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symbols </a:t>
            </a:r>
            <a:r>
              <a:rPr lang="en-US" altLang="zh-CN" sz="1400" dirty="0">
                <a:ea typeface="ＭＳ Ｐゴシック" charset="-128"/>
              </a:rPr>
              <a:t>can be saved at </a:t>
            </a:r>
            <a:r>
              <a:rPr lang="en-US" altLang="zh-CN" sz="1400" dirty="0" smtClean="0">
                <a:ea typeface="ＭＳ Ｐゴシック" charset="-128"/>
              </a:rPr>
              <a:t>MCS0 for one RU/MRU.</a:t>
            </a:r>
          </a:p>
          <a:p>
            <a:pPr marL="361950" lvl="1" algn="just" defTabSz="895350">
              <a:spcBef>
                <a:spcPct val="20000"/>
              </a:spcBef>
              <a:buSzPct val="100000"/>
            </a:pPr>
            <a:endParaRPr lang="en-US" altLang="zh-CN" sz="1400" b="1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832806"/>
              </p:ext>
            </p:extLst>
          </p:nvPr>
        </p:nvGraphicFramePr>
        <p:xfrm>
          <a:off x="1752600" y="1969234"/>
          <a:ext cx="5583238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8" name="Visio" r:id="rId4" imgW="9210628" imgH="3429116" progId="Visio.Drawing.15">
                  <p:embed/>
                </p:oleObj>
              </mc:Choice>
              <mc:Fallback>
                <p:oleObj name="Visio" r:id="rId4" imgW="9210628" imgH="342911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1969234"/>
                        <a:ext cx="5583238" cy="207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 bwMode="auto">
          <a:xfrm>
            <a:off x="6248400" y="1662091"/>
            <a:ext cx="304800" cy="169277"/>
          </a:xfrm>
          <a:prstGeom prst="rect">
            <a:avLst/>
          </a:prstGeom>
          <a:solidFill>
            <a:srgbClr val="B7DD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88976" y="1600200"/>
            <a:ext cx="2316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Corresponds to Content Channel 1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6248400" y="1916006"/>
            <a:ext cx="304800" cy="1692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88976" y="1859913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parking on segment 2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6248400" y="2169921"/>
            <a:ext cx="304800" cy="169277"/>
          </a:xfrm>
          <a:prstGeom prst="rect">
            <a:avLst/>
          </a:prstGeom>
          <a:solidFill>
            <a:srgbClr val="D7E3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88976" y="2125460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parking on other segments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3619500" y="6238230"/>
            <a:ext cx="50642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defTabSz="457200">
              <a:spcBef>
                <a:spcPct val="20000"/>
              </a:spcBef>
              <a:buSzPct val="100000"/>
              <a:defRPr/>
            </a:pPr>
            <a:r>
              <a:rPr lang="en-US" altLang="zh-CN" sz="1000" dirty="0" smtClean="0">
                <a:ea typeface="ＭＳ Ｐゴシック" charset="-128"/>
              </a:rPr>
              <a:t>Note: The user fields that </a:t>
            </a:r>
            <a:r>
              <a:rPr lang="en-US" altLang="zh-CN" sz="1000" dirty="0">
                <a:ea typeface="ＭＳ Ｐゴシック" charset="-128"/>
              </a:rPr>
              <a:t>can </a:t>
            </a:r>
            <a:r>
              <a:rPr lang="en-US" altLang="zh-CN" sz="1000" dirty="0" smtClean="0">
                <a:ea typeface="ＭＳ Ｐゴシック" charset="-128"/>
              </a:rPr>
              <a:t>be approximately </a:t>
            </a:r>
            <a:r>
              <a:rPr lang="en-US" altLang="zh-CN" sz="1000" dirty="0">
                <a:ea typeface="ＭＳ Ｐゴシック" charset="-128"/>
              </a:rPr>
              <a:t>saved in a segment for an RU/MRU is </a:t>
            </a:r>
            <a:r>
              <a:rPr lang="en-US" altLang="zh-CN" sz="1000" b="1" i="1" dirty="0" smtClean="0">
                <a:ea typeface="ＭＳ Ｐゴシック" charset="-128"/>
              </a:rPr>
              <a:t>N</a:t>
            </a:r>
            <a:r>
              <a:rPr lang="en-US" altLang="zh-CN" sz="1000" b="1" dirty="0" smtClean="0">
                <a:ea typeface="ＭＳ Ｐゴシック" charset="-128"/>
              </a:rPr>
              <a:t>-</a:t>
            </a:r>
            <a:r>
              <a:rPr lang="en-US" altLang="zh-CN" sz="1000" b="1" i="1" dirty="0" smtClean="0">
                <a:ea typeface="ＭＳ Ｐゴシック" charset="-128"/>
              </a:rPr>
              <a:t>N</a:t>
            </a:r>
            <a:r>
              <a:rPr lang="en-US" altLang="zh-CN" sz="1000" b="1" i="1" baseline="-25000" dirty="0" smtClean="0">
                <a:ea typeface="ＭＳ Ｐゴシック" charset="-128"/>
              </a:rPr>
              <a:t>i</a:t>
            </a:r>
            <a:r>
              <a:rPr lang="en-US" altLang="zh-CN" sz="1000" b="1" dirty="0" smtClean="0">
                <a:ea typeface="ＭＳ Ｐゴシック" charset="-128"/>
              </a:rPr>
              <a:t>-1</a:t>
            </a:r>
            <a:endParaRPr lang="en-US" altLang="zh-CN" sz="1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08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/>
              <a:t>Examples of Overhead (4/4)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" y="14478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Practical </a:t>
            </a:r>
            <a:r>
              <a:rPr lang="en-US" altLang="zh-CN" sz="1600" b="1" dirty="0" smtClean="0"/>
              <a:t>case (</a:t>
            </a:r>
            <a:r>
              <a:rPr lang="en-US" altLang="zh-CN" sz="1600" b="1" dirty="0"/>
              <a:t>load </a:t>
            </a:r>
            <a:r>
              <a:rPr lang="en-US" altLang="zh-CN" sz="1600" b="1" dirty="0" smtClean="0"/>
              <a:t>balance, 484-tone </a:t>
            </a:r>
            <a:r>
              <a:rPr lang="en-US" altLang="zh-CN" sz="1600" b="1" dirty="0"/>
              <a:t>RU)</a:t>
            </a:r>
            <a:endParaRPr lang="en-US" altLang="zh-CN" sz="1600" b="1" dirty="0" smtClean="0"/>
          </a:p>
        </p:txBody>
      </p:sp>
      <p:sp>
        <p:nvSpPr>
          <p:cNvPr id="12" name="矩形 11"/>
          <p:cNvSpPr/>
          <p:nvPr/>
        </p:nvSpPr>
        <p:spPr>
          <a:xfrm>
            <a:off x="685800" y="4090650"/>
            <a:ext cx="7620000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If in the blue block there exists an MU-MIMO user parked on segment 2, the needed number of user fields in the two Content Channels in segment 2 is equal to:</a:t>
            </a:r>
          </a:p>
          <a:p>
            <a:pPr marL="987425" lvl="1" indent="-274638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b="1" dirty="0">
                <a:ea typeface="ＭＳ Ｐゴシック" charset="-128"/>
              </a:rPr>
              <a:t>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8</a:t>
            </a:r>
            <a:r>
              <a:rPr lang="en-US" altLang="zh-CN" sz="1400" dirty="0">
                <a:ea typeface="ＭＳ Ｐゴシック" charset="-128"/>
              </a:rPr>
              <a:t> User </a:t>
            </a:r>
            <a:r>
              <a:rPr lang="en-US" altLang="zh-CN" sz="1400" dirty="0" smtClean="0">
                <a:ea typeface="ＭＳ Ｐゴシック" charset="-128"/>
              </a:rPr>
              <a:t>fields in </a:t>
            </a:r>
            <a:r>
              <a:rPr lang="en-US" altLang="zh-CN" sz="1400" dirty="0">
                <a:ea typeface="ＭＳ Ｐゴシック" charset="-128"/>
              </a:rPr>
              <a:t>two content channels </a:t>
            </a:r>
            <a:r>
              <a:rPr lang="en-US" altLang="zh-CN" sz="1400" dirty="0" smtClean="0">
                <a:ea typeface="ＭＳ Ｐゴシック" charset="-128"/>
              </a:rPr>
              <a:t> </a:t>
            </a:r>
            <a:r>
              <a:rPr lang="en-US" altLang="zh-CN" sz="1400" dirty="0">
                <a:ea typeface="ＭＳ Ｐゴシック" charset="-128"/>
              </a:rPr>
              <a:t>for Opt. 1</a:t>
            </a:r>
          </a:p>
          <a:p>
            <a:pPr marL="987425" lvl="1" indent="-274638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>
                <a:ea typeface="ＭＳ Ｐゴシック" charset="-128"/>
              </a:rPr>
              <a:t>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2~8</a:t>
            </a:r>
            <a:r>
              <a:rPr lang="en-US" altLang="zh-CN" sz="1400" dirty="0">
                <a:ea typeface="ＭＳ Ｐゴシック" charset="-128"/>
              </a:rPr>
              <a:t> User </a:t>
            </a:r>
            <a:r>
              <a:rPr lang="en-US" altLang="zh-CN" sz="1400" dirty="0" smtClean="0">
                <a:ea typeface="ＭＳ Ｐゴシック" charset="-128"/>
              </a:rPr>
              <a:t>fields</a:t>
            </a:r>
            <a:r>
              <a:rPr lang="en-US" altLang="zh-CN" sz="1400" dirty="0">
                <a:ea typeface="ＭＳ Ｐゴシック" charset="-128"/>
              </a:rPr>
              <a:t> in two content </a:t>
            </a:r>
            <a:r>
              <a:rPr lang="en-US" altLang="zh-CN" sz="1400" dirty="0" smtClean="0">
                <a:ea typeface="ＭＳ Ｐゴシック" charset="-128"/>
              </a:rPr>
              <a:t>channels </a:t>
            </a:r>
            <a:r>
              <a:rPr lang="en-US" altLang="zh-CN" sz="1400" dirty="0">
                <a:ea typeface="ＭＳ Ｐゴシック" charset="-128"/>
              </a:rPr>
              <a:t>for Opt. 2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Assume that each </a:t>
            </a:r>
            <a:r>
              <a:rPr lang="en-US" altLang="zh-CN" sz="1400" dirty="0">
                <a:ea typeface="ＭＳ Ｐゴシック" charset="-128"/>
              </a:rPr>
              <a:t>User field </a:t>
            </a:r>
            <a:r>
              <a:rPr lang="en-US" altLang="zh-CN" sz="1400" dirty="0" smtClean="0">
                <a:ea typeface="ＭＳ Ｐゴシック" charset="-128"/>
              </a:rPr>
              <a:t>needs </a:t>
            </a:r>
            <a:r>
              <a:rPr lang="en-US" altLang="zh-CN" sz="1400" dirty="0">
                <a:ea typeface="ＭＳ Ｐゴシック" charset="-128"/>
              </a:rPr>
              <a:t>22+5 bits. </a:t>
            </a:r>
            <a:r>
              <a:rPr lang="en-US" altLang="zh-CN" sz="1400" dirty="0" smtClean="0">
                <a:ea typeface="ＭＳ Ｐゴシック" charset="-128"/>
              </a:rPr>
              <a:t>Because 484-tone RU support load balance in two Content Channels, </a:t>
            </a:r>
            <a:r>
              <a:rPr lang="en-US" altLang="zh-CN" sz="1400" dirty="0">
                <a:ea typeface="ＭＳ Ｐゴシック" charset="-128"/>
              </a:rPr>
              <a:t>the number of additional needed bits for Opt. 1 is (0~6)*</a:t>
            </a:r>
            <a:r>
              <a:rPr lang="en-US" altLang="zh-CN" sz="1400" dirty="0" smtClean="0">
                <a:ea typeface="ＭＳ Ｐゴシック" charset="-128"/>
              </a:rPr>
              <a:t>27/2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0~81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Around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0~4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symbols </a:t>
            </a:r>
            <a:r>
              <a:rPr lang="en-US" altLang="zh-CN" sz="1400" dirty="0">
                <a:ea typeface="ＭＳ Ｐゴシック" charset="-128"/>
              </a:rPr>
              <a:t>can be saved at MCS0 for one </a:t>
            </a:r>
            <a:r>
              <a:rPr lang="en-US" altLang="zh-CN" sz="1400" dirty="0" smtClean="0">
                <a:ea typeface="ＭＳ Ｐゴシック" charset="-128"/>
              </a:rPr>
              <a:t>RU/MRU.</a:t>
            </a:r>
          </a:p>
          <a:p>
            <a:pPr marL="171450" lvl="1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endParaRPr lang="en-US" altLang="zh-CN" sz="1600" b="1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44388"/>
              </p:ext>
            </p:extLst>
          </p:nvPr>
        </p:nvGraphicFramePr>
        <p:xfrm>
          <a:off x="1752600" y="1978025"/>
          <a:ext cx="5670550" cy="205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2" name="Visio" r:id="rId4" imgW="9496573" imgH="3438499" progId="Visio.Drawing.15">
                  <p:embed/>
                </p:oleObj>
              </mc:Choice>
              <mc:Fallback>
                <p:oleObj name="Visio" r:id="rId4" imgW="9496573" imgH="343849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1978025"/>
                        <a:ext cx="5670550" cy="2052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 bwMode="auto">
          <a:xfrm>
            <a:off x="6248400" y="1662091"/>
            <a:ext cx="304800" cy="169277"/>
          </a:xfrm>
          <a:prstGeom prst="rect">
            <a:avLst/>
          </a:prstGeom>
          <a:solidFill>
            <a:srgbClr val="B7DD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588976" y="1600200"/>
            <a:ext cx="2316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Corresponds to Content Channel 1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6248400" y="1916006"/>
            <a:ext cx="304800" cy="1692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88976" y="1859913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parking on segment 2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 bwMode="auto">
          <a:xfrm>
            <a:off x="6248400" y="2169921"/>
            <a:ext cx="304800" cy="169277"/>
          </a:xfrm>
          <a:prstGeom prst="rect">
            <a:avLst/>
          </a:prstGeom>
          <a:solidFill>
            <a:srgbClr val="D7E3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88976" y="2125460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parking on other segments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3619500" y="6238230"/>
            <a:ext cx="50642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defTabSz="457200">
              <a:spcBef>
                <a:spcPct val="20000"/>
              </a:spcBef>
              <a:buSzPct val="100000"/>
              <a:defRPr/>
            </a:pPr>
            <a:r>
              <a:rPr lang="en-US" altLang="zh-CN" sz="1000" dirty="0" smtClean="0">
                <a:ea typeface="ＭＳ Ｐゴシック" charset="-128"/>
              </a:rPr>
              <a:t>Note: The user fields that </a:t>
            </a:r>
            <a:r>
              <a:rPr lang="en-US" altLang="zh-CN" sz="1000" dirty="0">
                <a:ea typeface="ＭＳ Ｐゴシック" charset="-128"/>
              </a:rPr>
              <a:t>can </a:t>
            </a:r>
            <a:r>
              <a:rPr lang="en-US" altLang="zh-CN" sz="1000" dirty="0" smtClean="0">
                <a:ea typeface="ＭＳ Ｐゴシック" charset="-128"/>
              </a:rPr>
              <a:t>be approximately </a:t>
            </a:r>
            <a:r>
              <a:rPr lang="en-US" altLang="zh-CN" sz="1000" dirty="0">
                <a:ea typeface="ＭＳ Ｐゴシック" charset="-128"/>
              </a:rPr>
              <a:t>saved in a segment for an RU/MRU is </a:t>
            </a:r>
            <a:r>
              <a:rPr lang="en-US" altLang="zh-CN" sz="1000" b="1" i="1" dirty="0" smtClean="0">
                <a:ea typeface="ＭＳ Ｐゴシック" charset="-128"/>
              </a:rPr>
              <a:t>N</a:t>
            </a:r>
            <a:r>
              <a:rPr lang="en-US" altLang="zh-CN" sz="1000" b="1" dirty="0" smtClean="0">
                <a:ea typeface="ＭＳ Ｐゴシック" charset="-128"/>
              </a:rPr>
              <a:t>-</a:t>
            </a:r>
            <a:r>
              <a:rPr lang="en-US" altLang="zh-CN" sz="1000" b="1" i="1" dirty="0" smtClean="0">
                <a:ea typeface="ＭＳ Ｐゴシック" charset="-128"/>
              </a:rPr>
              <a:t>N</a:t>
            </a:r>
            <a:r>
              <a:rPr lang="en-US" altLang="zh-CN" sz="1000" b="1" i="1" baseline="-25000" dirty="0" smtClean="0">
                <a:ea typeface="ＭＳ Ｐゴシック" charset="-128"/>
              </a:rPr>
              <a:t>i</a:t>
            </a:r>
            <a:r>
              <a:rPr lang="en-US" altLang="zh-CN" sz="1000" b="1" dirty="0" smtClean="0">
                <a:ea typeface="ＭＳ Ｐゴシック" charset="-128"/>
              </a:rPr>
              <a:t>-1</a:t>
            </a:r>
            <a:endParaRPr lang="en-US" altLang="zh-CN" sz="1000" dirty="0">
              <a:ea typeface="ＭＳ Ｐゴシック" charset="-128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5800" y="5786383"/>
            <a:ext cx="7010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In the following, we give some considerations on non-OFDMA cases.</a:t>
            </a:r>
          </a:p>
        </p:txBody>
      </p:sp>
    </p:spTree>
    <p:extLst>
      <p:ext uri="{BB962C8B-B14F-4D97-AF65-F5344CB8AC3E}">
        <p14:creationId xmlns:p14="http://schemas.microsoft.com/office/powerpoint/2010/main" val="8084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dk1"/>
                </a:solidFill>
                <a:ea typeface="Times New Roman"/>
                <a:cs typeface="Times New Roman"/>
              </a:rPr>
              <a:t>Non-OFDMA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</a:rPr>
              <a:t>Cases based on </a:t>
            </a:r>
            <a:r>
              <a:rPr lang="en-US" sz="2800" dirty="0" smtClean="0">
                <a:solidFill>
                  <a:schemeClr val="tx1"/>
                </a:solidFill>
              </a:rPr>
              <a:t>Opt. 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2000" y="1509402"/>
            <a:ext cx="7543800" cy="253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Non-OFDMA cases based on Opt 1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EHT has adopted that </a:t>
            </a:r>
            <a:r>
              <a:rPr lang="en-GB" altLang="zh-CN" sz="1400" dirty="0"/>
              <a:t>the number of EHT-SIG symbols field always </a:t>
            </a:r>
            <a:r>
              <a:rPr lang="en-GB" altLang="zh-CN" sz="1400" dirty="0" smtClean="0"/>
              <a:t>exists </a:t>
            </a:r>
            <a:r>
              <a:rPr lang="en-GB" altLang="zh-CN" sz="1400" dirty="0"/>
              <a:t>in U-SIG of a PPDU that is not a EHT TB </a:t>
            </a:r>
            <a:r>
              <a:rPr lang="en-GB" altLang="zh-CN" sz="1400" dirty="0" smtClean="0"/>
              <a:t>PPDU</a:t>
            </a:r>
          </a:p>
          <a:p>
            <a:pPr marL="1077913" lvl="1" indent="-3619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GB" altLang="zh-CN" sz="1400" dirty="0"/>
              <a:t>The field is not reinterpreted as the number of MU-MIMO </a:t>
            </a:r>
            <a:r>
              <a:rPr lang="en-GB" altLang="zh-CN" sz="1400" dirty="0" smtClean="0"/>
              <a:t>users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>
                <a:ea typeface="ＭＳ Ｐゴシック" charset="-128"/>
              </a:rPr>
              <a:t>In OFDMA transmission, the number of MU-MIMO users can be indicated by RU Allocation subfield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>
                <a:ea typeface="ＭＳ Ｐゴシック" charset="-128"/>
              </a:rPr>
              <a:t>In Non-OFDMA transmission, the number of MU-MIMO users </a:t>
            </a:r>
            <a:r>
              <a:rPr lang="en-GB" altLang="zh-CN" sz="1400" dirty="0" smtClean="0">
                <a:ea typeface="ＭＳ Ｐゴシック" charset="-128"/>
              </a:rPr>
              <a:t>can exist in the EHT-SIG to inform the total number of MU-MIMO users.</a:t>
            </a:r>
            <a:endParaRPr lang="en-GB" altLang="zh-CN" sz="1400" dirty="0">
              <a:ea typeface="ＭＳ Ｐゴシック" charset="-128"/>
            </a:endParaRPr>
          </a:p>
          <a:p>
            <a:pPr marL="1077913" lvl="1" indent="-3619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endParaRPr lang="en-GB" altLang="zh-CN" sz="1400" dirty="0" smtClean="0"/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400" dirty="0" smtClean="0">
              <a:ea typeface="ＭＳ Ｐゴシック" charset="-128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71053" y="3665537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Example: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453724"/>
              </p:ext>
            </p:extLst>
          </p:nvPr>
        </p:nvGraphicFramePr>
        <p:xfrm>
          <a:off x="866775" y="4265244"/>
          <a:ext cx="7419975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33" name="Visio" r:id="rId4" imgW="12382399" imgH="2933533" progId="Visio.Drawing.15">
                  <p:embed/>
                </p:oleObj>
              </mc:Choice>
              <mc:Fallback>
                <p:oleObj name="Visio" r:id="rId4" imgW="12382399" imgH="29335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775" y="4265244"/>
                        <a:ext cx="7419975" cy="176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>
            <a:stCxn id="11" idx="2"/>
          </p:cNvCxnSpPr>
          <p:nvPr/>
        </p:nvCxnSpPr>
        <p:spPr bwMode="auto">
          <a:xfrm flipH="1">
            <a:off x="6172200" y="4148060"/>
            <a:ext cx="590550" cy="828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1" name="矩形 10"/>
          <p:cNvSpPr/>
          <p:nvPr/>
        </p:nvSpPr>
        <p:spPr>
          <a:xfrm>
            <a:off x="5238750" y="3409396"/>
            <a:ext cx="3048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smtClean="0"/>
              <a:t>The total number </a:t>
            </a:r>
            <a:r>
              <a:rPr lang="en-US" altLang="zh-CN" sz="1400" dirty="0"/>
              <a:t>of </a:t>
            </a:r>
            <a:r>
              <a:rPr lang="en-US" altLang="zh-CN" sz="1400" dirty="0" smtClean="0"/>
              <a:t>User </a:t>
            </a:r>
            <a:r>
              <a:rPr lang="en-US" altLang="zh-CN" sz="1400" dirty="0"/>
              <a:t>fields in two content channels </a:t>
            </a:r>
            <a:r>
              <a:rPr lang="en-US" altLang="zh-CN" sz="1400" dirty="0" smtClean="0"/>
              <a:t>is </a:t>
            </a:r>
            <a:r>
              <a:rPr lang="en-US" altLang="zh-CN" sz="1400" dirty="0"/>
              <a:t>equal to the </a:t>
            </a:r>
            <a:r>
              <a:rPr lang="en-US" altLang="zh-CN" sz="1400" dirty="0" smtClean="0"/>
              <a:t>total number </a:t>
            </a:r>
            <a:r>
              <a:rPr lang="en-US" altLang="zh-CN" sz="1400" dirty="0"/>
              <a:t>of MU-MIMO </a:t>
            </a:r>
            <a:r>
              <a:rPr lang="en-US" altLang="zh-CN" sz="1400" dirty="0" smtClean="0"/>
              <a:t>users (</a:t>
            </a:r>
            <a:r>
              <a:rPr lang="en-US" altLang="zh-CN" sz="1400" b="1" i="1" dirty="0">
                <a:solidFill>
                  <a:srgbClr val="FF0000"/>
                </a:solidFill>
              </a:rPr>
              <a:t>N</a:t>
            </a:r>
            <a:r>
              <a:rPr lang="en-US" altLang="zh-CN" sz="1400" dirty="0" smtClean="0"/>
              <a:t>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439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dk1"/>
                </a:solidFill>
                <a:ea typeface="Times New Roman"/>
                <a:cs typeface="Times New Roman"/>
              </a:rPr>
              <a:t>Non-OFDMA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</a:rPr>
              <a:t>Cases based on </a:t>
            </a:r>
            <a:r>
              <a:rPr lang="en-US" sz="2800" dirty="0" smtClean="0">
                <a:solidFill>
                  <a:schemeClr val="tx1"/>
                </a:solidFill>
              </a:rPr>
              <a:t>Opt. 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2000" y="1438844"/>
            <a:ext cx="7696200" cy="219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Non-OFDMA cases based on Opt 2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Using a Special User field can also support multi-segment MU-MIMO in non-OFDMA cases. However, we </a:t>
            </a:r>
            <a:r>
              <a:rPr lang="en-US" altLang="zh-CN" sz="1400" dirty="0">
                <a:ea typeface="ＭＳ Ｐゴシック" charset="-128"/>
              </a:rPr>
              <a:t>can also remove the </a:t>
            </a:r>
            <a:r>
              <a:rPr lang="en-US" altLang="zh-CN" sz="1400" dirty="0" smtClean="0">
                <a:ea typeface="ＭＳ Ｐゴシック" charset="-128"/>
              </a:rPr>
              <a:t>Special </a:t>
            </a:r>
            <a:r>
              <a:rPr lang="en-US" altLang="zh-CN" sz="1400" dirty="0">
                <a:ea typeface="ＭＳ Ｐゴシック" charset="-128"/>
              </a:rPr>
              <a:t>User </a:t>
            </a:r>
            <a:r>
              <a:rPr lang="en-US" altLang="zh-CN" sz="1400" dirty="0" smtClean="0">
                <a:ea typeface="ＭＳ Ｐゴシック" charset="-128"/>
              </a:rPr>
              <a:t>field, </a:t>
            </a:r>
            <a:r>
              <a:rPr lang="en-US" altLang="zh-CN" sz="1400" dirty="0">
                <a:ea typeface="ＭＳ Ｐゴシック" charset="-128"/>
              </a:rPr>
              <a:t>and add the </a:t>
            </a:r>
            <a:r>
              <a:rPr lang="en-US" altLang="zh-CN" sz="1400" dirty="0" smtClean="0">
                <a:ea typeface="ＭＳ Ｐゴシック" charset="-128"/>
              </a:rPr>
              <a:t>Order Bitmap </a:t>
            </a:r>
            <a:r>
              <a:rPr lang="en-US" altLang="zh-CN" sz="1400" dirty="0">
                <a:ea typeface="ＭＳ Ｐゴシック" charset="-128"/>
              </a:rPr>
              <a:t>(e.g. </a:t>
            </a:r>
            <a:r>
              <a:rPr lang="en-US" altLang="zh-CN" sz="1400" dirty="0" smtClean="0">
                <a:ea typeface="ＭＳ Ｐゴシック" charset="-128"/>
              </a:rPr>
              <a:t>an 8-bit </a:t>
            </a:r>
            <a:r>
              <a:rPr lang="en-US" altLang="zh-CN" sz="1400" dirty="0">
                <a:ea typeface="ＭＳ Ｐゴシック" charset="-128"/>
              </a:rPr>
              <a:t>bitmap) to EHT-SIG </a:t>
            </a:r>
            <a:r>
              <a:rPr lang="en-US" altLang="zh-CN" sz="1400" dirty="0" smtClean="0">
                <a:ea typeface="ＭＳ Ｐゴシック" charset="-128"/>
              </a:rPr>
              <a:t>in non-OFDMA cases.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 smtClean="0">
                <a:ea typeface="ＭＳ Ｐゴシック" charset="-128"/>
              </a:rPr>
              <a:t>The </a:t>
            </a:r>
            <a:r>
              <a:rPr lang="en-GB" altLang="zh-CN" sz="1400" dirty="0">
                <a:ea typeface="ＭＳ Ｐゴシック" charset="-128"/>
              </a:rPr>
              <a:t>number of MU-MIMO users </a:t>
            </a:r>
            <a:r>
              <a:rPr lang="en-GB" altLang="zh-CN" sz="1400" dirty="0" smtClean="0">
                <a:ea typeface="ＭＳ Ｐゴシック" charset="-128"/>
              </a:rPr>
              <a:t>is also needed </a:t>
            </a:r>
            <a:r>
              <a:rPr lang="en-GB" altLang="zh-CN" sz="1400" dirty="0">
                <a:ea typeface="ＭＳ Ｐゴシック" charset="-128"/>
              </a:rPr>
              <a:t>in the EHT-SIG to inform the total number of MU-MIMO users.</a:t>
            </a:r>
            <a:endParaRPr lang="en-US" altLang="zh-CN" sz="1400" dirty="0" smtClean="0"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The Order Bitmap can </a:t>
            </a:r>
            <a:r>
              <a:rPr lang="en-US" altLang="zh-CN" sz="1400" dirty="0">
                <a:ea typeface="ＭＳ Ｐゴシック" charset="-128"/>
              </a:rPr>
              <a:t>indicate the User field positions and the number of User fields in the corresponding segment. Th</a:t>
            </a:r>
            <a:r>
              <a:rPr lang="en-US" altLang="zh-CN" sz="1400" dirty="0" smtClean="0">
                <a:ea typeface="ＭＳ Ｐゴシック" charset="-128"/>
              </a:rPr>
              <a:t>e existence of this subfield can also be indicated by some other subfields. </a:t>
            </a:r>
          </a:p>
        </p:txBody>
      </p:sp>
      <p:sp>
        <p:nvSpPr>
          <p:cNvPr id="50" name="矩形 49"/>
          <p:cNvSpPr/>
          <p:nvPr/>
        </p:nvSpPr>
        <p:spPr>
          <a:xfrm>
            <a:off x="793750" y="3702920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Example: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431715"/>
              </p:ext>
            </p:extLst>
          </p:nvPr>
        </p:nvGraphicFramePr>
        <p:xfrm>
          <a:off x="817813" y="4267200"/>
          <a:ext cx="7419975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4" name="Visio" r:id="rId4" imgW="12382399" imgH="2933533" progId="Visio.Drawing.15">
                  <p:embed/>
                </p:oleObj>
              </mc:Choice>
              <mc:Fallback>
                <p:oleObj name="Visio" r:id="rId4" imgW="12382399" imgH="29335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7813" y="4267200"/>
                        <a:ext cx="7419975" cy="176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矩形 19"/>
          <p:cNvSpPr/>
          <p:nvPr/>
        </p:nvSpPr>
        <p:spPr>
          <a:xfrm>
            <a:off x="6096000" y="6123801"/>
            <a:ext cx="1094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e.g. 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en-US" altLang="zh-CN" dirty="0" smtClean="0"/>
              <a:t>0</a:t>
            </a:r>
            <a:r>
              <a:rPr lang="en-US" altLang="zh-CN" dirty="0" smtClean="0">
                <a:solidFill>
                  <a:srgbClr val="FF0000"/>
                </a:solidFill>
              </a:rPr>
              <a:t>11</a:t>
            </a:r>
            <a:r>
              <a:rPr lang="en-US" altLang="zh-CN" dirty="0" smtClean="0"/>
              <a:t> </a:t>
            </a:r>
            <a:r>
              <a:rPr lang="en-US" altLang="zh-CN" dirty="0"/>
              <a:t>0000</a:t>
            </a:r>
          </a:p>
        </p:txBody>
      </p:sp>
      <p:cxnSp>
        <p:nvCxnSpPr>
          <p:cNvPr id="8" name="直接箭头连接符 7"/>
          <p:cNvCxnSpPr>
            <a:stCxn id="4" idx="2"/>
          </p:cNvCxnSpPr>
          <p:nvPr/>
        </p:nvCxnSpPr>
        <p:spPr bwMode="auto">
          <a:xfrm flipH="1">
            <a:off x="6096000" y="4129737"/>
            <a:ext cx="685800" cy="82326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4" name="矩形 3"/>
          <p:cNvSpPr/>
          <p:nvPr/>
        </p:nvSpPr>
        <p:spPr>
          <a:xfrm>
            <a:off x="5099844" y="3391073"/>
            <a:ext cx="3363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smtClean="0"/>
              <a:t>The total number </a:t>
            </a:r>
            <a:r>
              <a:rPr lang="en-US" altLang="zh-CN" sz="1400" dirty="0"/>
              <a:t>of </a:t>
            </a:r>
            <a:r>
              <a:rPr lang="en-US" altLang="zh-CN" sz="1400" dirty="0" smtClean="0"/>
              <a:t>User </a:t>
            </a:r>
            <a:r>
              <a:rPr lang="en-US" altLang="zh-CN" sz="1400" dirty="0"/>
              <a:t>fields </a:t>
            </a:r>
            <a:r>
              <a:rPr lang="en-US" altLang="zh-CN" sz="1400" dirty="0" smtClean="0"/>
              <a:t>in two content channels is </a:t>
            </a:r>
            <a:r>
              <a:rPr lang="en-US" altLang="zh-CN" sz="1400" dirty="0"/>
              <a:t>equal to the number of MU-MIMO users </a:t>
            </a:r>
            <a:r>
              <a:rPr lang="en-US" altLang="zh-CN" sz="1400" b="1" dirty="0" smtClean="0"/>
              <a:t>in the segment </a:t>
            </a:r>
            <a:r>
              <a:rPr lang="en-US" altLang="zh-CN" sz="1400" dirty="0" smtClean="0"/>
              <a:t>(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1400" b="1" i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zh-CN" sz="1400" dirty="0" smtClean="0"/>
              <a:t>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768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Summary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73024" y="1541259"/>
            <a:ext cx="78486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SzPct val="100000"/>
              <a:buFontTx/>
              <a:buChar char="•"/>
            </a:pPr>
            <a:endParaRPr lang="en-US" altLang="zh-CN" sz="2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Proposed Opt. 2 to further reduce the overhead in the cases where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users participating in an MU-MIMO belong to different segments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Needed number of User fields in a segment for an RU/MRU with multi-segment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MU-MIMO:</a:t>
            </a:r>
            <a:endParaRPr lang="zh-CN" altLang="en-US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356075"/>
              </p:ext>
            </p:extLst>
          </p:nvPr>
        </p:nvGraphicFramePr>
        <p:xfrm>
          <a:off x="830197" y="3525248"/>
          <a:ext cx="7334254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4652"/>
                <a:gridCol w="971663"/>
                <a:gridCol w="4717939"/>
              </a:tblGrid>
              <a:tr h="282194"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Opt. 1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Opt. 2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8219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OFDMA cases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u="none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400" b="1" i="1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400" b="1" i="1" baseline="-25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altLang="zh-CN" sz="1400" b="1" i="0" u="none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en-US" altLang="zh-CN" sz="1400" b="1" i="1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Add a Special User field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sz="1400" b="1" i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219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Non-OFDMA</a:t>
                      </a:r>
                      <a:r>
                        <a:rPr lang="en-US" altLang="zh-CN" sz="1400" baseline="0" dirty="0" smtClean="0"/>
                        <a:t> cases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400" b="1" i="1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400" b="1" i="1" baseline="-25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altLang="zh-CN" sz="1400" b="1" i="0" u="none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en-US" altLang="zh-CN" sz="1400" b="1" i="1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Add a Special User field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altLang="zh-CN" sz="1400" b="1" i="1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0" i="0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400" b="1" i="1" baseline="-25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altLang="zh-CN" sz="1400" b="1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(Use an 8-bit subfield)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609600" y="2772365"/>
            <a:ext cx="502920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0238" lvl="1" indent="-268288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i="1" dirty="0">
                <a:ea typeface="ＭＳ Ｐゴシック" charset="-128"/>
              </a:rPr>
              <a:t>N</a:t>
            </a:r>
            <a:r>
              <a:rPr lang="en-US" altLang="zh-CN" dirty="0">
                <a:ea typeface="ＭＳ Ｐゴシック" charset="-128"/>
              </a:rPr>
              <a:t> is the total number of MU-MIMO users for an RU/MRU </a:t>
            </a:r>
            <a:endParaRPr lang="en-US" altLang="zh-CN" dirty="0" smtClean="0">
              <a:ea typeface="ＭＳ Ｐゴシック" charset="-128"/>
            </a:endParaRPr>
          </a:p>
          <a:p>
            <a:pPr marL="630238" lvl="1" indent="-268288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i="1" dirty="0" smtClean="0">
                <a:ea typeface="ＭＳ Ｐゴシック" charset="-128"/>
              </a:rPr>
              <a:t>N</a:t>
            </a:r>
            <a:r>
              <a:rPr lang="en-US" altLang="zh-CN" i="1" baseline="-25000" dirty="0" smtClean="0">
                <a:ea typeface="ＭＳ Ｐゴシック" charset="-128"/>
              </a:rPr>
              <a:t>i</a:t>
            </a:r>
            <a:r>
              <a:rPr lang="en-US" altLang="zh-CN" dirty="0" smtClean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is the number of MU-MIMO users in segment </a:t>
            </a:r>
            <a:r>
              <a:rPr lang="en-US" altLang="zh-CN" i="1" dirty="0">
                <a:ea typeface="ＭＳ Ｐゴシック" charset="-128"/>
              </a:rPr>
              <a:t>i</a:t>
            </a:r>
            <a:r>
              <a:rPr lang="en-US" altLang="zh-CN" dirty="0">
                <a:ea typeface="ＭＳ Ｐゴシック" charset="-128"/>
              </a:rPr>
              <a:t> for an RU/MRU </a:t>
            </a:r>
            <a:endParaRPr lang="en-US" altLang="zh-CN" i="1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0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9200" y="2286000"/>
            <a:ext cx="7086600" cy="2667000"/>
          </a:xfrm>
        </p:spPr>
        <p:txBody>
          <a:bodyPr/>
          <a:lstStyle/>
          <a:p>
            <a:pPr marL="361950" indent="-36195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[1]  IEEE 802.11-20/0439r0 Efficient EHT Preamble Design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[2]  IEEE 802.11-20/0380r0 </a:t>
            </a:r>
            <a:r>
              <a:rPr lang="en-GB" altLang="en-US" sz="1400" b="0" dirty="0"/>
              <a:t>U-SIG Structure and Preamble Processing</a:t>
            </a:r>
            <a:endParaRPr lang="en-US" altLang="zh-CN" sz="1400" b="0" dirty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[3]  IEEE 802.11-20/0605r0 </a:t>
            </a:r>
            <a:r>
              <a:rPr lang="en-US" altLang="zh-CN" sz="1400" b="0" dirty="0"/>
              <a:t>Further Discussions on Efficient EHT </a:t>
            </a:r>
            <a:r>
              <a:rPr lang="en-US" altLang="zh-CN" sz="1400" b="0" dirty="0" smtClean="0"/>
              <a:t>Preamble</a:t>
            </a:r>
          </a:p>
          <a:p>
            <a:pPr marL="361950" indent="-36195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[4]  IEEE 802.11-20/0930r3 Consideration on User-specific field in EHT-SIG</a:t>
            </a:r>
          </a:p>
          <a:p>
            <a:pPr marL="0" indent="0">
              <a:buNone/>
            </a:pPr>
            <a:r>
              <a:rPr lang="en-US" altLang="zh-CN" sz="1400" b="0" dirty="0" smtClean="0"/>
              <a:t>[5]  </a:t>
            </a:r>
            <a:r>
              <a:rPr lang="en-US" altLang="zh-CN" sz="1400" b="0" dirty="0"/>
              <a:t>IEEE 802.11-20/1102r0 Zero User RUs for Per-80MHz Resource Unit Allocation Signaling</a:t>
            </a:r>
          </a:p>
          <a:p>
            <a:pPr marL="0" indent="0">
              <a:buNone/>
            </a:pPr>
            <a:endParaRPr lang="en-US" altLang="zh-CN" sz="1400" b="0" dirty="0"/>
          </a:p>
          <a:p>
            <a:endParaRPr lang="zh-CN" alt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sz="2800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#1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505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kern="0" dirty="0" smtClean="0"/>
              <a:t>the Number of MU-MIMO Users subfield exists in the Common field of EHT-SIG of an EHT MU PPDU in a non-OFDMA transmission</a:t>
            </a:r>
            <a:r>
              <a:rPr lang="en-US" altLang="zh-CN" dirty="0" smtClean="0"/>
              <a:t>?</a:t>
            </a:r>
          </a:p>
          <a:p>
            <a:pPr lvl="1" algn="just">
              <a:buSzPct val="100000"/>
            </a:pPr>
            <a:r>
              <a:rPr lang="en-US" altLang="zh-CN" sz="1800" dirty="0">
                <a:latin typeface="Times New Roman" charset="0"/>
                <a:ea typeface="+mn-ea"/>
              </a:rPr>
              <a:t>Note: The Number of MU-MIMO Users subfield indicates the total number of MU-MIMO users in a non-OFDMA </a:t>
            </a:r>
            <a:r>
              <a:rPr lang="en-US" altLang="zh-CN" sz="1800" dirty="0" smtClean="0">
                <a:latin typeface="Times New Roman" charset="0"/>
                <a:ea typeface="+mn-ea"/>
              </a:rPr>
              <a:t>transmission.</a:t>
            </a:r>
            <a:endParaRPr lang="en-US" altLang="zh-CN" sz="18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 smtClean="0">
              <a:latin typeface="Times New Roman" charset="0"/>
              <a:ea typeface="+mn-ea"/>
            </a:endParaRPr>
          </a:p>
          <a:p>
            <a:pPr marL="457200" lvl="1" indent="0" algn="just">
              <a:buSzPct val="100000"/>
              <a:buNone/>
            </a:pPr>
            <a:endParaRPr lang="en-US" altLang="zh-CN" sz="1600" dirty="0" smtClean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96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#2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505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for an RU/MRU with MU-MIMO, </a:t>
            </a:r>
            <a:r>
              <a:rPr lang="en-US" altLang="zh-CN" dirty="0" smtClean="0"/>
              <a:t>the corresponding number of MU-MIMO User fields in a segment can be smaller than the total number of MU-MIMO users?</a:t>
            </a:r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/>
          </a:p>
          <a:p>
            <a:pPr lvl="1"/>
            <a:r>
              <a:rPr lang="en-US" altLang="ko-KR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9611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#3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5819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dirty="0" smtClean="0"/>
              <a:t>a Special User field can be used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in the cases where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users participating in an MU-MIMO belong to different segments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?</a:t>
            </a:r>
            <a:endParaRPr lang="en-US" altLang="zh-CN" dirty="0" smtClean="0"/>
          </a:p>
          <a:p>
            <a:pPr lvl="1" algn="just">
              <a:buSzPct val="100000"/>
            </a:pPr>
            <a:r>
              <a:rPr lang="en-US" altLang="zh-CN" sz="1800" dirty="0">
                <a:latin typeface="Times New Roman" charset="0"/>
                <a:ea typeface="+mn-ea"/>
              </a:rPr>
              <a:t>The </a:t>
            </a:r>
            <a:r>
              <a:rPr lang="en-US" altLang="zh-CN" sz="1800" dirty="0" smtClean="0">
                <a:latin typeface="Times New Roman" charset="0"/>
                <a:ea typeface="+mn-ea"/>
              </a:rPr>
              <a:t>Special User </a:t>
            </a:r>
            <a:r>
              <a:rPr lang="en-US" altLang="zh-CN" sz="1800" dirty="0">
                <a:latin typeface="Times New Roman" charset="0"/>
                <a:ea typeface="+mn-ea"/>
              </a:rPr>
              <a:t>field </a:t>
            </a:r>
            <a:r>
              <a:rPr lang="en-US" altLang="zh-CN" sz="1800" dirty="0" smtClean="0">
                <a:latin typeface="Times New Roman" charset="0"/>
                <a:ea typeface="+mn-ea"/>
              </a:rPr>
              <a:t>carries a Number of MU-MIMO Users subfield and an Order Bitmap subfield.</a:t>
            </a:r>
          </a:p>
          <a:p>
            <a:pPr lvl="1" algn="just">
              <a:buSzPct val="100000"/>
            </a:pPr>
            <a:r>
              <a:rPr lang="en-US" altLang="zh-CN" sz="1800" dirty="0"/>
              <a:t>Spatial Configuration table </a:t>
            </a:r>
            <a:r>
              <a:rPr lang="en-US" altLang="zh-CN" sz="1800" dirty="0" smtClean="0"/>
              <a:t>parsing is </a:t>
            </a:r>
            <a:r>
              <a:rPr lang="en-US" altLang="zh-CN" sz="1800" dirty="0"/>
              <a:t>based on the number of MU-MIMO users </a:t>
            </a:r>
            <a:r>
              <a:rPr lang="en-US" altLang="zh-CN" sz="1800" dirty="0" smtClean="0"/>
              <a:t>and the </a:t>
            </a:r>
            <a:r>
              <a:rPr lang="en-US" altLang="zh-CN" sz="1800" dirty="0">
                <a:latin typeface="Times New Roman" charset="0"/>
              </a:rPr>
              <a:t>User field </a:t>
            </a:r>
            <a:r>
              <a:rPr lang="en-US" altLang="zh-CN" sz="1800" dirty="0" smtClean="0">
                <a:latin typeface="Times New Roman" charset="0"/>
              </a:rPr>
              <a:t>positions indicated by the </a:t>
            </a:r>
            <a:r>
              <a:rPr lang="en-US" altLang="zh-CN" sz="1800" dirty="0">
                <a:latin typeface="Times New Roman" charset="0"/>
              </a:rPr>
              <a:t>Order Bitmap </a:t>
            </a:r>
            <a:r>
              <a:rPr lang="en-US" altLang="zh-CN" sz="1800" dirty="0" smtClean="0">
                <a:latin typeface="Times New Roman" charset="0"/>
              </a:rPr>
              <a:t>subfield.</a:t>
            </a:r>
          </a:p>
          <a:p>
            <a:pPr lvl="1" algn="just">
              <a:buSzPct val="100000"/>
            </a:pPr>
            <a:r>
              <a:rPr lang="en-US" altLang="zh-CN" sz="1800" dirty="0" smtClean="0"/>
              <a:t>Note: RU Allocation subfield in Common </a:t>
            </a:r>
            <a:r>
              <a:rPr lang="en-US" altLang="zh-CN" sz="1800" dirty="0"/>
              <a:t>field </a:t>
            </a:r>
            <a:r>
              <a:rPr lang="en-US" altLang="zh-CN" sz="1800" dirty="0" smtClean="0"/>
              <a:t>still indicates </a:t>
            </a:r>
            <a:r>
              <a:rPr lang="en-US" altLang="zh-CN" sz="1800" dirty="0"/>
              <a:t>the number of MU-MIMO </a:t>
            </a:r>
            <a:r>
              <a:rPr lang="en-US" altLang="zh-CN" sz="1800" dirty="0" smtClean="0"/>
              <a:t>User fields (including the </a:t>
            </a:r>
            <a:r>
              <a:rPr lang="en-US" altLang="zh-CN" sz="1800" dirty="0" smtClean="0"/>
              <a:t>Special User </a:t>
            </a:r>
            <a:r>
              <a:rPr lang="en-US" altLang="zh-CN" sz="1800" dirty="0" smtClean="0"/>
              <a:t>field) the RU </a:t>
            </a:r>
            <a:r>
              <a:rPr lang="en-US" altLang="zh-CN" sz="1800" dirty="0" smtClean="0"/>
              <a:t>Allocation </a:t>
            </a:r>
            <a:r>
              <a:rPr lang="en-US" altLang="zh-CN" sz="1800" dirty="0" smtClean="0"/>
              <a:t>subfield contributed in </a:t>
            </a:r>
            <a:r>
              <a:rPr lang="en-US" altLang="zh-CN" sz="1800" dirty="0"/>
              <a:t>one </a:t>
            </a:r>
            <a:r>
              <a:rPr lang="en-US" altLang="zh-CN" sz="1800" dirty="0" smtClean="0"/>
              <a:t>Content Channel</a:t>
            </a:r>
          </a:p>
          <a:p>
            <a:pPr lvl="1" algn="just">
              <a:buSzPct val="100000"/>
            </a:pPr>
            <a:endParaRPr lang="en-US" altLang="zh-CN" sz="1800" dirty="0">
              <a:latin typeface="Times New Roman" charset="0"/>
              <a:ea typeface="+mn-ea"/>
            </a:endParaRPr>
          </a:p>
          <a:p>
            <a:pPr marL="457200" lvl="1" indent="0" algn="just">
              <a:buSzPct val="100000"/>
              <a:buNone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0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#4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6581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kern="0" dirty="0" smtClean="0"/>
              <a:t>an Order Bitmap subfield </a:t>
            </a:r>
            <a:r>
              <a:rPr lang="en-US" altLang="zh-CN" kern="0" dirty="0"/>
              <a:t>exists in the Common field of EHT-SIG of an EHT MU PPDU in a non-OFDMA transmission</a:t>
            </a:r>
            <a:r>
              <a:rPr lang="en-US" altLang="zh-CN" dirty="0"/>
              <a:t>?</a:t>
            </a:r>
          </a:p>
          <a:p>
            <a:pPr lvl="1" algn="just">
              <a:buSzPct val="100000"/>
            </a:pPr>
            <a:r>
              <a:rPr lang="en-US" altLang="zh-CN" sz="1800" dirty="0" smtClean="0">
                <a:latin typeface="Times New Roman" charset="0"/>
                <a:ea typeface="+mn-ea"/>
              </a:rPr>
              <a:t>The Order Bitmap subfield is used to indicate </a:t>
            </a:r>
            <a:r>
              <a:rPr lang="en-US" altLang="zh-CN" sz="1800" dirty="0" smtClean="0"/>
              <a:t>the </a:t>
            </a:r>
            <a:r>
              <a:rPr lang="en-US" altLang="zh-CN" sz="1800" dirty="0">
                <a:latin typeface="Times New Roman" charset="0"/>
                <a:ea typeface="+mn-ea"/>
              </a:rPr>
              <a:t>User field positions and the number of </a:t>
            </a:r>
            <a:r>
              <a:rPr lang="en-US" altLang="zh-CN" sz="1800" dirty="0" smtClean="0">
                <a:latin typeface="Times New Roman" charset="0"/>
                <a:ea typeface="+mn-ea"/>
              </a:rPr>
              <a:t>User </a:t>
            </a:r>
            <a:r>
              <a:rPr lang="en-US" altLang="zh-CN" sz="1800" dirty="0">
                <a:latin typeface="Times New Roman" charset="0"/>
                <a:ea typeface="+mn-ea"/>
              </a:rPr>
              <a:t>fields in the corresponding </a:t>
            </a:r>
            <a:r>
              <a:rPr lang="en-US" altLang="zh-CN" sz="1800" dirty="0" smtClean="0">
                <a:latin typeface="Times New Roman" charset="0"/>
                <a:ea typeface="+mn-ea"/>
              </a:rPr>
              <a:t>segment</a:t>
            </a:r>
            <a:r>
              <a:rPr lang="en-US" altLang="zh-CN" sz="1800" dirty="0">
                <a:latin typeface="Times New Roman" charset="0"/>
                <a:ea typeface="+mn-ea"/>
              </a:rPr>
              <a:t>.</a:t>
            </a:r>
          </a:p>
          <a:p>
            <a:pPr algn="just"/>
            <a:endParaRPr lang="en-US" altLang="zh-CN" dirty="0"/>
          </a:p>
          <a:p>
            <a:pPr algn="just"/>
            <a:endParaRPr lang="en-US" altLang="zh-CN" dirty="0" smtClean="0"/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marL="457200" lvl="1" indent="0" algn="just">
              <a:buSzPct val="100000"/>
              <a:buNone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720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4344988" y="2459869"/>
            <a:ext cx="43434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5475" lvl="1" indent="-263525" algn="just">
              <a:spcBef>
                <a:spcPct val="20000"/>
              </a:spcBef>
              <a:buSzPct val="100000"/>
              <a:buChar char="–"/>
            </a:pPr>
            <a:r>
              <a:rPr lang="en-US" altLang="zh-CN" sz="1400" b="1" dirty="0" smtClean="0">
                <a:solidFill>
                  <a:srgbClr val="0070C0"/>
                </a:solidFill>
                <a:latin typeface="+mn-lt"/>
                <a:ea typeface="ＭＳ Ｐゴシック" charset="-128"/>
              </a:rPr>
              <a:t>The </a:t>
            </a:r>
            <a:r>
              <a:rPr lang="en-US" altLang="zh-CN" sz="14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number of spatial streams </a:t>
            </a:r>
            <a:r>
              <a:rPr lang="en-US" altLang="zh-CN" sz="1400" dirty="0">
                <a:ea typeface="ＭＳ Ｐゴシック" charset="-128"/>
              </a:rPr>
              <a:t>for the user </a:t>
            </a:r>
            <a:r>
              <a:rPr lang="en-US" altLang="zh-CN" sz="1400" dirty="0" smtClean="0">
                <a:latin typeface="+mn-lt"/>
                <a:ea typeface="ＭＳ Ｐゴシック" charset="-128"/>
              </a:rPr>
              <a:t>is derived by </a:t>
            </a:r>
            <a:r>
              <a:rPr lang="en-US" altLang="zh-CN" sz="1400" dirty="0">
                <a:latin typeface="+mn-lt"/>
                <a:ea typeface="ＭＳ Ｐゴシック" charset="-128"/>
              </a:rPr>
              <a:t>using the </a:t>
            </a:r>
            <a:r>
              <a:rPr lang="en-US" altLang="zh-CN" sz="1400" b="1" u="sng" dirty="0">
                <a:latin typeface="+mn-lt"/>
                <a:ea typeface="ＭＳ Ｐゴシック" charset="-128"/>
              </a:rPr>
              <a:t>row</a:t>
            </a:r>
            <a:r>
              <a:rPr lang="en-US" altLang="zh-CN" sz="1400" b="1" dirty="0"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corresponding to the signaled 4-bit Spatial Configuration subfield and the </a:t>
            </a:r>
            <a:r>
              <a:rPr lang="en-US" altLang="zh-CN" sz="1400" b="1" u="sng" dirty="0">
                <a:latin typeface="+mn-lt"/>
                <a:ea typeface="ＭＳ Ｐゴシック" charset="-128"/>
              </a:rPr>
              <a:t>column</a:t>
            </a:r>
            <a:r>
              <a:rPr lang="en-US" altLang="zh-CN" sz="1400" b="1" dirty="0">
                <a:solidFill>
                  <a:srgbClr val="FF0000"/>
                </a:solidFill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corresponding to the </a:t>
            </a:r>
            <a:r>
              <a:rPr lang="en-US" altLang="zh-CN" sz="1400" b="1" u="sng" dirty="0">
                <a:solidFill>
                  <a:srgbClr val="FF0000"/>
                </a:solidFill>
                <a:latin typeface="+mn-lt"/>
                <a:ea typeface="ＭＳ Ｐゴシック" charset="-128"/>
              </a:rPr>
              <a:t>User field position</a:t>
            </a:r>
            <a:r>
              <a:rPr lang="en-US" altLang="zh-CN" sz="1400" b="1" dirty="0">
                <a:solidFill>
                  <a:srgbClr val="FF0000"/>
                </a:solidFill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in the User Specific field. </a:t>
            </a:r>
            <a:endParaRPr lang="en-US" altLang="zh-CN" sz="1400" dirty="0" smtClean="0">
              <a:latin typeface="+mn-lt"/>
              <a:ea typeface="ＭＳ Ｐゴシック" charset="-128"/>
            </a:endParaRPr>
          </a:p>
          <a:p>
            <a:pPr marL="625475" lvl="1" indent="-263525" algn="just">
              <a:spcBef>
                <a:spcPct val="20000"/>
              </a:spcBef>
              <a:buSzPct val="100000"/>
              <a:buChar char="–"/>
            </a:pPr>
            <a:r>
              <a:rPr lang="en-US" altLang="zh-CN" sz="1400" b="1" dirty="0" smtClean="0">
                <a:solidFill>
                  <a:srgbClr val="0070C0"/>
                </a:solidFill>
                <a:latin typeface="+mn-lt"/>
                <a:ea typeface="ＭＳ Ｐゴシック" charset="-128"/>
              </a:rPr>
              <a:t>The </a:t>
            </a:r>
            <a:r>
              <a:rPr lang="en-US" altLang="zh-CN" sz="14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starting stream index</a:t>
            </a:r>
            <a:r>
              <a:rPr lang="en-US" altLang="zh-CN" sz="1400" b="1" dirty="0"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for the user is computed by summing the </a:t>
            </a:r>
            <a:r>
              <a:rPr lang="en-US" altLang="zh-CN" sz="1400" i="1" dirty="0">
                <a:latin typeface="+mn-lt"/>
                <a:ea typeface="ＭＳ Ｐゴシック" charset="-128"/>
              </a:rPr>
              <a:t>N</a:t>
            </a:r>
            <a:r>
              <a:rPr lang="en-US" altLang="zh-CN" sz="1400" i="1" baseline="-25000" dirty="0">
                <a:latin typeface="+mn-lt"/>
                <a:ea typeface="ＭＳ Ｐゴシック" charset="-128"/>
              </a:rPr>
              <a:t>STS</a:t>
            </a:r>
            <a:r>
              <a:rPr lang="en-US" altLang="zh-CN" sz="1400" dirty="0">
                <a:latin typeface="+mn-lt"/>
                <a:ea typeface="ＭＳ Ｐゴシック" charset="-128"/>
              </a:rPr>
              <a:t> in the columns prior to the column indicated by the user’s </a:t>
            </a:r>
            <a:r>
              <a:rPr lang="en-US" altLang="zh-CN" sz="1400" b="1" u="sng" dirty="0">
                <a:solidFill>
                  <a:srgbClr val="FF0000"/>
                </a:solidFill>
                <a:latin typeface="+mn-lt"/>
                <a:ea typeface="ＭＳ Ｐゴシック" charset="-128"/>
              </a:rPr>
              <a:t>User field position</a:t>
            </a:r>
            <a:r>
              <a:rPr lang="en-US" altLang="zh-CN" sz="1400" dirty="0">
                <a:latin typeface="+mn-lt"/>
                <a:ea typeface="ＭＳ Ｐゴシック" charset="-128"/>
              </a:rPr>
              <a:t>. </a:t>
            </a:r>
            <a:endParaRPr lang="zh-CN" altLang="en-US" sz="1400" dirty="0">
              <a:latin typeface="+mn-lt"/>
              <a:ea typeface="ＭＳ Ｐゴシック" charset="-128"/>
            </a:endParaRPr>
          </a:p>
        </p:txBody>
      </p:sp>
      <p:pic>
        <p:nvPicPr>
          <p:cNvPr id="9" name="图片 8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9" y="1586612"/>
            <a:ext cx="3963988" cy="45452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357537" y="1442591"/>
            <a:ext cx="43926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 11ax, there exists a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Spatial Configuration subfield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each MU-MIMO User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field.</a:t>
            </a:r>
            <a:r>
              <a:rPr lang="en-US" altLang="zh-CN" sz="1600" dirty="0">
                <a:solidFill>
                  <a:srgbClr val="000000"/>
                </a:solidFill>
              </a:rPr>
              <a:t> </a:t>
            </a:r>
            <a:r>
              <a:rPr lang="en-US" altLang="zh-CN" sz="1600" b="1" dirty="0">
                <a:solidFill>
                  <a:srgbClr val="000000"/>
                </a:solidFill>
              </a:rPr>
              <a:t>For a given value of </a:t>
            </a:r>
            <a:r>
              <a:rPr lang="en-US" altLang="zh-CN" sz="1600" b="1" i="1" dirty="0">
                <a:solidFill>
                  <a:srgbClr val="000000"/>
                </a:solidFill>
              </a:rPr>
              <a:t>N</a:t>
            </a:r>
            <a:r>
              <a:rPr lang="en-US" altLang="zh-CN" sz="1600" b="1" i="1" baseline="-25000" dirty="0">
                <a:solidFill>
                  <a:srgbClr val="000000"/>
                </a:solidFill>
              </a:rPr>
              <a:t>user</a:t>
            </a:r>
            <a:r>
              <a:rPr lang="en-US" altLang="zh-CN" sz="1600" b="1" dirty="0">
                <a:solidFill>
                  <a:srgbClr val="000000"/>
                </a:solidFill>
              </a:rPr>
              <a:t>, </a:t>
            </a:r>
            <a:r>
              <a:rPr lang="en-US" altLang="zh-CN" sz="1600" b="1" dirty="0" smtClean="0">
                <a:solidFill>
                  <a:srgbClr val="000000"/>
                </a:solidFill>
              </a:rPr>
              <a:t>the MU-MIMO information can be indicated as </a:t>
            </a:r>
            <a:r>
              <a:rPr lang="en-US" altLang="zh-CN" sz="1600" b="1" dirty="0">
                <a:solidFill>
                  <a:srgbClr val="000000"/>
                </a:solidFill>
              </a:rPr>
              <a:t>follows: </a:t>
            </a: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1502090" y="4139919"/>
            <a:ext cx="304800" cy="297656"/>
          </a:xfrm>
          <a:prstGeom prst="ellipse">
            <a:avLst/>
          </a:prstGeom>
          <a:solidFill>
            <a:srgbClr val="FF0000">
              <a:alpha val="33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>
            <a:off x="610413" y="4019783"/>
            <a:ext cx="0" cy="24741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矩形 10"/>
          <p:cNvSpPr/>
          <p:nvPr/>
        </p:nvSpPr>
        <p:spPr>
          <a:xfrm>
            <a:off x="4344988" y="4534283"/>
            <a:ext cx="4411470" cy="185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Therefore, for an MU-MIMO user, the below information is needed to obtain its spatial configuration information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latin typeface="+mn-lt"/>
                <a:ea typeface="ＭＳ Ｐゴシック" charset="-128"/>
              </a:rPr>
              <a:t>Spatial Configuration subfield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latin typeface="+mn-lt"/>
                <a:ea typeface="ＭＳ Ｐゴシック" charset="-128"/>
              </a:rPr>
              <a:t>User field position 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14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1400" dirty="0" smtClean="0">
                <a:solidFill>
                  <a:srgbClr val="000000"/>
                </a:solidFill>
              </a:rPr>
              <a:t>(Number of MU-MIMO users)</a:t>
            </a:r>
            <a:endParaRPr lang="zh-CN" altLang="en-US" sz="1400" dirty="0" smtClean="0">
              <a:latin typeface="+mn-lt"/>
              <a:ea typeface="ＭＳ Ｐゴシック" charset="-128"/>
            </a:endParaRPr>
          </a:p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749146" y="762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sz="2800" dirty="0"/>
              <a:t>Recap: MU-MIMO Indication in 11ax</a:t>
            </a:r>
            <a:endParaRPr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382626" y="3754601"/>
            <a:ext cx="45557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b="1" i="1" dirty="0">
                <a:solidFill>
                  <a:srgbClr val="FF0000"/>
                </a:solidFill>
              </a:rPr>
              <a:t>N</a:t>
            </a:r>
            <a:r>
              <a:rPr lang="en-US" altLang="zh-CN" sz="1050" b="1" i="1" baseline="-25000" dirty="0">
                <a:solidFill>
                  <a:srgbClr val="FF0000"/>
                </a:solidFill>
              </a:rPr>
              <a:t>user</a:t>
            </a:r>
            <a:endParaRPr lang="zh-CN" altLang="en-US" sz="105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89400" y="1360640"/>
            <a:ext cx="12137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b="1" dirty="0">
                <a:solidFill>
                  <a:srgbClr val="FF0000"/>
                </a:solidFill>
                <a:ea typeface="ＭＳ Ｐゴシック" charset="-128"/>
              </a:rPr>
              <a:t>User field position </a:t>
            </a:r>
            <a:endParaRPr lang="zh-CN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19" name="直接箭头连接符 18"/>
          <p:cNvCxnSpPr>
            <a:stCxn id="13" idx="2"/>
          </p:cNvCxnSpPr>
          <p:nvPr/>
        </p:nvCxnSpPr>
        <p:spPr bwMode="auto">
          <a:xfrm>
            <a:off x="996297" y="1606861"/>
            <a:ext cx="680103" cy="2219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矩形 20"/>
          <p:cNvSpPr/>
          <p:nvPr/>
        </p:nvSpPr>
        <p:spPr>
          <a:xfrm>
            <a:off x="1031228" y="3541729"/>
            <a:ext cx="22060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1000" b="1" dirty="0">
                <a:solidFill>
                  <a:srgbClr val="FF0000"/>
                </a:solidFill>
                <a:ea typeface="ＭＳ Ｐゴシック" charset="-128"/>
              </a:rPr>
              <a:t>Spatial Configuration subfield</a:t>
            </a:r>
          </a:p>
        </p:txBody>
      </p:sp>
      <p:cxnSp>
        <p:nvCxnSpPr>
          <p:cNvPr id="25" name="直接箭头连接符 24"/>
          <p:cNvCxnSpPr/>
          <p:nvPr/>
        </p:nvCxnSpPr>
        <p:spPr bwMode="auto">
          <a:xfrm flipH="1">
            <a:off x="1031229" y="3754601"/>
            <a:ext cx="1178571" cy="5090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21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7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803296"/>
              </p:ext>
            </p:extLst>
          </p:nvPr>
        </p:nvGraphicFramePr>
        <p:xfrm>
          <a:off x="918215" y="1433837"/>
          <a:ext cx="7311386" cy="4966964"/>
        </p:xfrm>
        <a:graphic>
          <a:graphicData uri="http://schemas.openxmlformats.org/drawingml/2006/table">
            <a:tbl>
              <a:tblPr/>
              <a:tblGrid>
                <a:gridCol w="540657"/>
                <a:gridCol w="1201461"/>
                <a:gridCol w="593222"/>
                <a:gridCol w="540657"/>
                <a:gridCol w="540657"/>
                <a:gridCol w="540657"/>
                <a:gridCol w="540657"/>
                <a:gridCol w="540657"/>
                <a:gridCol w="540657"/>
                <a:gridCol w="540657"/>
                <a:gridCol w="610742"/>
                <a:gridCol w="580705"/>
              </a:tblGrid>
              <a:tr h="147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2-5 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(1/3)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6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632394"/>
              </p:ext>
            </p:extLst>
          </p:nvPr>
        </p:nvGraphicFramePr>
        <p:xfrm>
          <a:off x="990602" y="1447775"/>
          <a:ext cx="7162799" cy="4953025"/>
        </p:xfrm>
        <a:graphic>
          <a:graphicData uri="http://schemas.openxmlformats.org/drawingml/2006/table">
            <a:tbl>
              <a:tblPr/>
              <a:tblGrid>
                <a:gridCol w="529669"/>
                <a:gridCol w="1177044"/>
                <a:gridCol w="581166"/>
                <a:gridCol w="529669"/>
                <a:gridCol w="529669"/>
                <a:gridCol w="529669"/>
                <a:gridCol w="529669"/>
                <a:gridCol w="529669"/>
                <a:gridCol w="529669"/>
                <a:gridCol w="529669"/>
                <a:gridCol w="598331"/>
                <a:gridCol w="568906"/>
              </a:tblGrid>
              <a:tr h="87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 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5-8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100101-100110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101000-101001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101100-101101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5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101111-110000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rowSpan="30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0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100001-100011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100100-100101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100111-101000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101010 - 101011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101101-101111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110000-110001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110011-110100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5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(2/3)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8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450323"/>
              </p:ext>
            </p:extLst>
          </p:nvPr>
        </p:nvGraphicFramePr>
        <p:xfrm>
          <a:off x="1028698" y="1482229"/>
          <a:ext cx="7162804" cy="4800594"/>
        </p:xfrm>
        <a:graphic>
          <a:graphicData uri="http://schemas.openxmlformats.org/drawingml/2006/table">
            <a:tbl>
              <a:tblPr/>
              <a:tblGrid>
                <a:gridCol w="529670"/>
                <a:gridCol w="1177043"/>
                <a:gridCol w="581165"/>
                <a:gridCol w="529670"/>
                <a:gridCol w="529670"/>
                <a:gridCol w="529670"/>
                <a:gridCol w="529670"/>
                <a:gridCol w="529670"/>
                <a:gridCol w="529670"/>
                <a:gridCol w="529670"/>
                <a:gridCol w="598331"/>
                <a:gridCol w="568905"/>
              </a:tblGrid>
              <a:tr h="104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+B92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rowSpan="26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6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011101-011110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011111-100001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100101-100110 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101000-101010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101011-101100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101110-101111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42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010011-010101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010110-010111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011001-011010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011100-011110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011111-100000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100110-100111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42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(3/3)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778010" y="1447800"/>
            <a:ext cx="7437000" cy="71093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 the basis of the agreed EHT PPDU format sent to multiple users, an efficient per-80MHz preamble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structure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is designed [1-3]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654808" y="2158732"/>
            <a:ext cx="0" cy="7736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55954"/>
              </p:ext>
            </p:extLst>
          </p:nvPr>
        </p:nvGraphicFramePr>
        <p:xfrm>
          <a:off x="1578608" y="2158732"/>
          <a:ext cx="2799551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250"/>
                <a:gridCol w="1041525"/>
                <a:gridCol w="1001694"/>
                <a:gridCol w="398082"/>
              </a:tblGrid>
              <a:tr h="189452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654808" y="2932386"/>
            <a:ext cx="0" cy="811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690921" y="3279529"/>
            <a:ext cx="101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Primary </a:t>
            </a:r>
            <a:r>
              <a:rPr lang="en-US" sz="1000" dirty="0" smtClean="0"/>
              <a:t>80MHz</a:t>
            </a:r>
            <a:endParaRPr lang="en-US" sz="1000" dirty="0"/>
          </a:p>
        </p:txBody>
      </p:sp>
      <p:sp>
        <p:nvSpPr>
          <p:cNvPr id="15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575666" y="2452734"/>
            <a:ext cx="11553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Secondary</a:t>
            </a:r>
            <a:r>
              <a:rPr lang="en-US" sz="900" dirty="0"/>
              <a:t> </a:t>
            </a:r>
            <a:r>
              <a:rPr lang="en-US" sz="900" dirty="0" smtClean="0"/>
              <a:t> 80MHz</a:t>
            </a:r>
            <a:endParaRPr lang="en-US" sz="900" dirty="0"/>
          </a:p>
        </p:txBody>
      </p:sp>
      <p:sp>
        <p:nvSpPr>
          <p:cNvPr id="16" name="TextBox 30">
            <a:extLst>
              <a:ext uri="{FF2B5EF4-FFF2-40B4-BE49-F238E27FC236}">
                <a16:creationId xmlns="" xmlns:a16="http://schemas.microsoft.com/office/drawing/2014/main" id="{FDF94694-7B3B-4D5B-9498-CDFF565675A4}"/>
              </a:ext>
            </a:extLst>
          </p:cNvPr>
          <p:cNvSpPr txBox="1"/>
          <p:nvPr/>
        </p:nvSpPr>
        <p:spPr>
          <a:xfrm>
            <a:off x="4807560" y="2427385"/>
            <a:ext cx="3269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lvl="1" algn="just">
              <a:buSzPct val="100000"/>
            </a:pPr>
            <a:r>
              <a:rPr lang="en-US" altLang="zh-CN" sz="1400" dirty="0"/>
              <a:t>A STA only needs to process up </a:t>
            </a:r>
            <a:r>
              <a:rPr lang="en-US" altLang="zh-CN" sz="1400" dirty="0" smtClean="0"/>
              <a:t>to one </a:t>
            </a:r>
            <a:r>
              <a:rPr lang="en-US" altLang="zh-CN" sz="1400" dirty="0"/>
              <a:t>80 MHz segment of the pre-EHT preamble (up-to and including EHT-SIG) to get all the assignment information for itself.</a:t>
            </a:r>
            <a:endParaRPr lang="zh-CN" altLang="zh-CN" sz="1400" dirty="0"/>
          </a:p>
        </p:txBody>
      </p:sp>
      <p:cxnSp>
        <p:nvCxnSpPr>
          <p:cNvPr id="17" name="直接箭头连接符 16"/>
          <p:cNvCxnSpPr/>
          <p:nvPr/>
        </p:nvCxnSpPr>
        <p:spPr bwMode="auto">
          <a:xfrm flipH="1" flipV="1">
            <a:off x="4017009" y="2597167"/>
            <a:ext cx="835025" cy="3119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683903" y="762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sz="2800" kern="0" dirty="0" smtClean="0"/>
              <a:t>MU-MIMO in Per-80MHz </a:t>
            </a:r>
            <a:r>
              <a:rPr lang="en-US" altLang="zh-CN" sz="2800" kern="0" dirty="0"/>
              <a:t>Preamble Signaling</a:t>
            </a:r>
            <a:endParaRPr lang="en-US" altLang="zh-CN" sz="2800" kern="0" dirty="0">
              <a:solidFill>
                <a:schemeClr val="tx1"/>
              </a:solidFill>
            </a:endParaRPr>
          </a:p>
        </p:txBody>
      </p:sp>
      <p:sp>
        <p:nvSpPr>
          <p:cNvPr id="24" name="Shape 94"/>
          <p:cNvSpPr txBox="1">
            <a:spLocks/>
          </p:cNvSpPr>
          <p:nvPr/>
        </p:nvSpPr>
        <p:spPr bwMode="auto">
          <a:xfrm>
            <a:off x="762000" y="3810000"/>
            <a:ext cx="7437000" cy="89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this structure, if we follow the MU-MIMO indication method in 11ax,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signaling overhead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will be high when the users participating in an MU-MIMO belong to different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segments (for both OFDMA and non-OFDMA cases).  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8" name="对象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844816"/>
              </p:ext>
            </p:extLst>
          </p:nvPr>
        </p:nvGraphicFramePr>
        <p:xfrm>
          <a:off x="1456208" y="4755595"/>
          <a:ext cx="2921951" cy="1023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5" name="Visio" r:id="rId4" imgW="6096116" imgH="2133510" progId="Visio.Drawing.15">
                  <p:embed/>
                </p:oleObj>
              </mc:Choice>
              <mc:Fallback>
                <p:oleObj name="Visio" r:id="rId4" imgW="6096116" imgH="21335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56208" y="4755595"/>
                        <a:ext cx="2921951" cy="1023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直接箭头连接符 28"/>
          <p:cNvCxnSpPr/>
          <p:nvPr/>
        </p:nvCxnSpPr>
        <p:spPr bwMode="auto">
          <a:xfrm>
            <a:off x="4164895" y="5282932"/>
            <a:ext cx="890409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30" name="矩形 29"/>
          <p:cNvSpPr/>
          <p:nvPr/>
        </p:nvSpPr>
        <p:spPr>
          <a:xfrm>
            <a:off x="5055304" y="4898240"/>
            <a:ext cx="225323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MU-MIMO with users belonging to more than one segment</a:t>
            </a:r>
            <a:endParaRPr lang="zh-CN" altLang="en-US" sz="1400" dirty="0"/>
          </a:p>
        </p:txBody>
      </p:sp>
      <p:sp>
        <p:nvSpPr>
          <p:cNvPr id="35" name="矩形 34"/>
          <p:cNvSpPr/>
          <p:nvPr/>
        </p:nvSpPr>
        <p:spPr>
          <a:xfrm>
            <a:off x="762000" y="5855179"/>
            <a:ext cx="75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the following, we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first give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details of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above overhead analysis in OFDMA cases.</a:t>
            </a: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Signal All User Fields (Opt. 1)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5171" y="1273672"/>
            <a:ext cx="8145429" cy="342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11ax,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as we have shown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previously, the User field position and the total number of MU-MIMO users are needed for a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u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ser to obtain its MU-MIMO information in Spatial Configuration table (See Appendix A [4]).</a:t>
            </a:r>
            <a:endParaRPr lang="en-US" altLang="zh-CN" sz="10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If we follow the 11ax style, signaling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all the user fields participating in an MU-MIMO is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needed to maintain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the User field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positions. Here we call this method the Opt. 1 [5]. 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Examples for Opt. 1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 242-tone RU has 5 MU-MIMO users. The 1</a:t>
            </a:r>
            <a:r>
              <a:rPr lang="en-US" altLang="zh-CN" sz="1400" baseline="30000" dirty="0" smtClean="0">
                <a:ea typeface="ＭＳ Ｐゴシック" charset="-128"/>
              </a:rPr>
              <a:t>st</a:t>
            </a:r>
            <a:r>
              <a:rPr lang="en-US" altLang="zh-CN" sz="1400" dirty="0" smtClean="0">
                <a:ea typeface="ＭＳ Ｐゴシック" charset="-128"/>
              </a:rPr>
              <a:t> and 3</a:t>
            </a:r>
            <a:r>
              <a:rPr lang="en-US" altLang="zh-CN" sz="1400" baseline="30000" dirty="0" smtClean="0">
                <a:ea typeface="ＭＳ Ｐゴシック" charset="-128"/>
              </a:rPr>
              <a:t>rd</a:t>
            </a:r>
            <a:r>
              <a:rPr lang="en-US" altLang="zh-CN" sz="1400" dirty="0" smtClean="0">
                <a:ea typeface="ＭＳ Ｐゴシック" charset="-128"/>
              </a:rPr>
              <a:t> users in the Spatial Configuration table belong to Segment 1, and the 2</a:t>
            </a:r>
            <a:r>
              <a:rPr lang="en-US" altLang="zh-CN" sz="1400" baseline="30000" dirty="0" smtClean="0">
                <a:ea typeface="ＭＳ Ｐゴシック" charset="-128"/>
              </a:rPr>
              <a:t>nd</a:t>
            </a:r>
            <a:r>
              <a:rPr lang="en-US" altLang="zh-CN" sz="1400" dirty="0" smtClean="0">
                <a:ea typeface="ＭＳ Ｐゴシック" charset="-128"/>
              </a:rPr>
              <a:t>, 4</a:t>
            </a:r>
            <a:r>
              <a:rPr lang="en-US" altLang="zh-CN" sz="1400" baseline="30000" dirty="0" smtClean="0">
                <a:ea typeface="ＭＳ Ｐゴシック" charset="-128"/>
              </a:rPr>
              <a:t>th</a:t>
            </a:r>
            <a:r>
              <a:rPr lang="en-US" altLang="zh-CN" sz="1400" dirty="0" smtClean="0">
                <a:ea typeface="ＭＳ Ｐゴシック" charset="-128"/>
              </a:rPr>
              <a:t> and 5</a:t>
            </a:r>
            <a:r>
              <a:rPr lang="en-US" altLang="zh-CN" sz="1400" baseline="30000" dirty="0" smtClean="0">
                <a:ea typeface="ＭＳ Ｐゴシック" charset="-128"/>
              </a:rPr>
              <a:t>th</a:t>
            </a:r>
            <a:r>
              <a:rPr lang="en-US" altLang="zh-CN" sz="1400" dirty="0" smtClean="0">
                <a:ea typeface="ＭＳ Ｐゴシック" charset="-128"/>
              </a:rPr>
              <a:t> users belong to Segment 2.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6941" y="4843124"/>
            <a:ext cx="83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Opt 1.1</a:t>
            </a:r>
            <a:endParaRPr lang="zh-CN" altLang="en-US" sz="1600" dirty="0"/>
          </a:p>
        </p:txBody>
      </p:sp>
      <p:sp>
        <p:nvSpPr>
          <p:cNvPr id="17" name="矩形 16"/>
          <p:cNvSpPr/>
          <p:nvPr/>
        </p:nvSpPr>
        <p:spPr>
          <a:xfrm>
            <a:off x="4545672" y="4855105"/>
            <a:ext cx="83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Opt 1.2</a:t>
            </a:r>
            <a:endParaRPr lang="zh-CN" altLang="en-US" sz="1600" dirty="0"/>
          </a:p>
        </p:txBody>
      </p:sp>
      <p:sp>
        <p:nvSpPr>
          <p:cNvPr id="18" name="文本框 17"/>
          <p:cNvSpPr txBox="1"/>
          <p:nvPr/>
        </p:nvSpPr>
        <p:spPr>
          <a:xfrm>
            <a:off x="5220494" y="2806549"/>
            <a:ext cx="26670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dirty="0" smtClean="0"/>
              <a:t>Yellow block: </a:t>
            </a:r>
            <a:r>
              <a:rPr lang="en-US" altLang="zh-CN" dirty="0" smtClean="0"/>
              <a:t>Corresponds to the users parked on segment 1</a:t>
            </a:r>
          </a:p>
          <a:p>
            <a:pPr algn="just"/>
            <a:r>
              <a:rPr lang="en-US" altLang="zh-CN" b="1" dirty="0" smtClean="0"/>
              <a:t>Orange block:</a:t>
            </a:r>
            <a:r>
              <a:rPr lang="en-US" altLang="zh-CN" dirty="0" smtClean="0"/>
              <a:t> Corresponds to </a:t>
            </a:r>
            <a:r>
              <a:rPr lang="en-US" altLang="zh-CN" dirty="0"/>
              <a:t>the users parked on segment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algn="just"/>
            <a:r>
              <a:rPr lang="en-US" altLang="zh-CN" b="1" dirty="0" smtClean="0"/>
              <a:t>White block: </a:t>
            </a:r>
            <a:r>
              <a:rPr lang="en-US" altLang="zh-CN" dirty="0" smtClean="0"/>
              <a:t>Dummy User fields</a:t>
            </a:r>
            <a:endParaRPr lang="zh-CN" altLang="en-US" sz="1400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4545672" y="4923326"/>
            <a:ext cx="0" cy="12841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75979"/>
              </p:ext>
            </p:extLst>
          </p:nvPr>
        </p:nvGraphicFramePr>
        <p:xfrm>
          <a:off x="1528763" y="2622550"/>
          <a:ext cx="281622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6" name="Visio" r:id="rId4" imgW="5524572" imgH="2371571" progId="Visio.Drawing.15">
                  <p:embed/>
                </p:oleObj>
              </mc:Choice>
              <mc:Fallback>
                <p:oleObj name="Visio" r:id="rId4" imgW="5524572" imgH="23715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8763" y="2622550"/>
                        <a:ext cx="2816225" cy="120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573946"/>
              </p:ext>
            </p:extLst>
          </p:nvPr>
        </p:nvGraphicFramePr>
        <p:xfrm>
          <a:off x="1365291" y="4923326"/>
          <a:ext cx="2914650" cy="1401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7" name="Visio" r:id="rId6" imgW="4457830" imgH="2143241" progId="Visio.Drawing.15">
                  <p:embed/>
                </p:oleObj>
              </mc:Choice>
              <mc:Fallback>
                <p:oleObj name="Visio" r:id="rId6" imgW="4457830" imgH="214324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65291" y="4923326"/>
                        <a:ext cx="2914650" cy="1401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331497"/>
              </p:ext>
            </p:extLst>
          </p:nvPr>
        </p:nvGraphicFramePr>
        <p:xfrm>
          <a:off x="5286374" y="4969913"/>
          <a:ext cx="303847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8" name="Visio" r:id="rId8" imgW="4648345" imgH="2000404" progId="Visio.Drawing.15">
                  <p:embed/>
                </p:oleObj>
              </mc:Choice>
              <mc:Fallback>
                <p:oleObj name="Visio" r:id="rId8" imgW="4648345" imgH="200040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86374" y="4969913"/>
                        <a:ext cx="3038475" cy="130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79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Add Special User Field (</a:t>
            </a:r>
            <a:r>
              <a:rPr lang="en-US" altLang="zh-CN" sz="2800" dirty="0" smtClean="0">
                <a:solidFill>
                  <a:schemeClr val="tx1"/>
                </a:solidFill>
              </a:rPr>
              <a:t>Opt. 2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4800" y="1371600"/>
            <a:ext cx="8458200" cy="249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Although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Opt 1 has less specification modification,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overhead is high because it needs some additional User fields to maintain the User field position.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To save the overhead of user fields,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i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 Opt 2 we propose to add a Special User field to inform the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total number of MU-MIMO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users (</a:t>
            </a:r>
            <a:r>
              <a:rPr lang="en-US" altLang="zh-CN" sz="1600" b="1" i="1" dirty="0">
                <a:solidFill>
                  <a:srgbClr val="000000"/>
                </a:solidFill>
              </a:rPr>
              <a:t>N</a:t>
            </a:r>
            <a:r>
              <a:rPr lang="en-US" altLang="zh-CN" sz="1600" b="1" i="1" baseline="-25000" dirty="0">
                <a:solidFill>
                  <a:srgbClr val="000000"/>
                </a:solidFill>
              </a:rPr>
              <a:t>user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) and the orders (User field positions) in the corresponding segment.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solidFill>
                  <a:srgbClr val="FF0000"/>
                </a:solidFill>
                <a:ea typeface="ＭＳ Ｐゴシック" charset="-128"/>
              </a:rPr>
              <a:t>The Special User </a:t>
            </a:r>
            <a:r>
              <a:rPr lang="en-US" altLang="zh-CN" sz="1400" dirty="0">
                <a:solidFill>
                  <a:srgbClr val="FF0000"/>
                </a:solidFill>
                <a:ea typeface="ＭＳ Ｐゴシック" charset="-128"/>
              </a:rPr>
              <a:t>field only occurs when there exists multi-segment </a:t>
            </a:r>
            <a:r>
              <a:rPr lang="en-US" altLang="zh-CN" sz="1400" dirty="0" smtClean="0">
                <a:solidFill>
                  <a:srgbClr val="FF0000"/>
                </a:solidFill>
                <a:ea typeface="ＭＳ Ｐゴシック" charset="-128"/>
              </a:rPr>
              <a:t>MU-MIMO</a:t>
            </a:r>
            <a:r>
              <a:rPr lang="en-US" altLang="zh-CN" sz="1400" dirty="0" smtClean="0">
                <a:ea typeface="ＭＳ Ｐゴシック" charset="-128"/>
              </a:rPr>
              <a:t>, and can be </a:t>
            </a:r>
            <a:r>
              <a:rPr lang="en-US" altLang="zh-CN" sz="1400" dirty="0">
                <a:ea typeface="ＭＳ Ｐゴシック" charset="-128"/>
              </a:rPr>
              <a:t>indicated by a special STA </a:t>
            </a:r>
            <a:r>
              <a:rPr lang="en-US" altLang="zh-CN" sz="1400" dirty="0" smtClean="0">
                <a:ea typeface="ＭＳ Ｐゴシック" charset="-128"/>
              </a:rPr>
              <a:t>ID.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This Special User field is at the front of the corresponding user fields of each multi-segment MU-MIMO. 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We still use </a:t>
            </a:r>
            <a:r>
              <a:rPr lang="en-US" altLang="zh-CN" sz="1400" dirty="0">
                <a:ea typeface="ＭＳ Ｐゴシック" charset="-128"/>
              </a:rPr>
              <a:t>the </a:t>
            </a:r>
            <a:r>
              <a:rPr lang="en-US" altLang="zh-CN" sz="1400" dirty="0" smtClean="0">
                <a:ea typeface="ＭＳ Ｐゴシック" charset="-128"/>
              </a:rPr>
              <a:t>table of Spatial </a:t>
            </a:r>
            <a:r>
              <a:rPr lang="en-US" altLang="zh-CN" sz="1400" dirty="0">
                <a:ea typeface="ＭＳ Ｐゴシック" charset="-128"/>
              </a:rPr>
              <a:t>Configuration table to </a:t>
            </a:r>
            <a:r>
              <a:rPr lang="en-US" altLang="zh-CN" sz="1400" dirty="0" smtClean="0">
                <a:ea typeface="ＭＳ Ｐゴシック" charset="-128"/>
              </a:rPr>
              <a:t>inform the spatial configuration.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7684"/>
              </p:ext>
            </p:extLst>
          </p:nvPr>
        </p:nvGraphicFramePr>
        <p:xfrm>
          <a:off x="1295400" y="4207905"/>
          <a:ext cx="6760432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3850"/>
                <a:gridCol w="1168102"/>
                <a:gridCol w="4268480"/>
              </a:tblGrid>
              <a:tr h="27335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Subfield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Number</a:t>
                      </a:r>
                      <a:r>
                        <a:rPr lang="en-US" altLang="zh-CN" sz="1200" baseline="0" dirty="0" smtClean="0"/>
                        <a:t> of bits</a:t>
                      </a:r>
                      <a:endParaRPr lang="zh-CN" altLang="en-US" sz="1200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1121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STA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Special</a:t>
                      </a:r>
                      <a:r>
                        <a:rPr lang="en-US" altLang="zh-CN" sz="1200" baseline="0" dirty="0" smtClean="0"/>
                        <a:t> STA ID (indicating a user field signaling the information of multi-segment MU-MIMO)</a:t>
                      </a:r>
                      <a:endParaRPr lang="zh-CN" altLang="en-US" sz="1200" dirty="0"/>
                    </a:p>
                  </a:txBody>
                  <a:tcPr/>
                </a:tc>
              </a:tr>
              <a:tr h="311216">
                <a:tc>
                  <a:txBody>
                    <a:bodyPr/>
                    <a:lstStyle/>
                    <a:p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Number of MU-MIMO Users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Indicates</a:t>
                      </a:r>
                      <a:r>
                        <a:rPr lang="en-US" altLang="zh-CN" sz="1200" baseline="0" dirty="0" smtClean="0"/>
                        <a:t> the total number of MU-MIMO users (</a:t>
                      </a:r>
                      <a:r>
                        <a:rPr lang="en-US" altLang="zh-CN" sz="12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="1" i="1" baseline="-25000" dirty="0" smtClean="0">
                          <a:solidFill>
                            <a:srgbClr val="FF0000"/>
                          </a:solidFill>
                        </a:rPr>
                        <a:t>user</a:t>
                      </a:r>
                      <a:r>
                        <a:rPr lang="en-US" altLang="zh-CN" sz="1200" baseline="0" dirty="0" smtClean="0"/>
                        <a:t>, not the number of users in a segment) in one multi-segment MU-MIMO</a:t>
                      </a:r>
                      <a:endParaRPr lang="zh-CN" altLang="en-US" sz="1200" dirty="0"/>
                    </a:p>
                  </a:txBody>
                  <a:tcPr/>
                </a:tc>
              </a:tr>
              <a:tr h="15560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Order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Bitmap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Used </a:t>
                      </a:r>
                      <a:r>
                        <a:rPr lang="en-US" altLang="zh-CN" sz="1200" baseline="0" dirty="0" smtClean="0"/>
                        <a:t>to show the orders of the user fields (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ea typeface="Times New Roman"/>
                          <a:cs typeface="Times New Roman"/>
                        </a:rPr>
                        <a:t>User field positions</a:t>
                      </a:r>
                      <a:r>
                        <a:rPr lang="en-US" altLang="zh-CN" sz="1200" baseline="0" dirty="0" smtClean="0"/>
                        <a:t>) in the table </a:t>
                      </a:r>
                      <a:r>
                        <a:rPr lang="en-US" altLang="zh-CN" sz="1200" dirty="0" smtClean="0">
                          <a:ea typeface="ＭＳ Ｐゴシック" charset="-128"/>
                        </a:rPr>
                        <a:t>of spatial configuration subfield encoding </a:t>
                      </a:r>
                      <a:endParaRPr lang="zh-CN" altLang="en-US" sz="1200" dirty="0"/>
                    </a:p>
                  </a:txBody>
                  <a:tcPr/>
                </a:tc>
              </a:tr>
              <a:tr h="155608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365624" y="3886200"/>
            <a:ext cx="24889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>
                <a:ea typeface="ＭＳ Ｐゴシック" charset="-128"/>
              </a:rPr>
              <a:t>User field with special STA ID</a:t>
            </a:r>
            <a:endParaRPr lang="zh-CN" altLang="en-US" sz="1400" b="1" dirty="0"/>
          </a:p>
        </p:txBody>
      </p:sp>
      <p:sp>
        <p:nvSpPr>
          <p:cNvPr id="8" name="矩形 7"/>
          <p:cNvSpPr/>
          <p:nvPr/>
        </p:nvSpPr>
        <p:spPr>
          <a:xfrm>
            <a:off x="1828800" y="6252543"/>
            <a:ext cx="685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900" dirty="0" smtClean="0">
                <a:ea typeface="ＭＳ Ｐゴシック" charset="-128"/>
              </a:rPr>
              <a:t>Note: Needed information for MU-MIMO 1. Spatial </a:t>
            </a:r>
            <a:r>
              <a:rPr lang="en-US" altLang="zh-CN" sz="900" dirty="0">
                <a:ea typeface="ＭＳ Ｐゴシック" charset="-128"/>
              </a:rPr>
              <a:t>Configuration </a:t>
            </a:r>
            <a:r>
              <a:rPr lang="en-US" altLang="zh-CN" sz="900" dirty="0" smtClean="0">
                <a:ea typeface="ＭＳ Ｐゴシック" charset="-128"/>
              </a:rPr>
              <a:t>subfield 2.</a:t>
            </a:r>
            <a:r>
              <a:rPr lang="en-US" altLang="zh-CN" sz="900" dirty="0">
                <a:ea typeface="ＭＳ Ｐゴシック" charset="-128"/>
              </a:rPr>
              <a:t> </a:t>
            </a:r>
            <a:r>
              <a:rPr lang="en-US" altLang="zh-CN" sz="900" dirty="0" smtClean="0">
                <a:ea typeface="ＭＳ Ｐゴシック" charset="-128"/>
              </a:rPr>
              <a:t>User </a:t>
            </a:r>
            <a:r>
              <a:rPr lang="en-US" altLang="zh-CN" sz="900" dirty="0">
                <a:ea typeface="ＭＳ Ｐゴシック" charset="-128"/>
              </a:rPr>
              <a:t>field </a:t>
            </a:r>
            <a:r>
              <a:rPr lang="en-US" altLang="zh-CN" sz="900" dirty="0" smtClean="0">
                <a:ea typeface="ＭＳ Ｐゴシック" charset="-128"/>
              </a:rPr>
              <a:t>position 3. </a:t>
            </a:r>
            <a:r>
              <a:rPr lang="en-US" altLang="zh-CN" sz="9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9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900" dirty="0">
                <a:solidFill>
                  <a:srgbClr val="000000"/>
                </a:solidFill>
              </a:rPr>
              <a:t>(Number of MU-MIMO users)</a:t>
            </a:r>
            <a:endParaRPr lang="zh-CN" altLang="en-US" sz="9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44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直接箭头连接符 65"/>
          <p:cNvCxnSpPr/>
          <p:nvPr/>
        </p:nvCxnSpPr>
        <p:spPr bwMode="auto">
          <a:xfrm flipH="1">
            <a:off x="2438400" y="4663419"/>
            <a:ext cx="1295404" cy="48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Add Special User Field </a:t>
            </a:r>
            <a:r>
              <a:rPr lang="en-US" altLang="zh-CN" sz="2800" dirty="0">
                <a:solidFill>
                  <a:schemeClr val="tx1"/>
                </a:solidFill>
              </a:rPr>
              <a:t>(Opt. 2)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0550" y="2661481"/>
            <a:ext cx="7920376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 for Opt. 2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A 242-tone RU has 5 MU-MIMO users. The 1</a:t>
            </a:r>
            <a:r>
              <a:rPr lang="en-US" altLang="zh-CN" sz="1400" baseline="30000" dirty="0">
                <a:ea typeface="ＭＳ Ｐゴシック" charset="-128"/>
              </a:rPr>
              <a:t>st</a:t>
            </a:r>
            <a:r>
              <a:rPr lang="en-US" altLang="zh-CN" sz="1400" dirty="0">
                <a:ea typeface="ＭＳ Ｐゴシック" charset="-128"/>
              </a:rPr>
              <a:t> and 3</a:t>
            </a:r>
            <a:r>
              <a:rPr lang="en-US" altLang="zh-CN" sz="1400" baseline="30000" dirty="0">
                <a:ea typeface="ＭＳ Ｐゴシック" charset="-128"/>
              </a:rPr>
              <a:t>rd</a:t>
            </a:r>
            <a:r>
              <a:rPr lang="en-US" altLang="zh-CN" sz="1400" dirty="0">
                <a:ea typeface="ＭＳ Ｐゴシック" charset="-128"/>
              </a:rPr>
              <a:t> users in the Spatial Configuration table belong to segment 1, and the 2</a:t>
            </a:r>
            <a:r>
              <a:rPr lang="en-US" altLang="zh-CN" sz="1400" baseline="30000" dirty="0">
                <a:ea typeface="ＭＳ Ｐゴシック" charset="-128"/>
              </a:rPr>
              <a:t>nd</a:t>
            </a:r>
            <a:r>
              <a:rPr lang="en-US" altLang="zh-CN" sz="1400" dirty="0">
                <a:ea typeface="ＭＳ Ｐゴシック" charset="-128"/>
              </a:rPr>
              <a:t>, 4</a:t>
            </a:r>
            <a:r>
              <a:rPr lang="en-US" altLang="zh-CN" sz="1400" baseline="30000" dirty="0">
                <a:ea typeface="ＭＳ Ｐゴシック" charset="-128"/>
              </a:rPr>
              <a:t>th</a:t>
            </a:r>
            <a:r>
              <a:rPr lang="en-US" altLang="zh-CN" sz="1400" dirty="0">
                <a:ea typeface="ＭＳ Ｐゴシック" charset="-128"/>
              </a:rPr>
              <a:t> and 5</a:t>
            </a:r>
            <a:r>
              <a:rPr lang="en-US" altLang="zh-CN" sz="1400" baseline="30000" dirty="0">
                <a:ea typeface="ＭＳ Ｐゴシック" charset="-128"/>
              </a:rPr>
              <a:t>th</a:t>
            </a:r>
            <a:r>
              <a:rPr lang="en-US" altLang="zh-CN" sz="1400" dirty="0">
                <a:ea typeface="ＭＳ Ｐゴシック" charset="-128"/>
              </a:rPr>
              <a:t> users belong to segment 2</a:t>
            </a:r>
            <a:r>
              <a:rPr lang="en-US" altLang="zh-CN" sz="1400" dirty="0" smtClean="0">
                <a:ea typeface="ＭＳ Ｐゴシック" charset="-128"/>
              </a:rPr>
              <a:t>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9525" y="1393081"/>
            <a:ext cx="47199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Yellow block: </a:t>
            </a:r>
            <a:r>
              <a:rPr lang="en-US" altLang="zh-CN" dirty="0" smtClean="0"/>
              <a:t>Corresponds to the users parked on segment 1</a:t>
            </a:r>
          </a:p>
          <a:p>
            <a:r>
              <a:rPr lang="en-US" altLang="zh-CN" b="1" dirty="0" smtClean="0"/>
              <a:t>Orange block: </a:t>
            </a:r>
            <a:r>
              <a:rPr lang="en-US" altLang="zh-CN" dirty="0" smtClean="0"/>
              <a:t>Corresponds to </a:t>
            </a:r>
            <a:r>
              <a:rPr lang="en-US" altLang="zh-CN" dirty="0"/>
              <a:t>the users parked on segment </a:t>
            </a:r>
            <a:r>
              <a:rPr lang="en-US" altLang="zh-CN" dirty="0" smtClean="0"/>
              <a:t>2</a:t>
            </a:r>
          </a:p>
          <a:p>
            <a:r>
              <a:rPr lang="en-US" altLang="zh-CN" b="1" dirty="0"/>
              <a:t>White block: </a:t>
            </a:r>
            <a:r>
              <a:rPr lang="en-US" altLang="zh-CN" dirty="0" smtClean="0"/>
              <a:t>Special User fields used </a:t>
            </a:r>
            <a:r>
              <a:rPr lang="en-US" altLang="zh-CN" dirty="0" smtClean="0">
                <a:ea typeface="ＭＳ Ｐゴシック" charset="-128"/>
              </a:rPr>
              <a:t>to </a:t>
            </a:r>
            <a:r>
              <a:rPr lang="en-US" altLang="zh-CN" dirty="0">
                <a:ea typeface="ＭＳ Ｐゴシック" charset="-128"/>
              </a:rPr>
              <a:t>inform the spatial configuration</a:t>
            </a:r>
            <a:r>
              <a:rPr lang="en-US" altLang="zh-CN" dirty="0" smtClean="0">
                <a:ea typeface="ＭＳ Ｐゴシック" charset="-128"/>
              </a:rPr>
              <a:t>.</a:t>
            </a:r>
            <a:endParaRPr lang="en-US" altLang="zh-CN" dirty="0">
              <a:ea typeface="ＭＳ Ｐゴシック" charset="-128"/>
            </a:endParaRPr>
          </a:p>
        </p:txBody>
      </p:sp>
      <p:cxnSp>
        <p:nvCxnSpPr>
          <p:cNvPr id="7" name="直接箭头连接符 6"/>
          <p:cNvCxnSpPr>
            <a:endCxn id="21" idx="0"/>
          </p:cNvCxnSpPr>
          <p:nvPr/>
        </p:nvCxnSpPr>
        <p:spPr bwMode="auto">
          <a:xfrm flipH="1">
            <a:off x="1714500" y="4267200"/>
            <a:ext cx="12573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4" name="矩形 3"/>
          <p:cNvSpPr/>
          <p:nvPr/>
        </p:nvSpPr>
        <p:spPr>
          <a:xfrm>
            <a:off x="3733800" y="5029200"/>
            <a:ext cx="5105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 smtClean="0"/>
              <a:t>Order Bitmap in Special User field: </a:t>
            </a:r>
            <a:r>
              <a:rPr lang="en-US" altLang="zh-CN" sz="1400" dirty="0" smtClean="0">
                <a:solidFill>
                  <a:srgbClr val="FF0000"/>
                </a:solidFill>
              </a:rPr>
              <a:t>1</a:t>
            </a:r>
            <a:r>
              <a:rPr lang="en-US" altLang="zh-CN" sz="1400" dirty="0" smtClean="0"/>
              <a:t>0</a:t>
            </a:r>
            <a:r>
              <a:rPr lang="en-US" altLang="zh-CN" sz="1400" dirty="0" smtClean="0">
                <a:solidFill>
                  <a:srgbClr val="FF0000"/>
                </a:solidFill>
              </a:rPr>
              <a:t>1</a:t>
            </a:r>
            <a:r>
              <a:rPr lang="en-US" altLang="zh-CN" sz="1400" dirty="0" smtClean="0"/>
              <a:t>0 0000 (indicates the </a:t>
            </a:r>
            <a:r>
              <a:rPr lang="en-US" altLang="zh-CN" sz="1400" dirty="0" smtClean="0">
                <a:solidFill>
                  <a:srgbClr val="FF0000"/>
                </a:solidFill>
              </a:rPr>
              <a:t>User field positions </a:t>
            </a:r>
            <a:r>
              <a:rPr lang="en-US" altLang="zh-CN" sz="1400" dirty="0" smtClean="0"/>
              <a:t>in Spatial Configuration table) </a:t>
            </a:r>
          </a:p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 smtClean="0"/>
              <a:t>Number </a:t>
            </a:r>
            <a:r>
              <a:rPr lang="en-US" altLang="zh-CN" sz="1400" dirty="0"/>
              <a:t>of MU-MIMO </a:t>
            </a:r>
            <a:r>
              <a:rPr lang="en-US" altLang="zh-CN" sz="1400" dirty="0" smtClean="0"/>
              <a:t>Users (</a:t>
            </a:r>
            <a:r>
              <a:rPr lang="en-US" altLang="zh-CN" sz="1400" dirty="0"/>
              <a:t>indicates 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1400" b="1" i="1" baseline="-25000" dirty="0" smtClean="0">
                <a:solidFill>
                  <a:srgbClr val="FF0000"/>
                </a:solidFill>
              </a:rPr>
              <a:t>user</a:t>
            </a:r>
            <a:r>
              <a:rPr lang="en-US" altLang="zh-CN" sz="1400" dirty="0"/>
              <a:t>) </a:t>
            </a: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837041"/>
              </p:ext>
            </p:extLst>
          </p:nvPr>
        </p:nvGraphicFramePr>
        <p:xfrm>
          <a:off x="838200" y="1381247"/>
          <a:ext cx="2816225" cy="1209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44" name="Visio" r:id="rId4" imgW="5524572" imgH="2371571" progId="Visio.Drawing.15">
                  <p:embed/>
                </p:oleObj>
              </mc:Choice>
              <mc:Fallback>
                <p:oleObj name="Visio" r:id="rId4" imgW="5524572" imgH="23715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381247"/>
                        <a:ext cx="2816225" cy="1209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61124"/>
              </p:ext>
            </p:extLst>
          </p:nvPr>
        </p:nvGraphicFramePr>
        <p:xfrm>
          <a:off x="511520" y="4555038"/>
          <a:ext cx="2993679" cy="1697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45" name="Visio" r:id="rId6" imgW="3933829" imgH="2000404" progId="Visio.Drawing.15">
                  <p:embed/>
                </p:oleObj>
              </mc:Choice>
              <mc:Fallback>
                <p:oleObj name="Visio" r:id="rId6" imgW="3933829" imgH="200040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1520" y="4555038"/>
                        <a:ext cx="2993679" cy="1697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2971800" y="4111902"/>
            <a:ext cx="4454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1" indent="-2857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>
                <a:ea typeface="ＭＳ Ｐゴシック" charset="-128"/>
              </a:rPr>
              <a:t>This number is indicated by the RU Allocation subfield</a:t>
            </a:r>
            <a:endParaRPr lang="zh-CN" altLang="en-US" sz="1400" dirty="0">
              <a:ea typeface="ＭＳ Ｐゴシック" charset="-128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8200" y="4267200"/>
            <a:ext cx="1752600" cy="236800"/>
          </a:xfrm>
          <a:prstGeom prst="rect">
            <a:avLst/>
          </a:prstGeom>
        </p:spPr>
      </p:pic>
      <p:cxnSp>
        <p:nvCxnSpPr>
          <p:cNvPr id="27" name="直接箭头连接符 26"/>
          <p:cNvCxnSpPr/>
          <p:nvPr/>
        </p:nvCxnSpPr>
        <p:spPr bwMode="auto">
          <a:xfrm flipH="1">
            <a:off x="990600" y="5382631"/>
            <a:ext cx="27432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31" name="矩形 30"/>
          <p:cNvSpPr/>
          <p:nvPr/>
        </p:nvSpPr>
        <p:spPr>
          <a:xfrm>
            <a:off x="495300" y="3618290"/>
            <a:ext cx="8229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This Special User </a:t>
            </a:r>
            <a:r>
              <a:rPr lang="en-US" altLang="zh-CN" sz="1400" dirty="0">
                <a:ea typeface="ＭＳ Ｐゴシック" charset="-128"/>
              </a:rPr>
              <a:t>field is at the front of the </a:t>
            </a:r>
            <a:r>
              <a:rPr lang="en-US" altLang="zh-CN" sz="1400" dirty="0" smtClean="0">
                <a:ea typeface="ＭＳ Ｐゴシック" charset="-128"/>
              </a:rPr>
              <a:t>corresponding user </a:t>
            </a:r>
            <a:r>
              <a:rPr lang="en-US" altLang="zh-CN" sz="1400" dirty="0">
                <a:ea typeface="ＭＳ Ｐゴシック" charset="-128"/>
              </a:rPr>
              <a:t>fields </a:t>
            </a:r>
            <a:r>
              <a:rPr lang="en-US" altLang="zh-CN" sz="1400" dirty="0" smtClean="0">
                <a:ea typeface="ＭＳ Ｐゴシック" charset="-128"/>
              </a:rPr>
              <a:t>of each </a:t>
            </a:r>
            <a:r>
              <a:rPr lang="en-US" altLang="zh-CN" sz="1400" dirty="0">
                <a:ea typeface="ＭＳ Ｐゴシック" charset="-128"/>
              </a:rPr>
              <a:t>multi-segment </a:t>
            </a:r>
            <a:r>
              <a:rPr lang="en-US" altLang="zh-CN" sz="1400" dirty="0" smtClean="0">
                <a:ea typeface="ＭＳ Ｐゴシック" charset="-128"/>
              </a:rPr>
              <a:t>MU-MIMO.  </a:t>
            </a:r>
            <a:endParaRPr lang="en-US" altLang="zh-CN" sz="1400" dirty="0">
              <a:ea typeface="ＭＳ Ｐゴシック" charset="-128"/>
            </a:endParaRPr>
          </a:p>
        </p:txBody>
      </p:sp>
      <p:cxnSp>
        <p:nvCxnSpPr>
          <p:cNvPr id="32" name="直接箭头连接符 31"/>
          <p:cNvCxnSpPr/>
          <p:nvPr/>
        </p:nvCxnSpPr>
        <p:spPr bwMode="auto">
          <a:xfrm>
            <a:off x="1143000" y="3962400"/>
            <a:ext cx="0" cy="6055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>
            <a:off x="990600" y="4920970"/>
            <a:ext cx="0" cy="46166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/>
            <a:tailEnd type="none"/>
          </a:ln>
          <a:effectLst/>
        </p:spPr>
      </p:cxnSp>
      <p:sp>
        <p:nvSpPr>
          <p:cNvPr id="65" name="矩形 64"/>
          <p:cNvSpPr/>
          <p:nvPr/>
        </p:nvSpPr>
        <p:spPr>
          <a:xfrm>
            <a:off x="1828800" y="6252543"/>
            <a:ext cx="685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900" dirty="0" smtClean="0">
                <a:ea typeface="ＭＳ Ｐゴシック" charset="-128"/>
              </a:rPr>
              <a:t>Note: Needed information for MU-MIMO 1. Spatial </a:t>
            </a:r>
            <a:r>
              <a:rPr lang="en-US" altLang="zh-CN" sz="900" dirty="0">
                <a:ea typeface="ＭＳ Ｐゴシック" charset="-128"/>
              </a:rPr>
              <a:t>Configuration </a:t>
            </a:r>
            <a:r>
              <a:rPr lang="en-US" altLang="zh-CN" sz="900" dirty="0" smtClean="0">
                <a:ea typeface="ＭＳ Ｐゴシック" charset="-128"/>
              </a:rPr>
              <a:t>subfield 2.</a:t>
            </a:r>
            <a:r>
              <a:rPr lang="en-US" altLang="zh-CN" sz="900" dirty="0">
                <a:ea typeface="ＭＳ Ｐゴシック" charset="-128"/>
              </a:rPr>
              <a:t> </a:t>
            </a:r>
            <a:r>
              <a:rPr lang="en-US" altLang="zh-CN" sz="900" dirty="0" smtClean="0">
                <a:ea typeface="ＭＳ Ｐゴシック" charset="-128"/>
              </a:rPr>
              <a:t>User </a:t>
            </a:r>
            <a:r>
              <a:rPr lang="en-US" altLang="zh-CN" sz="900" dirty="0">
                <a:ea typeface="ＭＳ Ｐゴシック" charset="-128"/>
              </a:rPr>
              <a:t>field </a:t>
            </a:r>
            <a:r>
              <a:rPr lang="en-US" altLang="zh-CN" sz="900" dirty="0" smtClean="0">
                <a:ea typeface="ＭＳ Ｐゴシック" charset="-128"/>
              </a:rPr>
              <a:t>position 3. </a:t>
            </a:r>
            <a:r>
              <a:rPr lang="en-US" altLang="zh-CN" sz="9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9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900" dirty="0">
                <a:solidFill>
                  <a:srgbClr val="000000"/>
                </a:solidFill>
              </a:rPr>
              <a:t>(Number of MU-MIMO users)</a:t>
            </a:r>
            <a:endParaRPr lang="zh-CN" altLang="en-US" sz="900" dirty="0">
              <a:ea typeface="ＭＳ Ｐゴシック" charset="-128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3733800" y="4488660"/>
            <a:ext cx="45868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/>
              <a:t>Spatial Configuration </a:t>
            </a:r>
            <a:r>
              <a:rPr lang="en-US" altLang="zh-CN" sz="1400" dirty="0" smtClean="0"/>
              <a:t>subfield </a:t>
            </a:r>
            <a:r>
              <a:rPr lang="en-US" altLang="zh-CN" sz="1400" dirty="0"/>
              <a:t>exists in these User fields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492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Overhead Analysis for OFDMA Cases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097"/>
              </p:ext>
            </p:extLst>
          </p:nvPr>
        </p:nvGraphicFramePr>
        <p:xfrm>
          <a:off x="924446" y="2426397"/>
          <a:ext cx="7086600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2657856"/>
                <a:gridCol w="3209544"/>
              </a:tblGrid>
              <a:tr h="304800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b="1" dirty="0" smtClean="0"/>
                        <a:t>Options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1" dirty="0" smtClean="0"/>
                        <a:t>Overhead in a</a:t>
                      </a:r>
                      <a:r>
                        <a:rPr lang="en-US" altLang="zh-CN" sz="1400" b="1" baseline="0" dirty="0" smtClean="0"/>
                        <a:t> segment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b="1" dirty="0" smtClean="0"/>
                        <a:t>Overhead</a:t>
                      </a:r>
                      <a:r>
                        <a:rPr lang="en-US" altLang="zh-CN" sz="1400" b="1" baseline="0" dirty="0" smtClean="0"/>
                        <a:t> in all segments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b="1" dirty="0" smtClean="0"/>
                        <a:t>Opt 1</a:t>
                      </a:r>
                    </a:p>
                    <a:p>
                      <a:pPr algn="just"/>
                      <a:r>
                        <a:rPr lang="en-US" altLang="zh-CN" sz="1200" b="0" dirty="0" smtClean="0"/>
                        <a:t>Signal</a:t>
                      </a:r>
                      <a:r>
                        <a:rPr lang="en-US" altLang="zh-CN" sz="1200" b="0" baseline="0" dirty="0" smtClean="0"/>
                        <a:t> all User fields</a:t>
                      </a:r>
                      <a:endParaRPr lang="zh-CN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For an RU/MRU,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the number of User fields</a:t>
                      </a:r>
                      <a:r>
                        <a:rPr lang="en-US" altLang="zh-CN" sz="1200" baseline="0" dirty="0" smtClean="0"/>
                        <a:t> in segment </a:t>
                      </a:r>
                      <a:r>
                        <a:rPr lang="en-US" altLang="zh-CN" sz="1200" i="1" dirty="0" smtClean="0"/>
                        <a:t>i </a:t>
                      </a:r>
                      <a:r>
                        <a:rPr lang="en-US" altLang="zh-CN" sz="1200" baseline="0" dirty="0" smtClean="0"/>
                        <a:t>is equal to the t</a:t>
                      </a:r>
                      <a:r>
                        <a:rPr lang="en-US" altLang="zh-CN" sz="1200" dirty="0" smtClean="0"/>
                        <a:t>otal</a:t>
                      </a:r>
                      <a:r>
                        <a:rPr lang="en-US" altLang="zh-CN" sz="1200" baseline="0" dirty="0" smtClean="0"/>
                        <a:t> number of MU-MIMO users (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aseline="0" dirty="0" smtClean="0"/>
                        <a:t>)</a:t>
                      </a:r>
                      <a:endParaRPr lang="en-US" altLang="zh-CN" sz="1200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dirty="0" smtClean="0"/>
                        <a:t>For</a:t>
                      </a:r>
                      <a:r>
                        <a:rPr lang="en-US" altLang="zh-CN" sz="1200" baseline="0" dirty="0" smtClean="0"/>
                        <a:t> one multi-segment MU-MIMO with users in </a:t>
                      </a:r>
                      <a:r>
                        <a:rPr lang="en-US" altLang="zh-CN" sz="1200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sz="1200" baseline="0" dirty="0" smtClean="0"/>
                        <a:t> segments, the total number of User fields in these segments is 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XN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for an RU/MRU.</a:t>
                      </a:r>
                      <a:endParaRPr lang="en-US" altLang="zh-CN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/>
                        <a:t>Opt 2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Add a Special User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 smtClean="0"/>
                        <a:t>For an</a:t>
                      </a:r>
                      <a:r>
                        <a:rPr lang="en-US" altLang="zh-CN" sz="1200" baseline="0" dirty="0" smtClean="0"/>
                        <a:t> RU/MRU, the number of User fields in segment </a:t>
                      </a:r>
                      <a:r>
                        <a:rPr lang="en-US" altLang="zh-CN" sz="1200" i="1" dirty="0" smtClean="0"/>
                        <a:t>i </a:t>
                      </a:r>
                      <a:r>
                        <a:rPr lang="en-US" altLang="zh-CN" sz="1200" baseline="0" dirty="0" smtClean="0"/>
                        <a:t>is equal to the number of MU-MIMO users in the segment + 1 (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="1" i="1" baseline="-25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en-US" altLang="zh-CN" sz="1200" baseline="0" dirty="0" smtClean="0"/>
                        <a:t>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one multi-segment MU-MIMO with users in </a:t>
                      </a:r>
                      <a:r>
                        <a:rPr lang="en-US" altLang="zh-CN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altLang="zh-CN" sz="12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segments, the total number of User fields in these segments are </a:t>
                      </a:r>
                      <a:r>
                        <a:rPr lang="en-US" altLang="zh-CN" sz="12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N+X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an RU/MRU.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918350" y="1397697"/>
            <a:ext cx="5798703" cy="855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lvl="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Parameter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i="1" dirty="0">
                <a:ea typeface="ＭＳ Ｐゴシック" charset="-128"/>
              </a:rPr>
              <a:t>N</a:t>
            </a:r>
            <a:r>
              <a:rPr lang="en-US" altLang="zh-CN" sz="1400" dirty="0">
                <a:ea typeface="ＭＳ Ｐゴシック" charset="-128"/>
              </a:rPr>
              <a:t> is the total number of MU-MIMO </a:t>
            </a:r>
            <a:r>
              <a:rPr lang="en-US" altLang="zh-CN" sz="1400" dirty="0" smtClean="0">
                <a:ea typeface="ＭＳ Ｐゴシック" charset="-128"/>
              </a:rPr>
              <a:t>users for an RU/MRU </a:t>
            </a:r>
            <a:r>
              <a:rPr lang="en-US" altLang="zh-CN" sz="1400" dirty="0">
                <a:ea typeface="ＭＳ Ｐゴシック" charset="-128"/>
              </a:rPr>
              <a:t>(</a:t>
            </a:r>
            <a:r>
              <a:rPr lang="en-US" altLang="zh-CN" sz="1400" i="1" dirty="0">
                <a:ea typeface="ＭＳ Ｐゴシック" charset="-128"/>
              </a:rPr>
              <a:t>N</a:t>
            </a:r>
            <a:r>
              <a:rPr lang="en-US" altLang="zh-CN" sz="1400" dirty="0">
                <a:ea typeface="ＭＳ Ｐゴシック" charset="-128"/>
              </a:rPr>
              <a:t>&gt;=2)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i="1" dirty="0">
                <a:ea typeface="ＭＳ Ｐゴシック" charset="-128"/>
              </a:rPr>
              <a:t>N</a:t>
            </a:r>
            <a:r>
              <a:rPr lang="en-US" altLang="zh-CN" sz="1400" i="1" baseline="-25000" dirty="0">
                <a:ea typeface="ＭＳ Ｐゴシック" charset="-128"/>
              </a:rPr>
              <a:t>i</a:t>
            </a:r>
            <a:r>
              <a:rPr lang="en-US" altLang="zh-CN" sz="1400" dirty="0">
                <a:ea typeface="ＭＳ Ｐゴシック" charset="-128"/>
              </a:rPr>
              <a:t> is the number of MU-MIMO users in segment </a:t>
            </a:r>
            <a:r>
              <a:rPr lang="en-US" altLang="zh-CN" sz="1400" i="1" dirty="0" smtClean="0">
                <a:ea typeface="ＭＳ Ｐゴシック" charset="-128"/>
              </a:rPr>
              <a:t>i</a:t>
            </a:r>
            <a:r>
              <a:rPr lang="en-US" altLang="zh-CN" sz="1400" dirty="0" smtClean="0">
                <a:ea typeface="ＭＳ Ｐゴシック" charset="-128"/>
              </a:rPr>
              <a:t> for </a:t>
            </a:r>
            <a:r>
              <a:rPr lang="en-US" altLang="zh-CN" sz="1400" dirty="0">
                <a:ea typeface="ＭＳ Ｐゴシック" charset="-128"/>
              </a:rPr>
              <a:t>an RU/MRU </a:t>
            </a:r>
            <a:endParaRPr lang="en-US" altLang="zh-CN" sz="1400" i="1" dirty="0">
              <a:ea typeface="ＭＳ Ｐゴシック" charset="-128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8350" y="4424199"/>
            <a:ext cx="7092696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Analysis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dirty="0">
                <a:ea typeface="ＭＳ Ｐゴシック" charset="-128"/>
              </a:rPr>
              <a:t>The user fields that can be saved in a segment for an RU/MRU is </a:t>
            </a:r>
            <a:r>
              <a:rPr lang="en-US" altLang="zh-CN" sz="1400" b="1" i="1" dirty="0" smtClean="0">
                <a:solidFill>
                  <a:srgbClr val="FF0000"/>
                </a:solidFill>
                <a:ea typeface="ＭＳ Ｐゴシック" charset="-128"/>
              </a:rPr>
              <a:t>N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-</a:t>
            </a:r>
            <a:r>
              <a:rPr lang="en-US" altLang="zh-CN" sz="1400" b="1" i="1" dirty="0" smtClean="0">
                <a:solidFill>
                  <a:srgbClr val="FF0000"/>
                </a:solidFill>
                <a:ea typeface="ＭＳ Ｐゴシック" charset="-128"/>
              </a:rPr>
              <a:t>N</a:t>
            </a:r>
            <a:r>
              <a:rPr lang="en-US" altLang="zh-CN" sz="1400" b="1" i="1" baseline="-25000" dirty="0" smtClean="0">
                <a:solidFill>
                  <a:srgbClr val="FF0000"/>
                </a:solidFill>
                <a:ea typeface="ＭＳ Ｐゴシック" charset="-128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-1</a:t>
            </a:r>
            <a:endParaRPr lang="en-US" altLang="zh-CN" sz="1400" b="1" dirty="0">
              <a:solidFill>
                <a:srgbClr val="FF0000"/>
              </a:solidFill>
              <a:ea typeface="ＭＳ Ｐゴシック" charset="-128"/>
            </a:endParaRP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dirty="0">
                <a:ea typeface="ＭＳ Ｐゴシック" charset="-128"/>
              </a:rPr>
              <a:t>With the increase of </a:t>
            </a:r>
            <a:r>
              <a:rPr lang="en-US" altLang="zh-CN" sz="1400" i="1" dirty="0">
                <a:ea typeface="ＭＳ Ｐゴシック" charset="-128"/>
              </a:rPr>
              <a:t>N</a:t>
            </a:r>
            <a:r>
              <a:rPr lang="en-US" altLang="zh-CN" sz="1400" dirty="0">
                <a:ea typeface="ＭＳ Ｐゴシック" charset="-128"/>
              </a:rPr>
              <a:t> and </a:t>
            </a:r>
            <a:r>
              <a:rPr lang="en-US" altLang="zh-CN" sz="1400" i="1" dirty="0">
                <a:ea typeface="ＭＳ Ｐゴシック" charset="-128"/>
              </a:rPr>
              <a:t>X</a:t>
            </a:r>
            <a:r>
              <a:rPr lang="en-US" altLang="zh-CN" sz="1400" dirty="0">
                <a:ea typeface="ＭＳ Ｐゴシック" charset="-128"/>
              </a:rPr>
              <a:t>, the overhead benefit of Opt 2 becomes larger.  Furthermore, if there are more than one multi-segment MU-MIMO in OFDMA cases, the overhead can be further saved</a:t>
            </a:r>
            <a:r>
              <a:rPr lang="en-US" altLang="zh-CN" sz="1400" dirty="0" smtClean="0">
                <a:ea typeface="ＭＳ Ｐゴシック" charset="-128"/>
              </a:rPr>
              <a:t>.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dirty="0">
                <a:ea typeface="ＭＳ Ｐゴシック" charset="-128"/>
              </a:rPr>
              <a:t>In the following, we give some concrete analyses on overhead comparison.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endParaRPr lang="en-US" altLang="zh-CN" sz="1400" dirty="0">
              <a:ea typeface="ＭＳ Ｐゴシック" charset="-128"/>
            </a:endParaRPr>
          </a:p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322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/>
              <a:t>Examples of Overhead (1/4)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" y="14478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Extreme case (no load balance, 242-tone RU)</a:t>
            </a:r>
          </a:p>
        </p:txBody>
      </p:sp>
      <p:sp>
        <p:nvSpPr>
          <p:cNvPr id="12" name="矩形 11"/>
          <p:cNvSpPr/>
          <p:nvPr/>
        </p:nvSpPr>
        <p:spPr>
          <a:xfrm>
            <a:off x="457200" y="4267200"/>
            <a:ext cx="7848600" cy="1988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Take Content Channel </a:t>
            </a:r>
            <a:r>
              <a:rPr lang="en-US" altLang="zh-CN" sz="1400" dirty="0">
                <a:ea typeface="ＭＳ Ｐゴシック" charset="-128"/>
              </a:rPr>
              <a:t>1 as an example (corresponding to the blue blocks</a:t>
            </a:r>
            <a:r>
              <a:rPr lang="en-US" altLang="zh-CN" sz="1400" dirty="0" smtClean="0">
                <a:ea typeface="ＭＳ Ｐゴシック" charset="-128"/>
              </a:rPr>
              <a:t>). if in each blue block there exists an MU-MIMO user parking on segment 2, the needed number of user fields in the Content Channel 1 in segment 2 is equal to:</a:t>
            </a:r>
          </a:p>
          <a:p>
            <a:pPr marL="1079500" lvl="1" indent="-366713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8*8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64</a:t>
            </a:r>
            <a:r>
              <a:rPr lang="en-US" altLang="zh-CN" sz="1400" dirty="0" smtClean="0">
                <a:ea typeface="ＭＳ Ｐゴシック" charset="-128"/>
              </a:rPr>
              <a:t> User fields for Content Channel 1 for </a:t>
            </a:r>
            <a:r>
              <a:rPr lang="en-US" altLang="zh-CN" sz="1400" dirty="0">
                <a:ea typeface="ＭＳ Ｐゴシック" charset="-128"/>
              </a:rPr>
              <a:t>Opt. 1</a:t>
            </a:r>
          </a:p>
          <a:p>
            <a:pPr marL="1079500" lvl="1" indent="-366713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8+8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16</a:t>
            </a:r>
            <a:r>
              <a:rPr lang="en-US" altLang="zh-CN" sz="1400" dirty="0" smtClean="0">
                <a:ea typeface="ＭＳ Ｐゴシック" charset="-128"/>
              </a:rPr>
              <a:t> User </a:t>
            </a:r>
            <a:r>
              <a:rPr lang="en-US" altLang="zh-CN" sz="1400" dirty="0">
                <a:ea typeface="ＭＳ Ｐゴシック" charset="-128"/>
              </a:rPr>
              <a:t>fields for</a:t>
            </a:r>
            <a:r>
              <a:rPr lang="en-US" altLang="zh-CN" sz="1400" dirty="0" smtClean="0">
                <a:ea typeface="ＭＳ Ｐゴシック" charset="-128"/>
              </a:rPr>
              <a:t> </a:t>
            </a:r>
            <a:r>
              <a:rPr lang="en-US" altLang="zh-CN" sz="1400" dirty="0">
                <a:ea typeface="ＭＳ Ｐゴシック" charset="-128"/>
              </a:rPr>
              <a:t>Content </a:t>
            </a:r>
            <a:r>
              <a:rPr lang="en-US" altLang="zh-CN" sz="1400" dirty="0" smtClean="0">
                <a:ea typeface="ＭＳ Ｐゴシック" charset="-128"/>
              </a:rPr>
              <a:t>Channel 1 for </a:t>
            </a:r>
            <a:r>
              <a:rPr lang="en-US" altLang="zh-CN" sz="1400" dirty="0">
                <a:ea typeface="ＭＳ Ｐゴシック" charset="-128"/>
              </a:rPr>
              <a:t>Opt. </a:t>
            </a:r>
            <a:r>
              <a:rPr lang="en-US" altLang="zh-CN" sz="1400" dirty="0" smtClean="0">
                <a:ea typeface="ＭＳ Ｐゴシック" charset="-128"/>
              </a:rPr>
              <a:t>2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Assume that </a:t>
            </a:r>
            <a:r>
              <a:rPr lang="en-US" altLang="zh-CN" sz="1400" dirty="0">
                <a:ea typeface="ＭＳ Ｐゴシック" charset="-128"/>
              </a:rPr>
              <a:t>each User field </a:t>
            </a:r>
            <a:r>
              <a:rPr lang="en-US" altLang="zh-CN" sz="1400" dirty="0" smtClean="0">
                <a:ea typeface="ＭＳ Ｐゴシック" charset="-128"/>
              </a:rPr>
              <a:t>needs </a:t>
            </a:r>
            <a:r>
              <a:rPr lang="en-US" altLang="zh-CN" sz="1400" dirty="0">
                <a:ea typeface="ＭＳ Ｐゴシック" charset="-128"/>
              </a:rPr>
              <a:t>22+5 bits. Then the number of additional needed bits for Opt. 1 is (64-16)*27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1296</a:t>
            </a:r>
            <a:r>
              <a:rPr lang="en-US" altLang="zh-CN" sz="1400" dirty="0">
                <a:ea typeface="ＭＳ Ｐゴシック" charset="-128"/>
              </a:rPr>
              <a:t>. </a:t>
            </a:r>
            <a:endParaRPr lang="en-US" altLang="zh-CN" sz="1400" dirty="0" smtClean="0">
              <a:ea typeface="ＭＳ Ｐゴシック" charset="-128"/>
            </a:endParaRP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Around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50 symbols </a:t>
            </a:r>
            <a:r>
              <a:rPr lang="en-US" altLang="zh-CN" sz="1400" dirty="0" smtClean="0">
                <a:ea typeface="ＭＳ Ｐゴシック" charset="-128"/>
              </a:rPr>
              <a:t>(1296/26</a:t>
            </a:r>
            <a:r>
              <a:rPr lang="zh-CN" altLang="en-US" sz="1400" dirty="0" smtClean="0">
                <a:ea typeface="ＭＳ Ｐゴシック" charset="-128"/>
              </a:rPr>
              <a:t>≈</a:t>
            </a:r>
            <a:r>
              <a:rPr lang="en-US" altLang="zh-CN" sz="1400" dirty="0" smtClean="0">
                <a:ea typeface="ＭＳ Ｐゴシック" charset="-128"/>
              </a:rPr>
              <a:t>49.8) can be saved for one segment at MCS0.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330288"/>
              </p:ext>
            </p:extLst>
          </p:nvPr>
        </p:nvGraphicFramePr>
        <p:xfrm>
          <a:off x="1447800" y="1981200"/>
          <a:ext cx="5819775" cy="2166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6" name="Visio" r:id="rId4" imgW="9210628" imgH="3429116" progId="Visio.Drawing.15">
                  <p:embed/>
                </p:oleObj>
              </mc:Choice>
              <mc:Fallback>
                <p:oleObj name="Visio" r:id="rId4" imgW="9210628" imgH="342911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1981200"/>
                        <a:ext cx="5819775" cy="21664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 bwMode="auto">
          <a:xfrm>
            <a:off x="6248400" y="1662091"/>
            <a:ext cx="304800" cy="169277"/>
          </a:xfrm>
          <a:prstGeom prst="rect">
            <a:avLst/>
          </a:prstGeom>
          <a:solidFill>
            <a:srgbClr val="B7DD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88976" y="1600200"/>
            <a:ext cx="2316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Corresponds to Content Channel 1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6248400" y="1916006"/>
            <a:ext cx="304800" cy="1692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88976" y="1859913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parking on segment 2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 bwMode="auto">
          <a:xfrm>
            <a:off x="6248400" y="2169921"/>
            <a:ext cx="304800" cy="169277"/>
          </a:xfrm>
          <a:prstGeom prst="rect">
            <a:avLst/>
          </a:prstGeom>
          <a:solidFill>
            <a:srgbClr val="D7E3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88976" y="2125460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parking on other segments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697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/>
              <a:t>Examples of Overhead (2/4)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" y="14478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Extreme case (load balance, 484-tone RU)</a:t>
            </a:r>
          </a:p>
        </p:txBody>
      </p:sp>
      <p:sp>
        <p:nvSpPr>
          <p:cNvPr id="12" name="矩形 11"/>
          <p:cNvSpPr/>
          <p:nvPr/>
        </p:nvSpPr>
        <p:spPr>
          <a:xfrm>
            <a:off x="603504" y="4198712"/>
            <a:ext cx="7620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If in each blue block there exists an MU-MIMO user parked on segment 2, the needed number of user fields in the two Content Channels in segment 2 is equal to:</a:t>
            </a:r>
          </a:p>
          <a:p>
            <a:pPr marL="1079500" lvl="1" indent="-366713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8*8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64</a:t>
            </a:r>
            <a:r>
              <a:rPr lang="en-US" altLang="zh-CN" sz="1400" dirty="0" smtClean="0">
                <a:ea typeface="ＭＳ Ｐゴシック" charset="-128"/>
              </a:rPr>
              <a:t> User fields in two content channels for </a:t>
            </a:r>
            <a:r>
              <a:rPr lang="en-US" altLang="zh-CN" sz="1400" dirty="0">
                <a:ea typeface="ＭＳ Ｐゴシック" charset="-128"/>
              </a:rPr>
              <a:t>Opt. 1</a:t>
            </a:r>
          </a:p>
          <a:p>
            <a:pPr marL="1079500" lvl="1" indent="-366713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8+8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16</a:t>
            </a:r>
            <a:r>
              <a:rPr lang="en-US" altLang="zh-CN" sz="1400" dirty="0" smtClean="0">
                <a:ea typeface="ＭＳ Ｐゴシック" charset="-128"/>
              </a:rPr>
              <a:t> User fields </a:t>
            </a:r>
            <a:r>
              <a:rPr lang="en-US" altLang="zh-CN" sz="1400" dirty="0">
                <a:ea typeface="ＭＳ Ｐゴシック" charset="-128"/>
              </a:rPr>
              <a:t>in</a:t>
            </a:r>
            <a:r>
              <a:rPr lang="en-US" altLang="zh-CN" sz="1400" dirty="0" smtClean="0">
                <a:ea typeface="ＭＳ Ｐゴシック" charset="-128"/>
              </a:rPr>
              <a:t> </a:t>
            </a:r>
            <a:r>
              <a:rPr lang="en-US" altLang="zh-CN" sz="1400" dirty="0">
                <a:ea typeface="ＭＳ Ｐゴシック" charset="-128"/>
              </a:rPr>
              <a:t>two content channels for Opt. </a:t>
            </a:r>
            <a:r>
              <a:rPr lang="en-US" altLang="zh-CN" sz="1400" dirty="0" smtClean="0">
                <a:ea typeface="ＭＳ Ｐゴシック" charset="-128"/>
              </a:rPr>
              <a:t>2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Assume that </a:t>
            </a:r>
            <a:r>
              <a:rPr lang="en-US" altLang="zh-CN" sz="1400" dirty="0">
                <a:ea typeface="ＭＳ Ｐゴシック" charset="-128"/>
              </a:rPr>
              <a:t>each User field </a:t>
            </a:r>
            <a:r>
              <a:rPr lang="en-US" altLang="zh-CN" sz="1400" dirty="0" smtClean="0">
                <a:ea typeface="ＭＳ Ｐゴシック" charset="-128"/>
              </a:rPr>
              <a:t>needs </a:t>
            </a:r>
            <a:r>
              <a:rPr lang="en-US" altLang="zh-CN" sz="1400" dirty="0">
                <a:ea typeface="ＭＳ Ｐゴシック" charset="-128"/>
              </a:rPr>
              <a:t>22+5 bits. </a:t>
            </a:r>
            <a:r>
              <a:rPr lang="en-US" altLang="zh-CN" sz="1400" dirty="0" smtClean="0">
                <a:ea typeface="ＭＳ Ｐゴシック" charset="-128"/>
              </a:rPr>
              <a:t>Because 484-tone RU support load balance in two Content Channels, </a:t>
            </a:r>
            <a:r>
              <a:rPr lang="en-US" altLang="zh-CN" sz="1400" dirty="0">
                <a:ea typeface="ＭＳ Ｐゴシック" charset="-128"/>
              </a:rPr>
              <a:t>the number of additional needed bits for Opt. 1 is (64-16)*</a:t>
            </a:r>
            <a:r>
              <a:rPr lang="en-US" altLang="zh-CN" sz="1400" dirty="0" smtClean="0">
                <a:ea typeface="ＭＳ Ｐゴシック" charset="-128"/>
              </a:rPr>
              <a:t>27/2 </a:t>
            </a:r>
            <a:r>
              <a:rPr lang="en-US" altLang="zh-CN" sz="1400" dirty="0">
                <a:ea typeface="ＭＳ Ｐゴシック" charset="-128"/>
              </a:rPr>
              <a:t>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648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Around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25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symbols </a:t>
            </a:r>
            <a:r>
              <a:rPr lang="en-US" altLang="zh-CN" sz="1400" dirty="0" smtClean="0">
                <a:ea typeface="ＭＳ Ｐゴシック" charset="-128"/>
              </a:rPr>
              <a:t>(648/26</a:t>
            </a:r>
            <a:r>
              <a:rPr lang="zh-CN" altLang="en-US" sz="1400" dirty="0" smtClean="0">
                <a:ea typeface="ＭＳ Ｐゴシック" charset="-128"/>
              </a:rPr>
              <a:t>≈</a:t>
            </a:r>
            <a:r>
              <a:rPr lang="en-US" altLang="zh-CN" sz="1400" dirty="0" smtClean="0">
                <a:ea typeface="ＭＳ Ｐゴシック" charset="-128"/>
              </a:rPr>
              <a:t>24.9) can </a:t>
            </a:r>
            <a:r>
              <a:rPr lang="en-US" altLang="zh-CN" sz="1400" dirty="0">
                <a:ea typeface="ＭＳ Ｐゴシック" charset="-128"/>
              </a:rPr>
              <a:t>be saved at MCS0.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400" b="1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097725"/>
              </p:ext>
            </p:extLst>
          </p:nvPr>
        </p:nvGraphicFramePr>
        <p:xfrm>
          <a:off x="1514475" y="1971950"/>
          <a:ext cx="5886450" cy="213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7" name="Visio" r:id="rId4" imgW="9496573" imgH="3438499" progId="Visio.Drawing.15">
                  <p:embed/>
                </p:oleObj>
              </mc:Choice>
              <mc:Fallback>
                <p:oleObj name="Visio" r:id="rId4" imgW="9496573" imgH="343849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14475" y="1971950"/>
                        <a:ext cx="5886450" cy="2132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 bwMode="auto">
          <a:xfrm>
            <a:off x="6248400" y="1662091"/>
            <a:ext cx="304800" cy="169277"/>
          </a:xfrm>
          <a:prstGeom prst="rect">
            <a:avLst/>
          </a:prstGeom>
          <a:solidFill>
            <a:srgbClr val="B7DD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88976" y="1600200"/>
            <a:ext cx="2316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Corresponds to Content Channel 1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6248400" y="1916006"/>
            <a:ext cx="304800" cy="1692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88976" y="1859913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parking on segment 2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6248400" y="2169921"/>
            <a:ext cx="304800" cy="169277"/>
          </a:xfrm>
          <a:prstGeom prst="rect">
            <a:avLst/>
          </a:prstGeom>
          <a:solidFill>
            <a:srgbClr val="D7E3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88976" y="2125460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parking on other segments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851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76186</TotalTime>
  <Words>3853</Words>
  <Application>Microsoft Office PowerPoint</Application>
  <PresentationFormat>全屏显示(4:3)</PresentationFormat>
  <Paragraphs>1791</Paragraphs>
  <Slides>22</Slides>
  <Notes>18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맑은 고딕</vt:lpstr>
      <vt:lpstr>ＭＳ Ｐゴシック</vt:lpstr>
      <vt:lpstr>宋体</vt:lpstr>
      <vt:lpstr>Arial</vt:lpstr>
      <vt:lpstr>Times New Roman</vt:lpstr>
      <vt:lpstr>Wingdings</vt:lpstr>
      <vt:lpstr>802-11-Submission</vt:lpstr>
      <vt:lpstr>Visio</vt:lpstr>
      <vt:lpstr>Discussions on MU-MIMO Signaling</vt:lpstr>
      <vt:lpstr>PowerPoint 演示文稿</vt:lpstr>
      <vt:lpstr>PowerPoint 演示文稿</vt:lpstr>
      <vt:lpstr>Signal All User Fields (Opt. 1)</vt:lpstr>
      <vt:lpstr>Add Special User Field (Opt. 2)</vt:lpstr>
      <vt:lpstr>Add Special User Field (Opt. 2)</vt:lpstr>
      <vt:lpstr>Overhead Analysis for OFDMA Cases</vt:lpstr>
      <vt:lpstr>Examples of Overhead (1/4)</vt:lpstr>
      <vt:lpstr>Examples of Overhead (2/4)</vt:lpstr>
      <vt:lpstr>Examples of Overhead (3/4)</vt:lpstr>
      <vt:lpstr>Examples of Overhead (4/4)</vt:lpstr>
      <vt:lpstr>Non-OFDMA Cases based on Opt. 1</vt:lpstr>
      <vt:lpstr>Non-OFDMA Cases based on Opt. 2</vt:lpstr>
      <vt:lpstr>Summary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Appendix A: Spatial Configuration table (1/3)</vt:lpstr>
      <vt:lpstr>Appendix A: Spatial Configuration table (2/3)</vt:lpstr>
      <vt:lpstr>Appendix A: Spatial Configuration table (3/3)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1653</cp:revision>
  <cp:lastPrinted>1998-02-10T13:28:06Z</cp:lastPrinted>
  <dcterms:created xsi:type="dcterms:W3CDTF">2013-11-12T18:41:50Z</dcterms:created>
  <dcterms:modified xsi:type="dcterms:W3CDTF">2020-08-18T07:43:20Z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(3)bjMcdoRuJEnXhe091cOUz6wMw6R0JXcS1fZbcKKt5GK5/xBaaJ4nwrfOpzdnu0odQndlOXGe
twaaREMYuNbfpqFFzk0EvP6kz0uw6LEj73NjcBw35Z9OlKk8q2W/CHtoQF6v/2owLy7fbWd9
GLRlxkEmRDLekEzHQ5aNIcwEevOB6CYAjmW28ssUJwpyRHmqZaXapJU/akpF8wsZCNR+ybVz
z19PCyVZVTD74ayc7h</vt:lpwstr>
  </property>
  <property fmtid="{D5CDD505-2E9C-101B-9397-08002B2CF9AE}" pid="4" name="_2015_ms_pID_7253431">
    <vt:lpwstr>TvqerT0XmfdD8pUKhxLHyzEtZ+H/NKYJjzFVbNAOWW0R9SbtsKIWj5
YB3l0uMKY/yZFwMOKOHVdlYPNHusGv3XJ6oWrJBgmkR+znlteTfcuz1gz+ikn1hqBNrPaRPZ
X0xNl6gel6qi54B1E8Kd0pG5Rj7M+fYUkEcyu27emLAFM/dybhp/KlMJbsUscz3hhEiiQQ5x
oa9LZ76qHfexMxfz5vzR26uBw9j0e4H6EG2t</vt:lpwstr>
  </property>
  <property fmtid="{D5CDD505-2E9C-101B-9397-08002B2CF9AE}" pid="5" name="_2015_ms_pID_7253432">
    <vt:lpwstr>qg==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1596415250</vt:lpwstr>
  </property>
</Properties>
</file>