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60" r:id="rId3"/>
    <p:sldId id="328" r:id="rId4"/>
    <p:sldId id="341" r:id="rId5"/>
    <p:sldId id="346" r:id="rId6"/>
    <p:sldId id="347" r:id="rId7"/>
    <p:sldId id="356" r:id="rId8"/>
    <p:sldId id="363" r:id="rId9"/>
    <p:sldId id="353" r:id="rId10"/>
    <p:sldId id="352" r:id="rId11"/>
    <p:sldId id="350" r:id="rId12"/>
    <p:sldId id="359" r:id="rId13"/>
    <p:sldId id="351" r:id="rId14"/>
    <p:sldId id="361" r:id="rId15"/>
    <p:sldId id="362" r:id="rId16"/>
    <p:sldId id="358" r:id="rId17"/>
    <p:sldId id="357" r:id="rId18"/>
    <p:sldId id="330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>
      <p:cViewPr varScale="1">
        <p:scale>
          <a:sx n="106" d="100"/>
          <a:sy n="106" d="100"/>
        </p:scale>
        <p:origin x="16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087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3590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7526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6313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6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61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789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401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780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837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55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929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39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802.11-20/1178r0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Aug</a:t>
            </a:r>
            <a:r>
              <a:rPr lang="en-US" sz="1800" b="1" dirty="0" smtClean="0"/>
              <a:t> </a:t>
            </a:r>
            <a:r>
              <a:rPr lang="en-US" sz="1800" b="1" dirty="0" smtClean="0"/>
              <a:t>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048573" y="6536002"/>
            <a:ext cx="24858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Mengshi</a:t>
            </a:r>
            <a:r>
              <a:rPr lang="en-US" sz="1200" baseline="0" dirty="0" smtClean="0"/>
              <a:t> Hu</a:t>
            </a:r>
            <a:r>
              <a:rPr lang="en-US" sz="1200" dirty="0" smtClean="0"/>
              <a:t>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package" Target="../embeddings/Microsoft_Visio___10.vsdx"/><Relationship Id="rId5" Type="http://schemas.openxmlformats.org/officeDocument/2006/relationships/image" Target="../media/image10.emf"/><Relationship Id="rId4" Type="http://schemas.openxmlformats.org/officeDocument/2006/relationships/package" Target="../embeddings/Microsoft_Visio___9.vsdx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1.vsdx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Visio___4.vsdx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Visio___3.vsdx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__2.vsdx"/><Relationship Id="rId9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Visio___6.vsdx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__5.vsd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Visio___7.vsd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Visio___8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498" y="762000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D</a:t>
            </a:r>
            <a:r>
              <a:rPr lang="en-US" altLang="zh-CN" sz="2800" dirty="0" smtClean="0">
                <a:solidFill>
                  <a:schemeClr val="tx1"/>
                </a:solidFill>
              </a:rPr>
              <a:t>iscussions on </a:t>
            </a:r>
            <a:r>
              <a:rPr lang="en-US" sz="2800" dirty="0" smtClean="0">
                <a:solidFill>
                  <a:schemeClr val="tx1"/>
                </a:solidFill>
              </a:rPr>
              <a:t>MU-MIMO S</a:t>
            </a:r>
            <a:r>
              <a:rPr lang="en-US" altLang="zh-CN" sz="2800" dirty="0" smtClean="0">
                <a:solidFill>
                  <a:schemeClr val="tx1"/>
                </a:solidFill>
              </a:rPr>
              <a:t>ignaling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2020-08-05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275682"/>
              </p:ext>
            </p:extLst>
          </p:nvPr>
        </p:nvGraphicFramePr>
        <p:xfrm>
          <a:off x="647700" y="2819400"/>
          <a:ext cx="8115299" cy="135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Summary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866492" y="1407349"/>
            <a:ext cx="7487216" cy="196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SzPct val="100000"/>
              <a:buFontTx/>
              <a:buChar char="•"/>
            </a:pPr>
            <a:endParaRPr lang="en-US" altLang="zh-CN" sz="2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Proposed Opt. 2 to further reduce the overhead in the cases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where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users participating in an MU-MIMO belong to different segments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 </a:t>
            </a: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Non-OFDMA cases based on Opt. 1 and Opt. 2 were discussed.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Number of MU-MIMO Users </a:t>
            </a:r>
            <a:r>
              <a:rPr lang="en-US" altLang="zh-CN" sz="1400" kern="0" dirty="0" smtClean="0"/>
              <a:t>subfield is needed in EHT-SIG</a:t>
            </a:r>
            <a:endParaRPr lang="en-US" altLang="zh-CN" sz="1400" dirty="0" smtClean="0">
              <a:ea typeface="ＭＳ Ｐゴシック" charset="-128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Add an Order </a:t>
            </a:r>
            <a:r>
              <a:rPr lang="en-US" altLang="zh-CN" sz="1400" dirty="0">
                <a:ea typeface="ＭＳ Ｐゴシック" charset="-128"/>
              </a:rPr>
              <a:t>Bitmap (e.g. an 8-bit bitmap</a:t>
            </a:r>
            <a:r>
              <a:rPr lang="en-US" altLang="zh-CN" sz="1400" dirty="0" smtClean="0">
                <a:ea typeface="ＭＳ Ｐゴシック" charset="-128"/>
              </a:rPr>
              <a:t>) subfield </a:t>
            </a:r>
            <a:r>
              <a:rPr lang="en-US" altLang="zh-CN" sz="1400" dirty="0">
                <a:ea typeface="ＭＳ Ｐゴシック" charset="-128"/>
              </a:rPr>
              <a:t>to EHT-SIG in non-OFDMA </a:t>
            </a:r>
            <a:r>
              <a:rPr lang="en-US" altLang="zh-CN" sz="1400" dirty="0" smtClean="0">
                <a:ea typeface="ＭＳ Ｐゴシック" charset="-128"/>
              </a:rPr>
              <a:t>cases can save the overhead. </a:t>
            </a:r>
            <a:endParaRPr lang="en-US" altLang="zh-CN" sz="1400" dirty="0">
              <a:ea typeface="ＭＳ Ｐゴシック" charset="-128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240352"/>
              </p:ext>
            </p:extLst>
          </p:nvPr>
        </p:nvGraphicFramePr>
        <p:xfrm>
          <a:off x="1257300" y="3163094"/>
          <a:ext cx="6819900" cy="29717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6856"/>
                <a:gridCol w="3663117"/>
                <a:gridCol w="1529927"/>
              </a:tblGrid>
              <a:tr h="398588"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Options</a:t>
                      </a:r>
                      <a:endParaRPr lang="zh-CN" altLang="en-US" sz="14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Examples</a:t>
                      </a:r>
                      <a:endParaRPr lang="zh-CN" altLang="en-US" sz="14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Overhead</a:t>
                      </a:r>
                      <a:endParaRPr lang="zh-CN" altLang="en-US" sz="14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178154">
                <a:tc>
                  <a:txBody>
                    <a:bodyPr/>
                    <a:lstStyle/>
                    <a:p>
                      <a:r>
                        <a:rPr lang="en-US" altLang="zh-CN" sz="1200" b="1" dirty="0" smtClean="0"/>
                        <a:t>Opt 1</a:t>
                      </a:r>
                    </a:p>
                    <a:p>
                      <a:r>
                        <a:rPr lang="en-US" altLang="zh-CN" sz="1200" b="0" dirty="0" smtClean="0"/>
                        <a:t>Signal</a:t>
                      </a:r>
                      <a:r>
                        <a:rPr lang="en-US" altLang="zh-CN" sz="1200" b="0" baseline="0" dirty="0" smtClean="0"/>
                        <a:t> all User fields</a:t>
                      </a:r>
                      <a:endParaRPr lang="zh-CN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200" dirty="0" smtClean="0"/>
                        <a:t>Total</a:t>
                      </a:r>
                      <a:r>
                        <a:rPr lang="en-US" altLang="zh-CN" sz="1200" baseline="0" dirty="0" smtClean="0"/>
                        <a:t> number of MU-MIMO users</a:t>
                      </a:r>
                      <a:endParaRPr lang="zh-CN" altLang="en-US" sz="1200" dirty="0"/>
                    </a:p>
                  </a:txBody>
                  <a:tcPr/>
                </a:tc>
              </a:tr>
              <a:tr h="139505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 smtClean="0"/>
                        <a:t>Opt 2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aseline="0" dirty="0" smtClean="0"/>
                        <a:t>Add a special User field to indicate the user orders in Spatial Configuration 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MU-MIMO</a:t>
                      </a:r>
                      <a:r>
                        <a:rPr lang="en-US" altLang="zh-CN" sz="1200" baseline="0" dirty="0" smtClean="0"/>
                        <a:t> users in the corresponding segment + 1</a:t>
                      </a:r>
                      <a:endParaRPr lang="zh-CN" altLang="en-US" sz="1200" dirty="0" smtClean="0"/>
                    </a:p>
                    <a:p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1524000" y="6248400"/>
            <a:ext cx="716280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100" dirty="0" smtClean="0">
                <a:ea typeface="ＭＳ Ｐゴシック" charset="-128"/>
              </a:rPr>
              <a:t>Note that the Special User field in Opt. 2 </a:t>
            </a:r>
            <a:r>
              <a:rPr lang="en-US" altLang="zh-CN" sz="1100" dirty="0">
                <a:ea typeface="ＭＳ Ｐゴシック" charset="-128"/>
              </a:rPr>
              <a:t>only occurs when there exists multi-segment </a:t>
            </a:r>
            <a:r>
              <a:rPr lang="en-US" altLang="zh-CN" sz="1100" dirty="0" smtClean="0">
                <a:ea typeface="ＭＳ Ｐゴシック" charset="-128"/>
              </a:rPr>
              <a:t>MU-MIMO in OFDMA cases</a:t>
            </a:r>
            <a:endParaRPr lang="en-US" altLang="zh-CN" sz="1100" dirty="0">
              <a:ea typeface="Times New Roman"/>
              <a:cs typeface="Times New Roman"/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898383"/>
              </p:ext>
            </p:extLst>
          </p:nvPr>
        </p:nvGraphicFramePr>
        <p:xfrm>
          <a:off x="2712603" y="3597976"/>
          <a:ext cx="3752810" cy="108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56" name="Visio" r:id="rId4" imgW="6886629" imgH="1914564" progId="Visio.Drawing.15">
                  <p:embed/>
                </p:oleObj>
              </mc:Choice>
              <mc:Fallback>
                <p:oleObj name="Visio" r:id="rId4" imgW="6886629" imgH="191456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12603" y="3597976"/>
                        <a:ext cx="3752810" cy="1088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415253"/>
              </p:ext>
            </p:extLst>
          </p:nvPr>
        </p:nvGraphicFramePr>
        <p:xfrm>
          <a:off x="2712603" y="4892469"/>
          <a:ext cx="3354353" cy="1191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57" name="Visio" r:id="rId6" imgW="5181716" imgH="1733499" progId="Visio.Drawing.15">
                  <p:embed/>
                </p:oleObj>
              </mc:Choice>
              <mc:Fallback>
                <p:oleObj name="Visio" r:id="rId6" imgW="5181716" imgH="173349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712603" y="4892469"/>
                        <a:ext cx="3354353" cy="11917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925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19200" y="2286000"/>
            <a:ext cx="7086600" cy="2667000"/>
          </a:xfrm>
        </p:spPr>
        <p:txBody>
          <a:bodyPr/>
          <a:lstStyle/>
          <a:p>
            <a:pPr marL="361950" indent="-36195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400" b="0" dirty="0" smtClean="0"/>
              <a:t>[1]  IEEE 802.11-20/0439r0 Efficient EHT Preamble Design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400" b="0" dirty="0" smtClean="0"/>
              <a:t>[2]  IEEE 802.11-20/0380r0 </a:t>
            </a:r>
            <a:r>
              <a:rPr lang="en-GB" altLang="en-US" sz="1400" b="0" dirty="0"/>
              <a:t>U-SIG Structure and Preamble Processing</a:t>
            </a:r>
            <a:endParaRPr lang="en-US" altLang="zh-CN" sz="1400" b="0" dirty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400" b="0" dirty="0" smtClean="0"/>
              <a:t>[3]  IEEE 802.11-20/0605r0 </a:t>
            </a:r>
            <a:r>
              <a:rPr lang="en-US" altLang="zh-CN" sz="1400" b="0" dirty="0"/>
              <a:t>Further Discussions on Efficient EHT </a:t>
            </a:r>
            <a:r>
              <a:rPr lang="en-US" altLang="zh-CN" sz="1400" b="0" dirty="0" smtClean="0"/>
              <a:t>Preamble</a:t>
            </a:r>
          </a:p>
          <a:p>
            <a:pPr marL="361950" indent="-36195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400" b="0" dirty="0" smtClean="0"/>
              <a:t>[4]  IEEE 802.11-20/0930r3 Consideration on User-specific field in EHT-SIG</a:t>
            </a:r>
          </a:p>
          <a:p>
            <a:pPr marL="0" indent="0">
              <a:buNone/>
            </a:pPr>
            <a:r>
              <a:rPr lang="en-US" altLang="zh-CN" sz="1400" b="0" dirty="0" smtClean="0"/>
              <a:t>[5]  </a:t>
            </a:r>
            <a:r>
              <a:rPr lang="en-US" altLang="zh-CN" sz="1400" b="0" dirty="0"/>
              <a:t>IEEE 802.11-20/1102r0 Zero User RUs for Per-80MHz Resource Unit Allocation Signaling</a:t>
            </a:r>
          </a:p>
          <a:p>
            <a:pPr marL="0" indent="0">
              <a:buNone/>
            </a:pPr>
            <a:endParaRPr lang="en-US" altLang="zh-CN" sz="1400" b="0" dirty="0"/>
          </a:p>
          <a:p>
            <a:endParaRPr lang="zh-CN" alt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sz="2800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53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kern="0" dirty="0" smtClean="0"/>
              <a:t>Straw Poll #1</a:t>
            </a:r>
            <a:endParaRPr lang="en-US" kern="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800100" y="1524000"/>
            <a:ext cx="75057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/>
            <a:r>
              <a:rPr lang="en-US" kern="0" dirty="0" smtClean="0"/>
              <a:t>Do you agree that </a:t>
            </a:r>
            <a:r>
              <a:rPr lang="en-US" altLang="zh-CN" kern="0" dirty="0" smtClean="0"/>
              <a:t>the Number of MU-MIMO Users subfield exists in the Common field of EHT-SIG of an EHT MU PPDU in a non-OFDMA transmission</a:t>
            </a:r>
            <a:r>
              <a:rPr lang="en-US" altLang="zh-CN" dirty="0" smtClean="0"/>
              <a:t>?</a:t>
            </a:r>
          </a:p>
          <a:p>
            <a:pPr lvl="1" algn="just">
              <a:buSzPct val="100000"/>
            </a:pPr>
            <a:r>
              <a:rPr lang="en-US" altLang="zh-CN" sz="1800" dirty="0">
                <a:latin typeface="Times New Roman" charset="0"/>
                <a:ea typeface="+mn-ea"/>
              </a:rPr>
              <a:t>Note: The Number of MU-MIMO Users subfield indicates the total number of MU-MIMO users in a </a:t>
            </a:r>
            <a:r>
              <a:rPr lang="en-US" altLang="zh-CN" sz="1800" dirty="0">
                <a:latin typeface="Times New Roman" charset="0"/>
                <a:ea typeface="+mn-ea"/>
              </a:rPr>
              <a:t>non-OFDMA </a:t>
            </a:r>
            <a:r>
              <a:rPr lang="en-US" altLang="zh-CN" sz="1800" dirty="0" smtClean="0">
                <a:latin typeface="Times New Roman" charset="0"/>
                <a:ea typeface="+mn-ea"/>
              </a:rPr>
              <a:t>transmission.</a:t>
            </a:r>
            <a:endParaRPr lang="en-US" altLang="zh-CN" sz="18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endParaRPr lang="en-US" altLang="zh-CN" sz="1600" dirty="0" smtClean="0">
              <a:latin typeface="Times New Roman" charset="0"/>
              <a:ea typeface="+mn-ea"/>
            </a:endParaRPr>
          </a:p>
          <a:p>
            <a:pPr marL="457200" lvl="1" indent="0" algn="just">
              <a:buSzPct val="100000"/>
              <a:buNone/>
            </a:pPr>
            <a:endParaRPr lang="en-US" altLang="zh-CN" sz="1600" dirty="0" smtClean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r>
              <a:rPr lang="en-US" altLang="ko-KR" dirty="0" smtClean="0">
                <a:latin typeface="Times New Roman" charset="0"/>
                <a:ea typeface="+mn-ea"/>
              </a:rPr>
              <a:t>Y/N/A</a:t>
            </a:r>
            <a:endParaRPr lang="en-US" altLang="ko-KR" dirty="0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8966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kern="0" dirty="0" smtClean="0"/>
              <a:t>Straw Poll #2</a:t>
            </a:r>
            <a:endParaRPr lang="en-US" kern="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800100" y="1524000"/>
            <a:ext cx="75057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/>
            <a:r>
              <a:rPr lang="en-US" kern="0" dirty="0" smtClean="0"/>
              <a:t>Do you agree that for an RU/MRU with MU-MIMO, </a:t>
            </a:r>
            <a:r>
              <a:rPr lang="en-US" altLang="zh-CN" dirty="0" smtClean="0"/>
              <a:t>the corresponding number of MU-MIMO User fields in a segment can be smaller than the total number of MU-MIMO users?</a:t>
            </a:r>
          </a:p>
          <a:p>
            <a:pPr algn="just"/>
            <a:endParaRPr lang="en-US" altLang="zh-CN" sz="2000" dirty="0"/>
          </a:p>
          <a:p>
            <a:pPr algn="just"/>
            <a:endParaRPr lang="en-US" altLang="zh-CN" sz="2000" dirty="0" smtClean="0"/>
          </a:p>
          <a:p>
            <a:pPr algn="just"/>
            <a:endParaRPr lang="en-US" altLang="zh-CN" sz="2000" dirty="0"/>
          </a:p>
          <a:p>
            <a:pPr algn="just"/>
            <a:endParaRPr lang="en-US" altLang="zh-CN" sz="2000" dirty="0" smtClean="0"/>
          </a:p>
          <a:p>
            <a:pPr algn="just"/>
            <a:endParaRPr lang="en-US" altLang="zh-CN" sz="2000" dirty="0"/>
          </a:p>
          <a:p>
            <a:pPr lvl="1"/>
            <a:r>
              <a:rPr lang="en-US" altLang="ko-KR" dirty="0"/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396114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kern="0" dirty="0" smtClean="0"/>
              <a:t>Straw Poll #3</a:t>
            </a:r>
            <a:endParaRPr lang="en-US" kern="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800100" y="1524000"/>
            <a:ext cx="75057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/>
            <a:r>
              <a:rPr lang="en-US" kern="0" dirty="0" smtClean="0"/>
              <a:t>Do you agree that </a:t>
            </a:r>
            <a:r>
              <a:rPr lang="en-US" altLang="zh-CN" dirty="0" smtClean="0"/>
              <a:t>a special user field can be used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</a:rPr>
              <a:t>in the cases where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users participating in an MU-MIMO belong to different segments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</a:rPr>
              <a:t> 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</a:rPr>
              <a:t>?</a:t>
            </a:r>
            <a:endParaRPr lang="en-US" altLang="zh-CN" dirty="0" smtClean="0"/>
          </a:p>
          <a:p>
            <a:pPr lvl="1" algn="just">
              <a:buSzPct val="100000"/>
            </a:pPr>
            <a:r>
              <a:rPr lang="en-US" altLang="zh-CN" sz="1800" dirty="0">
                <a:latin typeface="Times New Roman" charset="0"/>
                <a:ea typeface="+mn-ea"/>
              </a:rPr>
              <a:t>The special user field </a:t>
            </a:r>
            <a:r>
              <a:rPr lang="en-US" altLang="zh-CN" sz="1800" dirty="0" smtClean="0">
                <a:latin typeface="Times New Roman" charset="0"/>
                <a:ea typeface="+mn-ea"/>
              </a:rPr>
              <a:t>carries the Number of MU-MIMO Users subfield and an Order Bitmap subfield.</a:t>
            </a:r>
          </a:p>
          <a:p>
            <a:pPr lvl="1" algn="just">
              <a:buSzPct val="100000"/>
            </a:pPr>
            <a:r>
              <a:rPr lang="en-US" altLang="zh-CN" sz="1800" dirty="0">
                <a:latin typeface="Times New Roman" charset="0"/>
              </a:rPr>
              <a:t>The Order Bitmap subfield is used to indicate </a:t>
            </a:r>
            <a:r>
              <a:rPr lang="en-US" altLang="zh-CN" sz="1800" dirty="0"/>
              <a:t>the </a:t>
            </a:r>
            <a:r>
              <a:rPr lang="en-US" altLang="zh-CN" sz="1800" dirty="0">
                <a:latin typeface="Times New Roman" charset="0"/>
              </a:rPr>
              <a:t>User field </a:t>
            </a:r>
            <a:r>
              <a:rPr lang="en-US" altLang="zh-CN" sz="1800" dirty="0" smtClean="0">
                <a:latin typeface="Times New Roman" charset="0"/>
              </a:rPr>
              <a:t>positions.</a:t>
            </a:r>
            <a:endParaRPr lang="en-US" altLang="zh-CN" sz="1800" dirty="0">
              <a:latin typeface="Times New Roman" charset="0"/>
            </a:endParaRPr>
          </a:p>
          <a:p>
            <a:pPr lvl="1" algn="just">
              <a:buSzPct val="100000"/>
            </a:pPr>
            <a:endParaRPr lang="en-US" altLang="zh-CN" sz="18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endParaRPr lang="en-US" altLang="zh-CN" sz="1600" dirty="0" smtClean="0">
              <a:latin typeface="Times New Roman" charset="0"/>
              <a:ea typeface="+mn-ea"/>
            </a:endParaRPr>
          </a:p>
          <a:p>
            <a:pPr marL="457200" lvl="1" indent="0" algn="just">
              <a:buSzPct val="100000"/>
              <a:buNone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r>
              <a:rPr lang="en-US" altLang="ko-KR" dirty="0" smtClean="0">
                <a:latin typeface="Times New Roman" charset="0"/>
                <a:ea typeface="+mn-ea"/>
              </a:rPr>
              <a:t>Y/N/A</a:t>
            </a:r>
            <a:endParaRPr lang="en-US" altLang="ko-KR" dirty="0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605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kern="0" dirty="0" smtClean="0"/>
              <a:t>Straw Poll #4</a:t>
            </a:r>
            <a:endParaRPr lang="en-US" kern="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800100" y="1524000"/>
            <a:ext cx="76581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/>
            <a:r>
              <a:rPr lang="en-US" kern="0" dirty="0" smtClean="0"/>
              <a:t>Do you agree that </a:t>
            </a:r>
            <a:r>
              <a:rPr lang="en-US" altLang="zh-CN" kern="0" dirty="0" smtClean="0"/>
              <a:t>an Order Bitmap subfield </a:t>
            </a:r>
            <a:r>
              <a:rPr lang="en-US" altLang="zh-CN" kern="0" dirty="0"/>
              <a:t>exists </a:t>
            </a:r>
            <a:r>
              <a:rPr lang="en-US" altLang="zh-CN" kern="0" dirty="0"/>
              <a:t>in the Common field of EHT-SIG of an EHT MU PPDU in a non-OFDMA transmission</a:t>
            </a:r>
            <a:r>
              <a:rPr lang="en-US" altLang="zh-CN" dirty="0"/>
              <a:t>?</a:t>
            </a:r>
          </a:p>
          <a:p>
            <a:pPr lvl="1" algn="just">
              <a:buSzPct val="100000"/>
            </a:pPr>
            <a:r>
              <a:rPr lang="en-US" altLang="zh-CN" sz="1800" dirty="0" smtClean="0">
                <a:latin typeface="Times New Roman" charset="0"/>
                <a:ea typeface="+mn-ea"/>
              </a:rPr>
              <a:t>The </a:t>
            </a:r>
            <a:r>
              <a:rPr lang="en-US" altLang="zh-CN" sz="1800" dirty="0" smtClean="0">
                <a:latin typeface="Times New Roman" charset="0"/>
                <a:ea typeface="+mn-ea"/>
              </a:rPr>
              <a:t>Order Bitmap subfield is used to indicate </a:t>
            </a:r>
            <a:r>
              <a:rPr lang="en-US" altLang="zh-CN" sz="1800" dirty="0" smtClean="0"/>
              <a:t>the </a:t>
            </a:r>
            <a:r>
              <a:rPr lang="en-US" altLang="zh-CN" sz="1800" dirty="0">
                <a:latin typeface="Times New Roman" charset="0"/>
                <a:ea typeface="+mn-ea"/>
              </a:rPr>
              <a:t>User field positions and the number of </a:t>
            </a:r>
            <a:r>
              <a:rPr lang="en-US" altLang="zh-CN" sz="1800" dirty="0" smtClean="0">
                <a:latin typeface="Times New Roman" charset="0"/>
                <a:ea typeface="+mn-ea"/>
              </a:rPr>
              <a:t>User </a:t>
            </a:r>
            <a:r>
              <a:rPr lang="en-US" altLang="zh-CN" sz="1800" dirty="0">
                <a:latin typeface="Times New Roman" charset="0"/>
                <a:ea typeface="+mn-ea"/>
              </a:rPr>
              <a:t>fields in the corresponding </a:t>
            </a:r>
            <a:r>
              <a:rPr lang="en-US" altLang="zh-CN" sz="1800" dirty="0" smtClean="0">
                <a:latin typeface="Times New Roman" charset="0"/>
                <a:ea typeface="+mn-ea"/>
              </a:rPr>
              <a:t>segment</a:t>
            </a:r>
            <a:r>
              <a:rPr lang="en-US" altLang="zh-CN" sz="1800" dirty="0">
                <a:latin typeface="Times New Roman" charset="0"/>
                <a:ea typeface="+mn-ea"/>
              </a:rPr>
              <a:t>.</a:t>
            </a:r>
          </a:p>
          <a:p>
            <a:pPr algn="just"/>
            <a:endParaRPr lang="en-US" altLang="zh-CN" dirty="0"/>
          </a:p>
          <a:p>
            <a:pPr algn="just"/>
            <a:endParaRPr lang="en-US" altLang="zh-CN" dirty="0" smtClean="0"/>
          </a:p>
          <a:p>
            <a:pPr lvl="1" algn="just">
              <a:buSzPct val="100000"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marL="457200" lvl="1" indent="0" algn="just">
              <a:buSzPct val="100000"/>
              <a:buNone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r>
              <a:rPr lang="en-US" altLang="ko-KR" dirty="0" smtClean="0">
                <a:latin typeface="Times New Roman" charset="0"/>
                <a:ea typeface="+mn-ea"/>
              </a:rPr>
              <a:t>Y/N/A</a:t>
            </a:r>
            <a:endParaRPr lang="en-US" altLang="ko-KR" dirty="0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7204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7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803296"/>
              </p:ext>
            </p:extLst>
          </p:nvPr>
        </p:nvGraphicFramePr>
        <p:xfrm>
          <a:off x="918215" y="1433837"/>
          <a:ext cx="7311386" cy="4966964"/>
        </p:xfrm>
        <a:graphic>
          <a:graphicData uri="http://schemas.openxmlformats.org/drawingml/2006/table">
            <a:tbl>
              <a:tblPr/>
              <a:tblGrid>
                <a:gridCol w="540657"/>
                <a:gridCol w="1201461"/>
                <a:gridCol w="593222"/>
                <a:gridCol w="540657"/>
                <a:gridCol w="540657"/>
                <a:gridCol w="540657"/>
                <a:gridCol w="540657"/>
                <a:gridCol w="540657"/>
                <a:gridCol w="540657"/>
                <a:gridCol w="540657"/>
                <a:gridCol w="610742"/>
                <a:gridCol w="580705"/>
              </a:tblGrid>
              <a:tr h="1475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Nuser</a:t>
                      </a:r>
                    </a:p>
                  </a:txBody>
                  <a:tcPr marL="5612" marR="5612" marT="56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B5…B0 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Nsts[1]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Nsts[2]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Nsts[3]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[4]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[5]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Nsts[6]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Nsts[7]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Nsts[8]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 Nsts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 entry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2-5 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4-6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6-7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75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3-6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5-7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7-8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001010-001100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6-8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001101-001110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8-9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010000-010001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75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rowSpan="20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4-7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0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35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6-8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8-9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001010-001100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7-9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001101-001110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010000-010001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010100-010110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010111-011000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011010-011011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011110-011111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75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Appendix A: Spatial Configuration </a:t>
            </a:r>
            <a:r>
              <a:rPr lang="en-US" altLang="zh-CN" sz="2400" dirty="0" smtClean="0">
                <a:solidFill>
                  <a:schemeClr val="tx1"/>
                </a:solidFill>
              </a:rPr>
              <a:t>table (1/3)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83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6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9632394"/>
              </p:ext>
            </p:extLst>
          </p:nvPr>
        </p:nvGraphicFramePr>
        <p:xfrm>
          <a:off x="990602" y="1447775"/>
          <a:ext cx="7162799" cy="4953025"/>
        </p:xfrm>
        <a:graphic>
          <a:graphicData uri="http://schemas.openxmlformats.org/drawingml/2006/table">
            <a:tbl>
              <a:tblPr/>
              <a:tblGrid>
                <a:gridCol w="529669"/>
                <a:gridCol w="1177044"/>
                <a:gridCol w="581166"/>
                <a:gridCol w="529669"/>
                <a:gridCol w="529669"/>
                <a:gridCol w="529669"/>
                <a:gridCol w="529669"/>
                <a:gridCol w="529669"/>
                <a:gridCol w="529669"/>
                <a:gridCol w="529669"/>
                <a:gridCol w="598331"/>
                <a:gridCol w="568906"/>
              </a:tblGrid>
              <a:tr h="87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Nuser</a:t>
                      </a:r>
                    </a:p>
                  </a:txBody>
                  <a:tcPr marL="3339" marR="3339" marT="3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B5…B0  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Nsts[1]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Nsts[2]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Nsts[3]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  <a:r>
                        <a:rPr lang="en-US" sz="52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[4]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  <a:r>
                        <a:rPr lang="en-US" sz="52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[5]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Nsts[6]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Nsts[7]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Nsts[8]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 Nsts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 entry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756">
                <a:tc rowSpan="28"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3339" marR="3339" marT="3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5-8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8"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49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7-9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001010-001100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001101-001110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010000-010001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010100-010110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010111-011000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011010-011011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011110-011111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100010-100100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100101-100110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101000-101001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101100-101101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75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101111-110000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rowSpan="30"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3339" marR="3339" marT="3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6-9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0"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001010-001100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001101-001110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010000-010001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010100-010110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010111-011000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011010-011011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011110-011111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100001-100011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100100-100101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100111-101000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101010 - 101011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101101-101111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110000-110001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110011-110100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75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110101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Appendix A: Spatial Configuration </a:t>
            </a:r>
            <a:r>
              <a:rPr lang="en-US" altLang="zh-CN" sz="2400" dirty="0" smtClean="0">
                <a:solidFill>
                  <a:schemeClr val="tx1"/>
                </a:solidFill>
              </a:rPr>
              <a:t>table (2/3)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34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8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450323"/>
              </p:ext>
            </p:extLst>
          </p:nvPr>
        </p:nvGraphicFramePr>
        <p:xfrm>
          <a:off x="1028698" y="1482229"/>
          <a:ext cx="7162804" cy="4800594"/>
        </p:xfrm>
        <a:graphic>
          <a:graphicData uri="http://schemas.openxmlformats.org/drawingml/2006/table">
            <a:tbl>
              <a:tblPr/>
              <a:tblGrid>
                <a:gridCol w="529670"/>
                <a:gridCol w="1177043"/>
                <a:gridCol w="581165"/>
                <a:gridCol w="529670"/>
                <a:gridCol w="529670"/>
                <a:gridCol w="529670"/>
                <a:gridCol w="529670"/>
                <a:gridCol w="529670"/>
                <a:gridCol w="529670"/>
                <a:gridCol w="529670"/>
                <a:gridCol w="598331"/>
                <a:gridCol w="568905"/>
              </a:tblGrid>
              <a:tr h="104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Nuser</a:t>
                      </a:r>
                    </a:p>
                  </a:txBody>
                  <a:tcPr marL="4101" marR="4101" marT="4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B5…B0 +B92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Nsts[1]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Nsts[2]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Nsts[3]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[4]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[5]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Nsts[6]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Nsts[7]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Nsts[8]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 Nsts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 entry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29">
                <a:tc rowSpan="26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4101" marR="4101" marT="4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7-10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6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001010-001100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001101-001110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010000-010001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010100-010110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010111-011000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011010-011011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011101-011110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011111-100001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100010-100011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100101-100110 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101000-101010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101011-101100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101110-101111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42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rowSpan="21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01" marR="4101" marT="4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8-12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1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001010-001100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001101-001110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010000-010001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010011-010101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010110-010111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011001-011010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011100-011110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011111-100000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100010-100100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100110-100111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42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Appendix A: Spatial Configuration </a:t>
            </a:r>
            <a:r>
              <a:rPr lang="en-US" altLang="zh-CN" sz="2400" dirty="0" smtClean="0">
                <a:solidFill>
                  <a:schemeClr val="tx1"/>
                </a:solidFill>
              </a:rPr>
              <a:t>table (3/3)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89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4" name="矩形 3"/>
          <p:cNvSpPr/>
          <p:nvPr/>
        </p:nvSpPr>
        <p:spPr>
          <a:xfrm>
            <a:off x="4344988" y="2459869"/>
            <a:ext cx="43434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5475" lvl="1" indent="-263525" algn="just">
              <a:spcBef>
                <a:spcPct val="20000"/>
              </a:spcBef>
              <a:buSzPct val="100000"/>
              <a:buChar char="–"/>
            </a:pPr>
            <a:r>
              <a:rPr lang="en-US" altLang="zh-CN" sz="1400" b="1" dirty="0" smtClean="0">
                <a:solidFill>
                  <a:srgbClr val="0070C0"/>
                </a:solidFill>
                <a:latin typeface="+mn-lt"/>
                <a:ea typeface="ＭＳ Ｐゴシック" charset="-128"/>
              </a:rPr>
              <a:t>The </a:t>
            </a:r>
            <a:r>
              <a:rPr lang="en-US" altLang="zh-CN" sz="1400" b="1" dirty="0">
                <a:solidFill>
                  <a:srgbClr val="0070C0"/>
                </a:solidFill>
                <a:latin typeface="+mn-lt"/>
                <a:ea typeface="ＭＳ Ｐゴシック" charset="-128"/>
              </a:rPr>
              <a:t>number of spatial streams </a:t>
            </a:r>
            <a:r>
              <a:rPr lang="en-US" altLang="zh-CN" sz="1400" dirty="0">
                <a:ea typeface="ＭＳ Ｐゴシック" charset="-128"/>
              </a:rPr>
              <a:t>for the user </a:t>
            </a:r>
            <a:r>
              <a:rPr lang="en-US" altLang="zh-CN" sz="1400" dirty="0" smtClean="0">
                <a:latin typeface="+mn-lt"/>
                <a:ea typeface="ＭＳ Ｐゴシック" charset="-128"/>
              </a:rPr>
              <a:t>is derived by </a:t>
            </a:r>
            <a:r>
              <a:rPr lang="en-US" altLang="zh-CN" sz="1400" dirty="0">
                <a:latin typeface="+mn-lt"/>
                <a:ea typeface="ＭＳ Ｐゴシック" charset="-128"/>
              </a:rPr>
              <a:t>using the </a:t>
            </a:r>
            <a:r>
              <a:rPr lang="en-US" altLang="zh-CN" sz="1400" b="1" u="sng" dirty="0">
                <a:latin typeface="+mn-lt"/>
                <a:ea typeface="ＭＳ Ｐゴシック" charset="-128"/>
              </a:rPr>
              <a:t>row </a:t>
            </a:r>
            <a:r>
              <a:rPr lang="en-US" altLang="zh-CN" sz="1400" dirty="0">
                <a:latin typeface="+mn-lt"/>
                <a:ea typeface="ＭＳ Ｐゴシック" charset="-128"/>
              </a:rPr>
              <a:t>corresponding to the signaled 4-bit Spatial Configuration subfield and the </a:t>
            </a:r>
            <a:r>
              <a:rPr lang="en-US" altLang="zh-CN" sz="1400" b="1" u="sng" dirty="0">
                <a:latin typeface="+mn-lt"/>
                <a:ea typeface="ＭＳ Ｐゴシック" charset="-128"/>
              </a:rPr>
              <a:t>column</a:t>
            </a:r>
            <a:r>
              <a:rPr lang="en-US" altLang="zh-CN" sz="1400" b="1" dirty="0">
                <a:solidFill>
                  <a:srgbClr val="FF0000"/>
                </a:solidFill>
                <a:latin typeface="+mn-lt"/>
                <a:ea typeface="ＭＳ Ｐゴシック" charset="-128"/>
              </a:rPr>
              <a:t> </a:t>
            </a:r>
            <a:r>
              <a:rPr lang="en-US" altLang="zh-CN" sz="1400" dirty="0">
                <a:latin typeface="+mn-lt"/>
                <a:ea typeface="ＭＳ Ｐゴシック" charset="-128"/>
              </a:rPr>
              <a:t>corresponding to the </a:t>
            </a:r>
            <a:r>
              <a:rPr lang="en-US" altLang="zh-CN" sz="1400" b="1" u="sng" dirty="0">
                <a:solidFill>
                  <a:srgbClr val="FF0000"/>
                </a:solidFill>
                <a:latin typeface="+mn-lt"/>
                <a:ea typeface="ＭＳ Ｐゴシック" charset="-128"/>
              </a:rPr>
              <a:t>User field position</a:t>
            </a:r>
            <a:r>
              <a:rPr lang="en-US" altLang="zh-CN" sz="1400" b="1" dirty="0">
                <a:solidFill>
                  <a:srgbClr val="FF0000"/>
                </a:solidFill>
                <a:latin typeface="+mn-lt"/>
                <a:ea typeface="ＭＳ Ｐゴシック" charset="-128"/>
              </a:rPr>
              <a:t> </a:t>
            </a:r>
            <a:r>
              <a:rPr lang="en-US" altLang="zh-CN" sz="1400" dirty="0">
                <a:latin typeface="+mn-lt"/>
                <a:ea typeface="ＭＳ Ｐゴシック" charset="-128"/>
              </a:rPr>
              <a:t>in the User Specific field. </a:t>
            </a:r>
            <a:endParaRPr lang="en-US" altLang="zh-CN" sz="1400" dirty="0" smtClean="0">
              <a:latin typeface="+mn-lt"/>
              <a:ea typeface="ＭＳ Ｐゴシック" charset="-128"/>
            </a:endParaRPr>
          </a:p>
          <a:p>
            <a:pPr marL="625475" lvl="1" indent="-263525" algn="just">
              <a:spcBef>
                <a:spcPct val="20000"/>
              </a:spcBef>
              <a:buSzPct val="100000"/>
              <a:buChar char="–"/>
            </a:pPr>
            <a:r>
              <a:rPr lang="en-US" altLang="zh-CN" sz="1400" b="1" dirty="0" smtClean="0">
                <a:solidFill>
                  <a:srgbClr val="0070C0"/>
                </a:solidFill>
                <a:latin typeface="+mn-lt"/>
                <a:ea typeface="ＭＳ Ｐゴシック" charset="-128"/>
              </a:rPr>
              <a:t>The </a:t>
            </a:r>
            <a:r>
              <a:rPr lang="en-US" altLang="zh-CN" sz="1400" b="1" dirty="0">
                <a:solidFill>
                  <a:srgbClr val="0070C0"/>
                </a:solidFill>
                <a:latin typeface="+mn-lt"/>
                <a:ea typeface="ＭＳ Ｐゴシック" charset="-128"/>
              </a:rPr>
              <a:t>starting stream index</a:t>
            </a:r>
            <a:r>
              <a:rPr lang="en-US" altLang="zh-CN" sz="1400" b="1" dirty="0">
                <a:latin typeface="+mn-lt"/>
                <a:ea typeface="ＭＳ Ｐゴシック" charset="-128"/>
              </a:rPr>
              <a:t> </a:t>
            </a:r>
            <a:r>
              <a:rPr lang="en-US" altLang="zh-CN" sz="1400" dirty="0">
                <a:latin typeface="+mn-lt"/>
                <a:ea typeface="ＭＳ Ｐゴシック" charset="-128"/>
              </a:rPr>
              <a:t>for the user is computed by summing the </a:t>
            </a:r>
            <a:r>
              <a:rPr lang="en-US" altLang="zh-CN" sz="1400" i="1" dirty="0">
                <a:latin typeface="+mn-lt"/>
                <a:ea typeface="ＭＳ Ｐゴシック" charset="-128"/>
              </a:rPr>
              <a:t>N</a:t>
            </a:r>
            <a:r>
              <a:rPr lang="en-US" altLang="zh-CN" sz="1400" i="1" baseline="-25000" dirty="0">
                <a:latin typeface="+mn-lt"/>
                <a:ea typeface="ＭＳ Ｐゴシック" charset="-128"/>
              </a:rPr>
              <a:t>STS</a:t>
            </a:r>
            <a:r>
              <a:rPr lang="en-US" altLang="zh-CN" sz="1400" dirty="0">
                <a:latin typeface="+mn-lt"/>
                <a:ea typeface="ＭＳ Ｐゴシック" charset="-128"/>
              </a:rPr>
              <a:t> in the columns prior to the column indicated by the user’s </a:t>
            </a:r>
            <a:r>
              <a:rPr lang="en-US" altLang="zh-CN" sz="1400" b="1" u="sng" dirty="0">
                <a:solidFill>
                  <a:srgbClr val="FF0000"/>
                </a:solidFill>
                <a:latin typeface="+mn-lt"/>
                <a:ea typeface="ＭＳ Ｐゴシック" charset="-128"/>
              </a:rPr>
              <a:t>User field position</a:t>
            </a:r>
            <a:r>
              <a:rPr lang="en-US" altLang="zh-CN" sz="1400" dirty="0">
                <a:latin typeface="+mn-lt"/>
                <a:ea typeface="ＭＳ Ｐゴシック" charset="-128"/>
              </a:rPr>
              <a:t>. </a:t>
            </a:r>
            <a:endParaRPr lang="zh-CN" altLang="en-US" sz="1400" dirty="0">
              <a:latin typeface="+mn-lt"/>
              <a:ea typeface="ＭＳ Ｐゴシック" charset="-128"/>
            </a:endParaRPr>
          </a:p>
        </p:txBody>
      </p:sp>
      <p:pic>
        <p:nvPicPr>
          <p:cNvPr id="9" name="图片 8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39" y="1586612"/>
            <a:ext cx="3963988" cy="454520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4357537" y="1442591"/>
            <a:ext cx="439260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52413" algn="just">
              <a:spcBef>
                <a:spcPts val="0"/>
              </a:spcBef>
              <a:buSzPct val="100000"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In 11ax, there exists a </a:t>
            </a:r>
            <a:r>
              <a:rPr lang="en-US" altLang="zh-CN" sz="16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Spatial Configuration subfield </a:t>
            </a: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in </a:t>
            </a:r>
            <a:r>
              <a:rPr lang="en-US" altLang="zh-CN" sz="16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each MU-MIMO User </a:t>
            </a: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field.</a:t>
            </a:r>
            <a:r>
              <a:rPr lang="en-US" altLang="zh-CN" sz="1600" dirty="0">
                <a:solidFill>
                  <a:srgbClr val="000000"/>
                </a:solidFill>
              </a:rPr>
              <a:t> </a:t>
            </a:r>
            <a:r>
              <a:rPr lang="en-US" altLang="zh-CN" sz="1600" b="1" dirty="0">
                <a:solidFill>
                  <a:srgbClr val="000000"/>
                </a:solidFill>
              </a:rPr>
              <a:t>For a given value of </a:t>
            </a:r>
            <a:r>
              <a:rPr lang="en-US" altLang="zh-CN" sz="1600" b="1" i="1" dirty="0">
                <a:solidFill>
                  <a:srgbClr val="000000"/>
                </a:solidFill>
              </a:rPr>
              <a:t>N</a:t>
            </a:r>
            <a:r>
              <a:rPr lang="en-US" altLang="zh-CN" sz="1600" b="1" i="1" baseline="-25000" dirty="0">
                <a:solidFill>
                  <a:srgbClr val="000000"/>
                </a:solidFill>
              </a:rPr>
              <a:t>user</a:t>
            </a:r>
            <a:r>
              <a:rPr lang="en-US" altLang="zh-CN" sz="1600" b="1" dirty="0">
                <a:solidFill>
                  <a:srgbClr val="000000"/>
                </a:solidFill>
              </a:rPr>
              <a:t>, </a:t>
            </a:r>
            <a:r>
              <a:rPr lang="en-US" altLang="zh-CN" sz="1600" b="1" dirty="0" smtClean="0">
                <a:solidFill>
                  <a:srgbClr val="000000"/>
                </a:solidFill>
              </a:rPr>
              <a:t>the MU-MIMO information can be indicated as </a:t>
            </a:r>
            <a:r>
              <a:rPr lang="en-US" altLang="zh-CN" sz="1600" b="1" dirty="0">
                <a:solidFill>
                  <a:srgbClr val="000000"/>
                </a:solidFill>
              </a:rPr>
              <a:t>follows: </a:t>
            </a:r>
            <a:endParaRPr lang="en-US" altLang="zh-CN" sz="1600" b="1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" name="椭圆 13"/>
          <p:cNvSpPr/>
          <p:nvPr/>
        </p:nvSpPr>
        <p:spPr bwMode="auto">
          <a:xfrm>
            <a:off x="1502090" y="4139919"/>
            <a:ext cx="304800" cy="297656"/>
          </a:xfrm>
          <a:prstGeom prst="ellipse">
            <a:avLst/>
          </a:prstGeom>
          <a:solidFill>
            <a:srgbClr val="FF0000">
              <a:alpha val="33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0" name="直接箭头连接符 19"/>
          <p:cNvCxnSpPr>
            <a:stCxn id="16" idx="2"/>
          </p:cNvCxnSpPr>
          <p:nvPr/>
        </p:nvCxnSpPr>
        <p:spPr bwMode="auto">
          <a:xfrm>
            <a:off x="610413" y="4016211"/>
            <a:ext cx="0" cy="24741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矩形 10"/>
          <p:cNvSpPr/>
          <p:nvPr/>
        </p:nvSpPr>
        <p:spPr>
          <a:xfrm>
            <a:off x="4344988" y="4534283"/>
            <a:ext cx="4411470" cy="185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52413" algn="just">
              <a:spcBef>
                <a:spcPts val="0"/>
              </a:spcBef>
              <a:buSzPct val="100000"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Therefore, for an MU-MIMO user, the below information is needed to obtain its spatial configuration information</a:t>
            </a:r>
          </a:p>
          <a:p>
            <a:pPr marL="625475" lvl="1" indent="-263525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latin typeface="+mn-lt"/>
                <a:ea typeface="ＭＳ Ｐゴシック" charset="-128"/>
              </a:rPr>
              <a:t>Spatial Configuration subfield</a:t>
            </a:r>
          </a:p>
          <a:p>
            <a:pPr marL="625475" lvl="1" indent="-263525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latin typeface="+mn-lt"/>
                <a:ea typeface="ＭＳ Ｐゴシック" charset="-128"/>
              </a:rPr>
              <a:t>User field position </a:t>
            </a:r>
          </a:p>
          <a:p>
            <a:pPr marL="625475" lvl="1" indent="-263525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i="1" dirty="0" smtClean="0">
                <a:solidFill>
                  <a:srgbClr val="000000"/>
                </a:solidFill>
              </a:rPr>
              <a:t>N</a:t>
            </a:r>
            <a:r>
              <a:rPr lang="en-US" altLang="zh-CN" sz="1400" i="1" baseline="-25000" dirty="0" smtClean="0">
                <a:solidFill>
                  <a:srgbClr val="000000"/>
                </a:solidFill>
              </a:rPr>
              <a:t>user </a:t>
            </a:r>
            <a:r>
              <a:rPr lang="en-US" altLang="zh-CN" sz="1400" dirty="0" smtClean="0">
                <a:solidFill>
                  <a:srgbClr val="000000"/>
                </a:solidFill>
              </a:rPr>
              <a:t>(Number of MU-MIMO users)</a:t>
            </a:r>
            <a:endParaRPr lang="zh-CN" altLang="en-US" sz="1400" dirty="0" smtClean="0">
              <a:latin typeface="+mn-lt"/>
              <a:ea typeface="ＭＳ Ｐゴシック" charset="-128"/>
            </a:endParaRPr>
          </a:p>
          <a:p>
            <a:pPr marL="342900" indent="-252413" algn="just">
              <a:spcBef>
                <a:spcPts val="0"/>
              </a:spcBef>
              <a:buSzPct val="100000"/>
              <a:buChar char="•"/>
            </a:pPr>
            <a:endParaRPr lang="en-US" altLang="zh-CN" sz="1600" b="1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749146" y="762000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sz="2800" dirty="0"/>
              <a:t>Recap: MU-MIMO Indication in 11ax</a:t>
            </a:r>
            <a:endParaRPr lang="zh-CN" altLang="en-US" sz="2800" dirty="0"/>
          </a:p>
        </p:txBody>
      </p:sp>
      <p:sp>
        <p:nvSpPr>
          <p:cNvPr id="16" name="矩形 15"/>
          <p:cNvSpPr/>
          <p:nvPr/>
        </p:nvSpPr>
        <p:spPr>
          <a:xfrm>
            <a:off x="382626" y="3754601"/>
            <a:ext cx="45557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50" b="1" i="1" dirty="0">
                <a:solidFill>
                  <a:srgbClr val="FF0000"/>
                </a:solidFill>
              </a:rPr>
              <a:t>N</a:t>
            </a:r>
            <a:r>
              <a:rPr lang="en-US" altLang="zh-CN" sz="1050" b="1" i="1" baseline="-25000" dirty="0">
                <a:solidFill>
                  <a:srgbClr val="FF0000"/>
                </a:solidFill>
              </a:rPr>
              <a:t>user</a:t>
            </a:r>
            <a:endParaRPr lang="zh-CN" altLang="en-US" sz="1050" b="1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89400" y="1360640"/>
            <a:ext cx="121379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b="1" dirty="0">
                <a:solidFill>
                  <a:srgbClr val="FF0000"/>
                </a:solidFill>
                <a:ea typeface="ＭＳ Ｐゴシック" charset="-128"/>
              </a:rPr>
              <a:t>User field position </a:t>
            </a:r>
            <a:endParaRPr lang="zh-CN" altLang="en-US" sz="1000" b="1" dirty="0">
              <a:solidFill>
                <a:srgbClr val="FF0000"/>
              </a:solidFill>
            </a:endParaRPr>
          </a:p>
        </p:txBody>
      </p:sp>
      <p:cxnSp>
        <p:nvCxnSpPr>
          <p:cNvPr id="19" name="直接箭头连接符 18"/>
          <p:cNvCxnSpPr>
            <a:stCxn id="13" idx="2"/>
          </p:cNvCxnSpPr>
          <p:nvPr/>
        </p:nvCxnSpPr>
        <p:spPr bwMode="auto">
          <a:xfrm>
            <a:off x="996297" y="1606861"/>
            <a:ext cx="680103" cy="22193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矩形 20"/>
          <p:cNvSpPr/>
          <p:nvPr/>
        </p:nvSpPr>
        <p:spPr>
          <a:xfrm>
            <a:off x="1031228" y="3541729"/>
            <a:ext cx="220605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1950" lvl="1" algn="just">
              <a:spcBef>
                <a:spcPct val="20000"/>
              </a:spcBef>
              <a:buSzPct val="100000"/>
            </a:pPr>
            <a:r>
              <a:rPr lang="en-US" altLang="zh-CN" sz="1000" b="1" dirty="0">
                <a:solidFill>
                  <a:srgbClr val="FF0000"/>
                </a:solidFill>
                <a:ea typeface="ＭＳ Ｐゴシック" charset="-128"/>
              </a:rPr>
              <a:t>Spatial Configuration subfield</a:t>
            </a:r>
          </a:p>
        </p:txBody>
      </p:sp>
      <p:cxnSp>
        <p:nvCxnSpPr>
          <p:cNvPr id="25" name="直接箭头连接符 24"/>
          <p:cNvCxnSpPr/>
          <p:nvPr/>
        </p:nvCxnSpPr>
        <p:spPr bwMode="auto">
          <a:xfrm flipH="1">
            <a:off x="1031229" y="3754601"/>
            <a:ext cx="1178571" cy="50902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6219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" name="Shape 94"/>
          <p:cNvSpPr txBox="1">
            <a:spLocks noGrp="1"/>
          </p:cNvSpPr>
          <p:nvPr>
            <p:ph idx="1"/>
          </p:nvPr>
        </p:nvSpPr>
        <p:spPr>
          <a:xfrm>
            <a:off x="778010" y="1447800"/>
            <a:ext cx="7437000" cy="710932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On the basis of the agreed EHT PPDU format sent to multiple users, an efficient per-80MHz preamble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structure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is designed [1-3]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1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654808" y="2158732"/>
            <a:ext cx="0" cy="7736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355954"/>
              </p:ext>
            </p:extLst>
          </p:nvPr>
        </p:nvGraphicFramePr>
        <p:xfrm>
          <a:off x="1578608" y="2158732"/>
          <a:ext cx="2799551" cy="158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8250"/>
                <a:gridCol w="1041525"/>
                <a:gridCol w="1001694"/>
                <a:gridCol w="398082"/>
              </a:tblGrid>
              <a:tr h="189452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U-SIG2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EHT-SIG2_2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U-SIG2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EHT-SIG2_1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U-SIG2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EHT-SIG2_2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U-SIG2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EHT-SIG2_1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U-SIG1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EHT-SIG1_2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U-SIG1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EHT-SIG1_1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U-SIG1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EHT-SIG1_2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U-SIG1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EHT-SIG1_1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3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654808" y="2932386"/>
            <a:ext cx="0" cy="811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20">
            <a:extLst>
              <a:ext uri="{FF2B5EF4-FFF2-40B4-BE49-F238E27FC236}">
                <a16:creationId xmlns:a16="http://schemas.microsoft.com/office/drawing/2014/main" xmlns="" id="{6E55616D-9DC3-4BE9-90BD-4D2D49A9C5CE}"/>
              </a:ext>
            </a:extLst>
          </p:cNvPr>
          <p:cNvSpPr txBox="1"/>
          <p:nvPr/>
        </p:nvSpPr>
        <p:spPr>
          <a:xfrm>
            <a:off x="690921" y="3279529"/>
            <a:ext cx="1018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Primary </a:t>
            </a:r>
            <a:r>
              <a:rPr lang="en-US" sz="1000" dirty="0" smtClean="0"/>
              <a:t>80MHz</a:t>
            </a:r>
            <a:endParaRPr lang="en-US" sz="1000" dirty="0"/>
          </a:p>
        </p:txBody>
      </p:sp>
      <p:sp>
        <p:nvSpPr>
          <p:cNvPr id="15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575666" y="2452734"/>
            <a:ext cx="11553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Secondary</a:t>
            </a:r>
            <a:r>
              <a:rPr lang="en-US" sz="900" dirty="0"/>
              <a:t> </a:t>
            </a:r>
            <a:r>
              <a:rPr lang="en-US" sz="900" dirty="0" smtClean="0"/>
              <a:t> 80MHz</a:t>
            </a:r>
            <a:endParaRPr lang="en-US" sz="900" dirty="0"/>
          </a:p>
        </p:txBody>
      </p:sp>
      <p:sp>
        <p:nvSpPr>
          <p:cNvPr id="16" name="TextBox 30">
            <a:extLst>
              <a:ext uri="{FF2B5EF4-FFF2-40B4-BE49-F238E27FC236}">
                <a16:creationId xmlns:a16="http://schemas.microsoft.com/office/drawing/2014/main" xmlns="" id="{FDF94694-7B3B-4D5B-9498-CDFF565675A4}"/>
              </a:ext>
            </a:extLst>
          </p:cNvPr>
          <p:cNvSpPr txBox="1"/>
          <p:nvPr/>
        </p:nvSpPr>
        <p:spPr>
          <a:xfrm>
            <a:off x="4807560" y="2427385"/>
            <a:ext cx="32696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lvl="1" algn="just">
              <a:buSzPct val="100000"/>
            </a:pPr>
            <a:r>
              <a:rPr lang="en-US" altLang="zh-CN" sz="1400" dirty="0"/>
              <a:t>A STA only needs to process up </a:t>
            </a:r>
            <a:r>
              <a:rPr lang="en-US" altLang="zh-CN" sz="1400" dirty="0" smtClean="0"/>
              <a:t>to one </a:t>
            </a:r>
            <a:r>
              <a:rPr lang="en-US" altLang="zh-CN" sz="1400" dirty="0"/>
              <a:t>80 MHz segment of the pre-EHT preamble (up-to and including EHT-SIG) to get all the assignment information for itself.</a:t>
            </a:r>
            <a:endParaRPr lang="zh-CN" altLang="zh-CN" sz="1400" dirty="0"/>
          </a:p>
        </p:txBody>
      </p:sp>
      <p:cxnSp>
        <p:nvCxnSpPr>
          <p:cNvPr id="17" name="直接箭头连接符 16"/>
          <p:cNvCxnSpPr/>
          <p:nvPr/>
        </p:nvCxnSpPr>
        <p:spPr bwMode="auto">
          <a:xfrm flipH="1" flipV="1">
            <a:off x="4017009" y="2597167"/>
            <a:ext cx="835025" cy="31191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683903" y="762000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sz="2800" kern="0" dirty="0" smtClean="0"/>
              <a:t>MU-MIMO in Per-80MHz </a:t>
            </a:r>
            <a:r>
              <a:rPr lang="en-US" altLang="zh-CN" sz="2800" kern="0" dirty="0"/>
              <a:t>Preamble Signaling</a:t>
            </a:r>
            <a:endParaRPr lang="en-US" altLang="zh-CN" sz="2800" kern="0" dirty="0">
              <a:solidFill>
                <a:schemeClr val="tx1"/>
              </a:solidFill>
            </a:endParaRPr>
          </a:p>
        </p:txBody>
      </p:sp>
      <p:sp>
        <p:nvSpPr>
          <p:cNvPr id="24" name="Shape 94"/>
          <p:cNvSpPr txBox="1">
            <a:spLocks/>
          </p:cNvSpPr>
          <p:nvPr/>
        </p:nvSpPr>
        <p:spPr bwMode="auto">
          <a:xfrm>
            <a:off x="762000" y="3810000"/>
            <a:ext cx="7437000" cy="89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this structure, if we follow the MU-MIMO indication method in 11ax, the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signaling overhead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will be high when the users participating in an MU-MIMO belong to different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segments (for both OFDMA and non-OFDMA cases).  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FontTx/>
              <a:buNone/>
            </a:pPr>
            <a:endParaRPr lang="en-US" altLang="zh-CN" sz="1800" b="0" kern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8" name="对象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23098"/>
              </p:ext>
            </p:extLst>
          </p:nvPr>
        </p:nvGraphicFramePr>
        <p:xfrm>
          <a:off x="1456208" y="4755595"/>
          <a:ext cx="2921951" cy="1023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07" name="Visio" r:id="rId4" imgW="6096116" imgH="2133510" progId="Visio.Drawing.15">
                  <p:embed/>
                </p:oleObj>
              </mc:Choice>
              <mc:Fallback>
                <p:oleObj name="Visio" r:id="rId4" imgW="6096116" imgH="213351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56208" y="4755595"/>
                        <a:ext cx="2921951" cy="10239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直接箭头连接符 28"/>
          <p:cNvCxnSpPr/>
          <p:nvPr/>
        </p:nvCxnSpPr>
        <p:spPr bwMode="auto">
          <a:xfrm>
            <a:off x="4164895" y="5282932"/>
            <a:ext cx="890409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/>
            <a:tailEnd type="triangle"/>
          </a:ln>
          <a:effectLst/>
        </p:spPr>
      </p:cxnSp>
      <p:sp>
        <p:nvSpPr>
          <p:cNvPr id="30" name="矩形 29"/>
          <p:cNvSpPr/>
          <p:nvPr/>
        </p:nvSpPr>
        <p:spPr>
          <a:xfrm>
            <a:off x="5055304" y="4898240"/>
            <a:ext cx="225323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MU-MIMO with users belonging to more than one segment</a:t>
            </a:r>
            <a:endParaRPr lang="zh-CN" altLang="en-US" sz="1400" dirty="0"/>
          </a:p>
        </p:txBody>
      </p:sp>
      <p:sp>
        <p:nvSpPr>
          <p:cNvPr id="35" name="矩形 34"/>
          <p:cNvSpPr/>
          <p:nvPr/>
        </p:nvSpPr>
        <p:spPr>
          <a:xfrm>
            <a:off x="762000" y="5855179"/>
            <a:ext cx="754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6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In the following, we </a:t>
            </a: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first give </a:t>
            </a:r>
            <a:r>
              <a:rPr lang="en-US" altLang="zh-CN" sz="16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details of </a:t>
            </a: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above overhead analysis in OFDMA cases.</a:t>
            </a:r>
            <a:endParaRPr lang="en-US" altLang="zh-CN" sz="1600" b="1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841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Signal All User Fields (Opt. 1)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5171" y="1273672"/>
            <a:ext cx="8145429" cy="342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In 11ax,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as we have shown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previously, the User field position and the total number of MU-MIMO users are needed for a User to obtain its MU-MIMO information in Spatial Configuration table (See Appendix A [4]).</a:t>
            </a:r>
            <a:endParaRPr lang="en-US" altLang="zh-CN" sz="10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If we follow the 11ax style, signaling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all the user fields participating in an MU-MIMO is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needed to maintain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the User field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positions. Here we call this method the Opt. 1 [5]. </a:t>
            </a: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Examples for Opt. 1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A 242-tone RU has 5 MU-MIMO users. The 1</a:t>
            </a:r>
            <a:r>
              <a:rPr lang="en-US" altLang="zh-CN" sz="1400" baseline="30000" dirty="0" smtClean="0">
                <a:ea typeface="ＭＳ Ｐゴシック" charset="-128"/>
              </a:rPr>
              <a:t>st</a:t>
            </a:r>
            <a:r>
              <a:rPr lang="en-US" altLang="zh-CN" sz="1400" dirty="0" smtClean="0">
                <a:ea typeface="ＭＳ Ｐゴシック" charset="-128"/>
              </a:rPr>
              <a:t> and 3</a:t>
            </a:r>
            <a:r>
              <a:rPr lang="en-US" altLang="zh-CN" sz="1400" baseline="30000" dirty="0" smtClean="0">
                <a:ea typeface="ＭＳ Ｐゴシック" charset="-128"/>
              </a:rPr>
              <a:t>rd</a:t>
            </a:r>
            <a:r>
              <a:rPr lang="en-US" altLang="zh-CN" sz="1400" dirty="0" smtClean="0">
                <a:ea typeface="ＭＳ Ｐゴシック" charset="-128"/>
              </a:rPr>
              <a:t> users in the Spatial Configuration table belong to Segment 1, and the 2</a:t>
            </a:r>
            <a:r>
              <a:rPr lang="en-US" altLang="zh-CN" sz="1400" baseline="30000" dirty="0" smtClean="0">
                <a:ea typeface="ＭＳ Ｐゴシック" charset="-128"/>
              </a:rPr>
              <a:t>nd</a:t>
            </a:r>
            <a:r>
              <a:rPr lang="en-US" altLang="zh-CN" sz="1400" dirty="0" smtClean="0">
                <a:ea typeface="ＭＳ Ｐゴシック" charset="-128"/>
              </a:rPr>
              <a:t>, 4</a:t>
            </a:r>
            <a:r>
              <a:rPr lang="en-US" altLang="zh-CN" sz="1400" baseline="30000" dirty="0" smtClean="0">
                <a:ea typeface="ＭＳ Ｐゴシック" charset="-128"/>
              </a:rPr>
              <a:t>th</a:t>
            </a:r>
            <a:r>
              <a:rPr lang="en-US" altLang="zh-CN" sz="1400" dirty="0" smtClean="0">
                <a:ea typeface="ＭＳ Ｐゴシック" charset="-128"/>
              </a:rPr>
              <a:t> and 5</a:t>
            </a:r>
            <a:r>
              <a:rPr lang="en-US" altLang="zh-CN" sz="1400" baseline="30000" dirty="0" smtClean="0">
                <a:ea typeface="ＭＳ Ｐゴシック" charset="-128"/>
              </a:rPr>
              <a:t>th</a:t>
            </a:r>
            <a:r>
              <a:rPr lang="en-US" altLang="zh-CN" sz="1400" dirty="0" smtClean="0">
                <a:ea typeface="ＭＳ Ｐゴシック" charset="-128"/>
              </a:rPr>
              <a:t> users belong to Segment 2.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6941" y="4843124"/>
            <a:ext cx="8354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Opt 1.1</a:t>
            </a:r>
            <a:endParaRPr lang="zh-CN" altLang="en-US" sz="1600" dirty="0"/>
          </a:p>
        </p:txBody>
      </p:sp>
      <p:sp>
        <p:nvSpPr>
          <p:cNvPr id="17" name="矩形 16"/>
          <p:cNvSpPr/>
          <p:nvPr/>
        </p:nvSpPr>
        <p:spPr>
          <a:xfrm>
            <a:off x="4545672" y="4855105"/>
            <a:ext cx="8354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Opt 1.2</a:t>
            </a:r>
            <a:endParaRPr lang="zh-CN" altLang="en-US" sz="1600" dirty="0"/>
          </a:p>
        </p:txBody>
      </p:sp>
      <p:sp>
        <p:nvSpPr>
          <p:cNvPr id="18" name="文本框 17"/>
          <p:cNvSpPr txBox="1"/>
          <p:nvPr/>
        </p:nvSpPr>
        <p:spPr>
          <a:xfrm>
            <a:off x="5220494" y="2806549"/>
            <a:ext cx="26670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altLang="zh-CN" b="1" dirty="0" smtClean="0"/>
              <a:t>Yellow block: </a:t>
            </a:r>
            <a:r>
              <a:rPr lang="en-US" altLang="zh-CN" dirty="0" smtClean="0"/>
              <a:t>Corresponds to the users parked on segment 1</a:t>
            </a:r>
          </a:p>
          <a:p>
            <a:pPr algn="just"/>
            <a:r>
              <a:rPr lang="en-US" altLang="zh-CN" b="1" dirty="0" smtClean="0"/>
              <a:t>Orange block:</a:t>
            </a:r>
            <a:r>
              <a:rPr lang="en-US" altLang="zh-CN" dirty="0" smtClean="0"/>
              <a:t> Corresponds to </a:t>
            </a:r>
            <a:r>
              <a:rPr lang="en-US" altLang="zh-CN" dirty="0"/>
              <a:t>the users parked on segment </a:t>
            </a:r>
            <a:r>
              <a:rPr lang="en-US" altLang="zh-CN" dirty="0" smtClean="0"/>
              <a:t>2</a:t>
            </a:r>
            <a:endParaRPr lang="en-US" altLang="zh-CN" dirty="0"/>
          </a:p>
          <a:p>
            <a:pPr algn="just"/>
            <a:r>
              <a:rPr lang="en-US" altLang="zh-CN" b="1" dirty="0" smtClean="0"/>
              <a:t>White block: </a:t>
            </a:r>
            <a:r>
              <a:rPr lang="en-US" altLang="zh-CN" dirty="0" smtClean="0"/>
              <a:t>Dummy User fields</a:t>
            </a:r>
            <a:endParaRPr lang="zh-CN" altLang="en-US" sz="1400" dirty="0"/>
          </a:p>
        </p:txBody>
      </p:sp>
      <p:cxnSp>
        <p:nvCxnSpPr>
          <p:cNvPr id="20" name="直接连接符 19"/>
          <p:cNvCxnSpPr/>
          <p:nvPr/>
        </p:nvCxnSpPr>
        <p:spPr bwMode="auto">
          <a:xfrm>
            <a:off x="4545672" y="4923326"/>
            <a:ext cx="0" cy="128417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75979"/>
              </p:ext>
            </p:extLst>
          </p:nvPr>
        </p:nvGraphicFramePr>
        <p:xfrm>
          <a:off x="1528763" y="2623042"/>
          <a:ext cx="2816225" cy="1209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2" name="Visio" r:id="rId4" imgW="5524572" imgH="2371571" progId="Visio.Drawing.15">
                  <p:embed/>
                </p:oleObj>
              </mc:Choice>
              <mc:Fallback>
                <p:oleObj name="Visio" r:id="rId4" imgW="5524572" imgH="237157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8763" y="2623042"/>
                        <a:ext cx="2816225" cy="12090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对象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573946"/>
              </p:ext>
            </p:extLst>
          </p:nvPr>
        </p:nvGraphicFramePr>
        <p:xfrm>
          <a:off x="1365291" y="4923326"/>
          <a:ext cx="2914650" cy="1401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3" name="Visio" r:id="rId6" imgW="4457830" imgH="2143241" progId="Visio.Drawing.15">
                  <p:embed/>
                </p:oleObj>
              </mc:Choice>
              <mc:Fallback>
                <p:oleObj name="Visio" r:id="rId6" imgW="4457830" imgH="214324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65291" y="4923326"/>
                        <a:ext cx="2914650" cy="1401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对象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331497"/>
              </p:ext>
            </p:extLst>
          </p:nvPr>
        </p:nvGraphicFramePr>
        <p:xfrm>
          <a:off x="5286374" y="4969913"/>
          <a:ext cx="3038475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4" name="Visio" r:id="rId8" imgW="4648345" imgH="2000404" progId="Visio.Drawing.15">
                  <p:embed/>
                </p:oleObj>
              </mc:Choice>
              <mc:Fallback>
                <p:oleObj name="Visio" r:id="rId8" imgW="4648345" imgH="200040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286374" y="4969913"/>
                        <a:ext cx="3038475" cy="130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979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Add Special User Field (</a:t>
            </a:r>
            <a:r>
              <a:rPr lang="en-US" altLang="zh-CN" sz="2800" dirty="0" smtClean="0">
                <a:solidFill>
                  <a:schemeClr val="tx1"/>
                </a:solidFill>
              </a:rPr>
              <a:t>Opt. 2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609600" y="1447800"/>
            <a:ext cx="8001000" cy="2240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Although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Opt 1 has less specification modification,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the overhead is high because it needs some additional User fields to maintain the User field position.</a:t>
            </a: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To save the overhead of user fields,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i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 Opt 2 we propose to add a special user field to inform the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total number of MU-MIMO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users (</a:t>
            </a:r>
            <a:r>
              <a:rPr lang="en-US" altLang="zh-CN" sz="1600" b="1" i="1" dirty="0">
                <a:solidFill>
                  <a:srgbClr val="000000"/>
                </a:solidFill>
              </a:rPr>
              <a:t>N</a:t>
            </a:r>
            <a:r>
              <a:rPr lang="en-US" altLang="zh-CN" sz="1600" b="1" i="1" baseline="-25000" dirty="0">
                <a:solidFill>
                  <a:srgbClr val="000000"/>
                </a:solidFill>
              </a:rPr>
              <a:t>user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) and the orders (User field positions) in the corresponding segment.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>
                <a:solidFill>
                  <a:srgbClr val="FF0000"/>
                </a:solidFill>
                <a:ea typeface="ＭＳ Ｐゴシック" charset="-128"/>
              </a:rPr>
              <a:t>This special user field only occurs when there exists multi-segment </a:t>
            </a:r>
            <a:r>
              <a:rPr lang="en-US" altLang="zh-CN" sz="1400" dirty="0" smtClean="0">
                <a:solidFill>
                  <a:srgbClr val="FF0000"/>
                </a:solidFill>
                <a:ea typeface="ＭＳ Ｐゴシック" charset="-128"/>
              </a:rPr>
              <a:t>MU-MIMO</a:t>
            </a:r>
            <a:r>
              <a:rPr lang="en-US" altLang="zh-CN" sz="1400" dirty="0" smtClean="0">
                <a:ea typeface="ＭＳ Ｐゴシック" charset="-128"/>
              </a:rPr>
              <a:t>, and can be </a:t>
            </a:r>
            <a:r>
              <a:rPr lang="en-US" altLang="zh-CN" sz="1400" dirty="0">
                <a:ea typeface="ＭＳ Ｐゴシック" charset="-128"/>
              </a:rPr>
              <a:t>indicated by a special STA </a:t>
            </a:r>
            <a:r>
              <a:rPr lang="en-US" altLang="zh-CN" sz="1400" dirty="0" smtClean="0">
                <a:ea typeface="ＭＳ Ｐゴシック" charset="-128"/>
              </a:rPr>
              <a:t>ID.</a:t>
            </a:r>
            <a:endParaRPr lang="en-US" altLang="zh-CN" sz="1400" dirty="0">
              <a:ea typeface="ＭＳ Ｐゴシック" charset="-128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We still use </a:t>
            </a:r>
            <a:r>
              <a:rPr lang="en-US" altLang="zh-CN" sz="1400" dirty="0">
                <a:ea typeface="ＭＳ Ｐゴシック" charset="-128"/>
              </a:rPr>
              <a:t>the </a:t>
            </a:r>
            <a:r>
              <a:rPr lang="en-US" altLang="zh-CN" sz="1400" dirty="0" smtClean="0">
                <a:ea typeface="ＭＳ Ｐゴシック" charset="-128"/>
              </a:rPr>
              <a:t>table of Spatial </a:t>
            </a:r>
            <a:r>
              <a:rPr lang="en-US" altLang="zh-CN" sz="1400" dirty="0">
                <a:ea typeface="ＭＳ Ｐゴシック" charset="-128"/>
              </a:rPr>
              <a:t>Configuration table to </a:t>
            </a:r>
            <a:r>
              <a:rPr lang="en-US" altLang="zh-CN" sz="1400" dirty="0" smtClean="0">
                <a:ea typeface="ＭＳ Ｐゴシック" charset="-128"/>
              </a:rPr>
              <a:t>inform the spatial configuration.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340898"/>
              </p:ext>
            </p:extLst>
          </p:nvPr>
        </p:nvGraphicFramePr>
        <p:xfrm>
          <a:off x="1295400" y="4037350"/>
          <a:ext cx="6760432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3850"/>
                <a:gridCol w="1168102"/>
                <a:gridCol w="4268480"/>
              </a:tblGrid>
              <a:tr h="27335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Subfield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Number</a:t>
                      </a:r>
                      <a:r>
                        <a:rPr lang="en-US" altLang="zh-CN" sz="1200" baseline="0" dirty="0" smtClean="0"/>
                        <a:t> of bits</a:t>
                      </a:r>
                      <a:endParaRPr lang="zh-CN" altLang="en-US" sz="1200" dirty="0" smtClean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1121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STA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Special</a:t>
                      </a:r>
                      <a:r>
                        <a:rPr lang="en-US" altLang="zh-CN" sz="1200" baseline="0" dirty="0" smtClean="0"/>
                        <a:t> STA ID (indicating a user field signaling the information of multi-segment MU-MIMO)</a:t>
                      </a:r>
                      <a:endParaRPr lang="zh-CN" altLang="en-US" sz="1200" dirty="0"/>
                    </a:p>
                  </a:txBody>
                  <a:tcPr/>
                </a:tc>
              </a:tr>
              <a:tr h="311216">
                <a:tc>
                  <a:txBody>
                    <a:bodyPr/>
                    <a:lstStyle/>
                    <a:p>
                      <a:r>
                        <a:rPr lang="en-US" altLang="zh-CN" sz="1200" baseline="0" dirty="0" smtClean="0">
                          <a:solidFill>
                            <a:srgbClr val="FF0000"/>
                          </a:solidFill>
                        </a:rPr>
                        <a:t>Number of MU-MIMO Users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Indicates</a:t>
                      </a:r>
                      <a:r>
                        <a:rPr lang="en-US" altLang="zh-CN" sz="1200" baseline="0" dirty="0" smtClean="0"/>
                        <a:t> the total number of MU-MIMO users (</a:t>
                      </a:r>
                      <a:r>
                        <a:rPr lang="en-US" altLang="zh-CN" sz="1200" b="1" i="1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CN" sz="1200" b="1" i="1" baseline="-25000" dirty="0" smtClean="0">
                          <a:solidFill>
                            <a:srgbClr val="FF0000"/>
                          </a:solidFill>
                        </a:rPr>
                        <a:t>user</a:t>
                      </a:r>
                      <a:r>
                        <a:rPr lang="en-US" altLang="zh-CN" sz="1200" baseline="0" dirty="0" smtClean="0"/>
                        <a:t>, not the number of users in a segment) in one multi-segment MU-MIMO</a:t>
                      </a:r>
                      <a:endParaRPr lang="zh-CN" altLang="en-US" sz="1200" dirty="0"/>
                    </a:p>
                  </a:txBody>
                  <a:tcPr/>
                </a:tc>
              </a:tr>
              <a:tr h="155608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Order</a:t>
                      </a:r>
                      <a:r>
                        <a:rPr lang="en-US" altLang="zh-CN" sz="12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Bitmap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Used </a:t>
                      </a:r>
                      <a:r>
                        <a:rPr lang="en-US" altLang="zh-CN" sz="1200" baseline="0" dirty="0" smtClean="0"/>
                        <a:t>to show the orders of the user fields (</a:t>
                      </a:r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ea typeface="Times New Roman"/>
                          <a:cs typeface="Times New Roman"/>
                        </a:rPr>
                        <a:t>User field positions</a:t>
                      </a:r>
                      <a:r>
                        <a:rPr lang="en-US" altLang="zh-CN" sz="1200" baseline="0" dirty="0" smtClean="0"/>
                        <a:t>) in the table </a:t>
                      </a:r>
                      <a:r>
                        <a:rPr lang="en-US" altLang="zh-CN" sz="1200" dirty="0" smtClean="0">
                          <a:ea typeface="ＭＳ Ｐゴシック" charset="-128"/>
                        </a:rPr>
                        <a:t>of spatial configuration subfield encoding </a:t>
                      </a:r>
                      <a:endParaRPr lang="zh-CN" altLang="en-US" sz="1200" dirty="0"/>
                    </a:p>
                  </a:txBody>
                  <a:tcPr/>
                </a:tc>
              </a:tr>
              <a:tr h="155608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…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…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…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3365624" y="3715645"/>
            <a:ext cx="24889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 smtClean="0">
                <a:ea typeface="ＭＳ Ｐゴシック" charset="-128"/>
              </a:rPr>
              <a:t>User field with special STA ID</a:t>
            </a:r>
            <a:endParaRPr lang="zh-CN" altLang="en-US" sz="1400" b="1" dirty="0"/>
          </a:p>
        </p:txBody>
      </p:sp>
      <p:sp>
        <p:nvSpPr>
          <p:cNvPr id="8" name="矩形 7"/>
          <p:cNvSpPr/>
          <p:nvPr/>
        </p:nvSpPr>
        <p:spPr>
          <a:xfrm>
            <a:off x="1828800" y="6252543"/>
            <a:ext cx="6858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algn="just">
              <a:spcBef>
                <a:spcPct val="20000"/>
              </a:spcBef>
              <a:buSzPct val="100000"/>
            </a:pPr>
            <a:r>
              <a:rPr lang="en-US" altLang="zh-CN" sz="900" dirty="0" smtClean="0">
                <a:ea typeface="ＭＳ Ｐゴシック" charset="-128"/>
              </a:rPr>
              <a:t>Note: Needed information for MU-MIMO 1. Spatial </a:t>
            </a:r>
            <a:r>
              <a:rPr lang="en-US" altLang="zh-CN" sz="900" dirty="0">
                <a:ea typeface="ＭＳ Ｐゴシック" charset="-128"/>
              </a:rPr>
              <a:t>Configuration </a:t>
            </a:r>
            <a:r>
              <a:rPr lang="en-US" altLang="zh-CN" sz="900" dirty="0" smtClean="0">
                <a:ea typeface="ＭＳ Ｐゴシック" charset="-128"/>
              </a:rPr>
              <a:t>subfield 2.</a:t>
            </a:r>
            <a:r>
              <a:rPr lang="en-US" altLang="zh-CN" sz="900" dirty="0">
                <a:ea typeface="ＭＳ Ｐゴシック" charset="-128"/>
              </a:rPr>
              <a:t> </a:t>
            </a:r>
            <a:r>
              <a:rPr lang="en-US" altLang="zh-CN" sz="900" dirty="0" smtClean="0">
                <a:ea typeface="ＭＳ Ｐゴシック" charset="-128"/>
              </a:rPr>
              <a:t>User </a:t>
            </a:r>
            <a:r>
              <a:rPr lang="en-US" altLang="zh-CN" sz="900" dirty="0">
                <a:ea typeface="ＭＳ Ｐゴシック" charset="-128"/>
              </a:rPr>
              <a:t>field </a:t>
            </a:r>
            <a:r>
              <a:rPr lang="en-US" altLang="zh-CN" sz="900" dirty="0" smtClean="0">
                <a:ea typeface="ＭＳ Ｐゴシック" charset="-128"/>
              </a:rPr>
              <a:t>position 3. </a:t>
            </a:r>
            <a:r>
              <a:rPr lang="en-US" altLang="zh-CN" sz="900" i="1" dirty="0" smtClean="0">
                <a:solidFill>
                  <a:srgbClr val="000000"/>
                </a:solidFill>
              </a:rPr>
              <a:t>N</a:t>
            </a:r>
            <a:r>
              <a:rPr lang="en-US" altLang="zh-CN" sz="900" i="1" baseline="-25000" dirty="0" smtClean="0">
                <a:solidFill>
                  <a:srgbClr val="000000"/>
                </a:solidFill>
              </a:rPr>
              <a:t>user </a:t>
            </a:r>
            <a:r>
              <a:rPr lang="en-US" altLang="zh-CN" sz="900" dirty="0">
                <a:solidFill>
                  <a:srgbClr val="000000"/>
                </a:solidFill>
              </a:rPr>
              <a:t>(Number of MU-MIMO users)</a:t>
            </a:r>
            <a:endParaRPr lang="zh-CN" altLang="en-US" sz="9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44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Add Special User Field </a:t>
            </a:r>
            <a:r>
              <a:rPr lang="en-US" altLang="zh-CN" sz="2800" dirty="0">
                <a:solidFill>
                  <a:schemeClr val="tx1"/>
                </a:solidFill>
              </a:rPr>
              <a:t>(Opt. 2)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90550" y="2661481"/>
            <a:ext cx="7920376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Example for Opt. 2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>
                <a:ea typeface="ＭＳ Ｐゴシック" charset="-128"/>
              </a:rPr>
              <a:t>A 242-tone RU has 5 MU-MIMO users. The 1</a:t>
            </a:r>
            <a:r>
              <a:rPr lang="en-US" altLang="zh-CN" sz="1400" baseline="30000" dirty="0">
                <a:ea typeface="ＭＳ Ｐゴシック" charset="-128"/>
              </a:rPr>
              <a:t>st</a:t>
            </a:r>
            <a:r>
              <a:rPr lang="en-US" altLang="zh-CN" sz="1400" dirty="0">
                <a:ea typeface="ＭＳ Ｐゴシック" charset="-128"/>
              </a:rPr>
              <a:t> and 3</a:t>
            </a:r>
            <a:r>
              <a:rPr lang="en-US" altLang="zh-CN" sz="1400" baseline="30000" dirty="0">
                <a:ea typeface="ＭＳ Ｐゴシック" charset="-128"/>
              </a:rPr>
              <a:t>rd</a:t>
            </a:r>
            <a:r>
              <a:rPr lang="en-US" altLang="zh-CN" sz="1400" dirty="0">
                <a:ea typeface="ＭＳ Ｐゴシック" charset="-128"/>
              </a:rPr>
              <a:t> users in the Spatial Configuration table belong to segment 1, and the 2</a:t>
            </a:r>
            <a:r>
              <a:rPr lang="en-US" altLang="zh-CN" sz="1400" baseline="30000" dirty="0">
                <a:ea typeface="ＭＳ Ｐゴシック" charset="-128"/>
              </a:rPr>
              <a:t>nd</a:t>
            </a:r>
            <a:r>
              <a:rPr lang="en-US" altLang="zh-CN" sz="1400" dirty="0">
                <a:ea typeface="ＭＳ Ｐゴシック" charset="-128"/>
              </a:rPr>
              <a:t>, 4</a:t>
            </a:r>
            <a:r>
              <a:rPr lang="en-US" altLang="zh-CN" sz="1400" baseline="30000" dirty="0">
                <a:ea typeface="ＭＳ Ｐゴシック" charset="-128"/>
              </a:rPr>
              <a:t>th</a:t>
            </a:r>
            <a:r>
              <a:rPr lang="en-US" altLang="zh-CN" sz="1400" dirty="0">
                <a:ea typeface="ＭＳ Ｐゴシック" charset="-128"/>
              </a:rPr>
              <a:t> and 5</a:t>
            </a:r>
            <a:r>
              <a:rPr lang="en-US" altLang="zh-CN" sz="1400" baseline="30000" dirty="0">
                <a:ea typeface="ＭＳ Ｐゴシック" charset="-128"/>
              </a:rPr>
              <a:t>th</a:t>
            </a:r>
            <a:r>
              <a:rPr lang="en-US" altLang="zh-CN" sz="1400" dirty="0">
                <a:ea typeface="ＭＳ Ｐゴシック" charset="-128"/>
              </a:rPr>
              <a:t> users belong to segment 2</a:t>
            </a:r>
            <a:r>
              <a:rPr lang="en-US" altLang="zh-CN" sz="1400" dirty="0" smtClean="0">
                <a:ea typeface="ＭＳ Ｐゴシック" charset="-128"/>
              </a:rPr>
              <a:t>.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9525" y="1393081"/>
            <a:ext cx="471997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Yellow block: </a:t>
            </a:r>
            <a:r>
              <a:rPr lang="en-US" altLang="zh-CN" dirty="0" smtClean="0"/>
              <a:t>Corresponds to the users parked on segment 1</a:t>
            </a:r>
          </a:p>
          <a:p>
            <a:r>
              <a:rPr lang="en-US" altLang="zh-CN" b="1" dirty="0" smtClean="0"/>
              <a:t>Orange block: </a:t>
            </a:r>
            <a:r>
              <a:rPr lang="en-US" altLang="zh-CN" dirty="0" smtClean="0"/>
              <a:t>Corresponds to </a:t>
            </a:r>
            <a:r>
              <a:rPr lang="en-US" altLang="zh-CN" dirty="0"/>
              <a:t>the users parked on segment </a:t>
            </a:r>
            <a:r>
              <a:rPr lang="en-US" altLang="zh-CN" dirty="0" smtClean="0"/>
              <a:t>2</a:t>
            </a:r>
          </a:p>
          <a:p>
            <a:r>
              <a:rPr lang="en-US" altLang="zh-CN" b="1" dirty="0"/>
              <a:t>White block: </a:t>
            </a:r>
            <a:r>
              <a:rPr lang="en-US" altLang="zh-CN" dirty="0" smtClean="0"/>
              <a:t>Special User fields used </a:t>
            </a:r>
            <a:r>
              <a:rPr lang="en-US" altLang="zh-CN" dirty="0" smtClean="0">
                <a:ea typeface="ＭＳ Ｐゴシック" charset="-128"/>
              </a:rPr>
              <a:t>to </a:t>
            </a:r>
            <a:r>
              <a:rPr lang="en-US" altLang="zh-CN" dirty="0">
                <a:ea typeface="ＭＳ Ｐゴシック" charset="-128"/>
              </a:rPr>
              <a:t>inform the spatial configuration</a:t>
            </a:r>
            <a:r>
              <a:rPr lang="en-US" altLang="zh-CN" dirty="0" smtClean="0">
                <a:ea typeface="ＭＳ Ｐゴシック" charset="-128"/>
              </a:rPr>
              <a:t>.</a:t>
            </a:r>
            <a:endParaRPr lang="en-US" altLang="zh-CN" dirty="0">
              <a:ea typeface="ＭＳ Ｐゴシック" charset="-128"/>
            </a:endParaRPr>
          </a:p>
        </p:txBody>
      </p:sp>
      <p:cxnSp>
        <p:nvCxnSpPr>
          <p:cNvPr id="7" name="直接箭头连接符 6"/>
          <p:cNvCxnSpPr>
            <a:endCxn id="21" idx="0"/>
          </p:cNvCxnSpPr>
          <p:nvPr/>
        </p:nvCxnSpPr>
        <p:spPr bwMode="auto">
          <a:xfrm flipH="1">
            <a:off x="1714500" y="4267200"/>
            <a:ext cx="12573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4" name="矩形 3"/>
          <p:cNvSpPr/>
          <p:nvPr/>
        </p:nvSpPr>
        <p:spPr>
          <a:xfrm>
            <a:off x="3733800" y="4920970"/>
            <a:ext cx="5105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>
              <a:buFont typeface="Wingdings" panose="05000000000000000000" pitchFamily="2" charset="2"/>
              <a:buChar char="p"/>
            </a:pPr>
            <a:r>
              <a:rPr lang="en-US" altLang="zh-CN" sz="1400" dirty="0" smtClean="0"/>
              <a:t>Order Bitmap in Special User field: </a:t>
            </a:r>
            <a:r>
              <a:rPr lang="en-US" altLang="zh-CN" sz="1400" dirty="0" smtClean="0">
                <a:solidFill>
                  <a:srgbClr val="FF0000"/>
                </a:solidFill>
              </a:rPr>
              <a:t>1</a:t>
            </a:r>
            <a:r>
              <a:rPr lang="en-US" altLang="zh-CN" sz="1400" dirty="0" smtClean="0"/>
              <a:t>0</a:t>
            </a:r>
            <a:r>
              <a:rPr lang="en-US" altLang="zh-CN" sz="1400" dirty="0" smtClean="0">
                <a:solidFill>
                  <a:srgbClr val="FF0000"/>
                </a:solidFill>
              </a:rPr>
              <a:t>1</a:t>
            </a:r>
            <a:r>
              <a:rPr lang="en-US" altLang="zh-CN" sz="1400" dirty="0" smtClean="0"/>
              <a:t>0 0000 (indicates the </a:t>
            </a:r>
            <a:r>
              <a:rPr lang="en-US" altLang="zh-CN" sz="1400" dirty="0" smtClean="0">
                <a:solidFill>
                  <a:srgbClr val="FF0000"/>
                </a:solidFill>
              </a:rPr>
              <a:t>User field positions </a:t>
            </a:r>
            <a:r>
              <a:rPr lang="en-US" altLang="zh-CN" sz="1400" dirty="0" smtClean="0"/>
              <a:t>in Spatial Configuration table) </a:t>
            </a:r>
          </a:p>
          <a:p>
            <a:pPr marL="271463" indent="-271463">
              <a:buFont typeface="Wingdings" panose="05000000000000000000" pitchFamily="2" charset="2"/>
              <a:buChar char="p"/>
            </a:pPr>
            <a:r>
              <a:rPr lang="en-US" altLang="zh-CN" sz="1400" dirty="0" smtClean="0"/>
              <a:t>Number </a:t>
            </a:r>
            <a:r>
              <a:rPr lang="en-US" altLang="zh-CN" sz="1400" dirty="0"/>
              <a:t>of MU-MIMO </a:t>
            </a:r>
            <a:r>
              <a:rPr lang="en-US" altLang="zh-CN" sz="1400" dirty="0" smtClean="0"/>
              <a:t>Users (</a:t>
            </a:r>
            <a:r>
              <a:rPr lang="en-US" altLang="zh-CN" sz="1400" dirty="0"/>
              <a:t>indicates </a:t>
            </a:r>
            <a:r>
              <a:rPr lang="en-US" altLang="zh-CN" sz="1400" b="1" i="1" dirty="0" smtClean="0">
                <a:solidFill>
                  <a:srgbClr val="FF0000"/>
                </a:solidFill>
              </a:rPr>
              <a:t>N</a:t>
            </a:r>
            <a:r>
              <a:rPr lang="en-US" altLang="zh-CN" sz="1400" b="1" i="1" baseline="-25000" dirty="0" smtClean="0">
                <a:solidFill>
                  <a:srgbClr val="FF0000"/>
                </a:solidFill>
              </a:rPr>
              <a:t>user</a:t>
            </a:r>
            <a:r>
              <a:rPr lang="en-US" altLang="zh-CN" sz="1400" dirty="0"/>
              <a:t>) </a:t>
            </a: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837041"/>
              </p:ext>
            </p:extLst>
          </p:nvPr>
        </p:nvGraphicFramePr>
        <p:xfrm>
          <a:off x="838200" y="1381247"/>
          <a:ext cx="2816225" cy="1209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6" name="Visio" r:id="rId4" imgW="5524572" imgH="2371571" progId="Visio.Drawing.15">
                  <p:embed/>
                </p:oleObj>
              </mc:Choice>
              <mc:Fallback>
                <p:oleObj name="Visio" r:id="rId4" imgW="5524572" imgH="237157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1381247"/>
                        <a:ext cx="2816225" cy="12090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453080"/>
              </p:ext>
            </p:extLst>
          </p:nvPr>
        </p:nvGraphicFramePr>
        <p:xfrm>
          <a:off x="590550" y="4525280"/>
          <a:ext cx="2914650" cy="176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7" name="Visio" r:id="rId6" imgW="3524344" imgH="2143241" progId="Visio.Drawing.15">
                  <p:embed/>
                </p:oleObj>
              </mc:Choice>
              <mc:Fallback>
                <p:oleObj name="Visio" r:id="rId6" imgW="3524344" imgH="214324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0550" y="4525280"/>
                        <a:ext cx="2914650" cy="1769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矩形 15"/>
          <p:cNvSpPr/>
          <p:nvPr/>
        </p:nvSpPr>
        <p:spPr>
          <a:xfrm>
            <a:off x="2971800" y="4111902"/>
            <a:ext cx="44548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1" indent="-285750" algn="just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>
                <a:ea typeface="ＭＳ Ｐゴシック" charset="-128"/>
              </a:rPr>
              <a:t>This number is indicated by the RU Allocation subfield</a:t>
            </a:r>
            <a:endParaRPr lang="zh-CN" altLang="en-US" sz="1400" dirty="0">
              <a:ea typeface="ＭＳ Ｐゴシック" charset="-128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8200" y="4267200"/>
            <a:ext cx="1752600" cy="236800"/>
          </a:xfrm>
          <a:prstGeom prst="rect">
            <a:avLst/>
          </a:prstGeom>
        </p:spPr>
      </p:pic>
      <p:cxnSp>
        <p:nvCxnSpPr>
          <p:cNvPr id="27" name="直接箭头连接符 26"/>
          <p:cNvCxnSpPr/>
          <p:nvPr/>
        </p:nvCxnSpPr>
        <p:spPr bwMode="auto">
          <a:xfrm flipH="1">
            <a:off x="990600" y="5382631"/>
            <a:ext cx="27432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31" name="矩形 30"/>
          <p:cNvSpPr/>
          <p:nvPr/>
        </p:nvSpPr>
        <p:spPr>
          <a:xfrm>
            <a:off x="457200" y="3618230"/>
            <a:ext cx="7620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 smtClean="0">
                <a:ea typeface="ＭＳ Ｐゴシック" charset="-128"/>
              </a:rPr>
              <a:t>This </a:t>
            </a:r>
            <a:r>
              <a:rPr lang="en-US" altLang="zh-CN" sz="1400" dirty="0">
                <a:ea typeface="ＭＳ Ｐゴシック" charset="-128"/>
              </a:rPr>
              <a:t>special user field is at the front of the user fields related to a multi-segment MU-MIMO </a:t>
            </a:r>
          </a:p>
        </p:txBody>
      </p:sp>
      <p:cxnSp>
        <p:nvCxnSpPr>
          <p:cNvPr id="32" name="直接箭头连接符 31"/>
          <p:cNvCxnSpPr/>
          <p:nvPr/>
        </p:nvCxnSpPr>
        <p:spPr bwMode="auto">
          <a:xfrm>
            <a:off x="1143000" y="3962400"/>
            <a:ext cx="0" cy="60554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/>
            <a:tailEnd type="none"/>
          </a:ln>
          <a:effectLst/>
        </p:spPr>
      </p:cxnSp>
      <p:cxnSp>
        <p:nvCxnSpPr>
          <p:cNvPr id="63" name="直接箭头连接符 62"/>
          <p:cNvCxnSpPr/>
          <p:nvPr/>
        </p:nvCxnSpPr>
        <p:spPr bwMode="auto">
          <a:xfrm>
            <a:off x="990600" y="4920970"/>
            <a:ext cx="0" cy="46166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/>
            <a:tailEnd type="none"/>
          </a:ln>
          <a:effectLst/>
        </p:spPr>
      </p:cxnSp>
      <p:sp>
        <p:nvSpPr>
          <p:cNvPr id="65" name="矩形 64"/>
          <p:cNvSpPr/>
          <p:nvPr/>
        </p:nvSpPr>
        <p:spPr>
          <a:xfrm>
            <a:off x="1828800" y="6252543"/>
            <a:ext cx="6858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algn="just">
              <a:spcBef>
                <a:spcPct val="20000"/>
              </a:spcBef>
              <a:buSzPct val="100000"/>
            </a:pPr>
            <a:r>
              <a:rPr lang="en-US" altLang="zh-CN" sz="900" dirty="0" smtClean="0">
                <a:ea typeface="ＭＳ Ｐゴシック" charset="-128"/>
              </a:rPr>
              <a:t>Note: Needed information for MU-MIMO 1. Spatial </a:t>
            </a:r>
            <a:r>
              <a:rPr lang="en-US" altLang="zh-CN" sz="900" dirty="0">
                <a:ea typeface="ＭＳ Ｐゴシック" charset="-128"/>
              </a:rPr>
              <a:t>Configuration </a:t>
            </a:r>
            <a:r>
              <a:rPr lang="en-US" altLang="zh-CN" sz="900" dirty="0" smtClean="0">
                <a:ea typeface="ＭＳ Ｐゴシック" charset="-128"/>
              </a:rPr>
              <a:t>subfield 2.</a:t>
            </a:r>
            <a:r>
              <a:rPr lang="en-US" altLang="zh-CN" sz="900" dirty="0">
                <a:ea typeface="ＭＳ Ｐゴシック" charset="-128"/>
              </a:rPr>
              <a:t> </a:t>
            </a:r>
            <a:r>
              <a:rPr lang="en-US" altLang="zh-CN" sz="900" dirty="0" smtClean="0">
                <a:ea typeface="ＭＳ Ｐゴシック" charset="-128"/>
              </a:rPr>
              <a:t>User </a:t>
            </a:r>
            <a:r>
              <a:rPr lang="en-US" altLang="zh-CN" sz="900" dirty="0">
                <a:ea typeface="ＭＳ Ｐゴシック" charset="-128"/>
              </a:rPr>
              <a:t>field </a:t>
            </a:r>
            <a:r>
              <a:rPr lang="en-US" altLang="zh-CN" sz="900" dirty="0" smtClean="0">
                <a:ea typeface="ＭＳ Ｐゴシック" charset="-128"/>
              </a:rPr>
              <a:t>position 3. </a:t>
            </a:r>
            <a:r>
              <a:rPr lang="en-US" altLang="zh-CN" sz="900" i="1" dirty="0" smtClean="0">
                <a:solidFill>
                  <a:srgbClr val="000000"/>
                </a:solidFill>
              </a:rPr>
              <a:t>N</a:t>
            </a:r>
            <a:r>
              <a:rPr lang="en-US" altLang="zh-CN" sz="900" i="1" baseline="-25000" dirty="0" smtClean="0">
                <a:solidFill>
                  <a:srgbClr val="000000"/>
                </a:solidFill>
              </a:rPr>
              <a:t>user </a:t>
            </a:r>
            <a:r>
              <a:rPr lang="en-US" altLang="zh-CN" sz="900" dirty="0">
                <a:solidFill>
                  <a:srgbClr val="000000"/>
                </a:solidFill>
              </a:rPr>
              <a:t>(Number of MU-MIMO users)</a:t>
            </a:r>
            <a:endParaRPr lang="zh-CN" altLang="en-US" sz="900" dirty="0">
              <a:ea typeface="ＭＳ Ｐゴシック" charset="-128"/>
            </a:endParaRPr>
          </a:p>
        </p:txBody>
      </p:sp>
      <p:cxnSp>
        <p:nvCxnSpPr>
          <p:cNvPr id="66" name="直接箭头连接符 65"/>
          <p:cNvCxnSpPr/>
          <p:nvPr/>
        </p:nvCxnSpPr>
        <p:spPr bwMode="auto">
          <a:xfrm flipH="1">
            <a:off x="2514600" y="4648200"/>
            <a:ext cx="1219202" cy="192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68" name="矩形 67"/>
          <p:cNvSpPr/>
          <p:nvPr/>
        </p:nvSpPr>
        <p:spPr>
          <a:xfrm>
            <a:off x="3733800" y="4488660"/>
            <a:ext cx="45868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1463" indent="-271463">
              <a:buFont typeface="Wingdings" panose="05000000000000000000" pitchFamily="2" charset="2"/>
              <a:buChar char="p"/>
            </a:pPr>
            <a:r>
              <a:rPr lang="en-US" altLang="zh-CN" sz="1400" dirty="0"/>
              <a:t>Spatial Configuration </a:t>
            </a:r>
            <a:r>
              <a:rPr lang="en-US" altLang="zh-CN" sz="1400" dirty="0" smtClean="0"/>
              <a:t>subfield </a:t>
            </a:r>
            <a:r>
              <a:rPr lang="en-US" altLang="zh-CN" sz="1400" dirty="0"/>
              <a:t>exists in these User fields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4929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Overhead Analysis for OFDMA Cases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980680"/>
              </p:ext>
            </p:extLst>
          </p:nvPr>
        </p:nvGraphicFramePr>
        <p:xfrm>
          <a:off x="1143000" y="1676400"/>
          <a:ext cx="7086600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7730"/>
                <a:gridCol w="2043670"/>
                <a:gridCol w="3505200"/>
              </a:tblGrid>
              <a:tr h="304800"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400" b="1" dirty="0" smtClean="0"/>
                        <a:t>Options</a:t>
                      </a:r>
                      <a:endParaRPr lang="zh-CN" altLang="en-US" sz="14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b="1" dirty="0" smtClean="0"/>
                        <a:t>Overhead of User</a:t>
                      </a:r>
                      <a:r>
                        <a:rPr lang="en-US" altLang="zh-CN" sz="1400" b="1" baseline="0" dirty="0" smtClean="0"/>
                        <a:t> fields</a:t>
                      </a:r>
                      <a:endParaRPr lang="zh-CN" altLang="en-US" sz="14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400" b="1" dirty="0" smtClean="0"/>
                        <a:t>Overhead</a:t>
                      </a:r>
                      <a:r>
                        <a:rPr lang="en-US" altLang="zh-CN" sz="1400" b="1" baseline="0" dirty="0" smtClean="0"/>
                        <a:t> Analysis</a:t>
                      </a:r>
                      <a:endParaRPr lang="zh-CN" altLang="en-US" sz="14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200" b="1" dirty="0" smtClean="0"/>
                        <a:t>Opt 1</a:t>
                      </a:r>
                    </a:p>
                    <a:p>
                      <a:pPr algn="just"/>
                      <a:r>
                        <a:rPr lang="en-US" altLang="zh-CN" sz="1200" b="0" dirty="0" smtClean="0"/>
                        <a:t>Signal</a:t>
                      </a:r>
                      <a:r>
                        <a:rPr lang="en-US" altLang="zh-CN" sz="1200" b="0" baseline="0" dirty="0" smtClean="0"/>
                        <a:t> all User fields</a:t>
                      </a:r>
                      <a:endParaRPr lang="zh-CN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For an RU/MRU,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The number of User fields</a:t>
                      </a:r>
                      <a:r>
                        <a:rPr lang="en-US" altLang="zh-CN" sz="1200" baseline="0" dirty="0" smtClean="0"/>
                        <a:t> in a segment is equal to the t</a:t>
                      </a:r>
                      <a:r>
                        <a:rPr lang="en-US" altLang="zh-CN" sz="1200" dirty="0" smtClean="0"/>
                        <a:t>otal</a:t>
                      </a:r>
                      <a:r>
                        <a:rPr lang="en-US" altLang="zh-CN" sz="1200" baseline="0" dirty="0" smtClean="0"/>
                        <a:t> number of MU-MIMO users</a:t>
                      </a:r>
                      <a:endParaRPr lang="en-US" altLang="zh-CN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200" dirty="0" smtClean="0"/>
                        <a:t>For</a:t>
                      </a:r>
                      <a:r>
                        <a:rPr lang="en-US" altLang="zh-CN" sz="1200" baseline="0" dirty="0" smtClean="0"/>
                        <a:t> one multi-segment MU-MIMO with users in two segments, the number of user fields in these segments are </a:t>
                      </a:r>
                      <a:r>
                        <a:rPr lang="en-US" altLang="zh-CN" sz="1200" b="1" baseline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altLang="zh-CN" sz="1200" b="1" i="1" baseline="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for an RU/MRU</a:t>
                      </a:r>
                      <a:r>
                        <a:rPr lang="en-US" altLang="zh-CN" sz="1200" baseline="0" dirty="0" smtClean="0"/>
                        <a:t>, </a:t>
                      </a:r>
                      <a:r>
                        <a:rPr lang="en-US" altLang="zh-CN" sz="1200" b="1" baseline="0" dirty="0" smtClean="0"/>
                        <a:t>where </a:t>
                      </a:r>
                      <a:r>
                        <a:rPr lang="en-US" altLang="zh-CN" sz="1200" b="1" i="1" baseline="0" dirty="0" smtClean="0"/>
                        <a:t>N</a:t>
                      </a:r>
                      <a:r>
                        <a:rPr lang="en-US" altLang="zh-CN" sz="1200" b="1" baseline="0" dirty="0" smtClean="0"/>
                        <a:t> is the total number of MU-MIMO users </a:t>
                      </a:r>
                      <a:r>
                        <a:rPr lang="en-US" altLang="zh-CN" sz="1200" b="1" baseline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CN" sz="1200" b="1" i="1" baseline="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CN" sz="1200" b="1" baseline="0" dirty="0" smtClean="0">
                          <a:solidFill>
                            <a:srgbClr val="FF0000"/>
                          </a:solidFill>
                        </a:rPr>
                        <a:t>&gt;=2)</a:t>
                      </a:r>
                      <a:r>
                        <a:rPr lang="en-US" altLang="zh-CN" sz="1200" baseline="0" dirty="0" smtClean="0"/>
                        <a:t>.</a:t>
                      </a:r>
                    </a:p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200" dirty="0" smtClean="0"/>
                        <a:t>Similarly,</a:t>
                      </a:r>
                      <a:r>
                        <a:rPr lang="en-US" altLang="zh-CN" sz="1200" baseline="0" dirty="0" smtClean="0"/>
                        <a:t> for one multi-segment MU-MIMO with users in three segments, the number is </a:t>
                      </a:r>
                      <a:r>
                        <a:rPr lang="en-US" altLang="zh-CN" sz="1200" b="1" baseline="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altLang="zh-CN" sz="1200" b="1" i="1" baseline="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CN" sz="1200" b="0" i="1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0" baseline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1200" b="1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 smtClean="0"/>
                        <a:t>Opt 2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aseline="0" dirty="0" smtClean="0"/>
                        <a:t>Add a special User field to indicate the user orders in Spatial Configuration 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200" dirty="0" smtClean="0"/>
                        <a:t>For an</a:t>
                      </a:r>
                      <a:r>
                        <a:rPr lang="en-US" altLang="zh-CN" sz="1200" baseline="0" dirty="0" smtClean="0"/>
                        <a:t> RU/MRU, the number of User fields in a segment is equal to the number of MU-MIMO users in the segment + 1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 one multi-segment MU-MIMO with users in two segments, the number of user fields in these segments are </a:t>
                      </a:r>
                      <a:r>
                        <a:rPr lang="en-US" altLang="zh-CN" sz="12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N+2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 an RU/MRU.</a:t>
                      </a:r>
                    </a:p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200" dirty="0" smtClean="0"/>
                        <a:t>Similarly,</a:t>
                      </a:r>
                      <a:r>
                        <a:rPr lang="en-US" altLang="zh-CN" sz="1200" baseline="0" dirty="0" smtClean="0"/>
                        <a:t> for one multi-segment MU-MIMO with users in three segments, the number is </a:t>
                      </a:r>
                      <a:r>
                        <a:rPr lang="en-US" altLang="zh-CN" sz="1200" b="1" i="1" baseline="0" dirty="0" smtClean="0">
                          <a:solidFill>
                            <a:srgbClr val="FF0000"/>
                          </a:solidFill>
                        </a:rPr>
                        <a:t>N+3</a:t>
                      </a:r>
                      <a:r>
                        <a:rPr lang="en-US" altLang="zh-CN" sz="1200" b="0" i="1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685800" y="4800600"/>
            <a:ext cx="754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400" b="1" dirty="0">
                <a:ea typeface="ＭＳ Ｐゴシック" charset="-128"/>
              </a:rPr>
              <a:t>The special user field only occurs when there exists multi-segment </a:t>
            </a:r>
            <a:r>
              <a:rPr lang="en-US" altLang="zh-CN" sz="1400" b="1" dirty="0" smtClean="0">
                <a:ea typeface="ＭＳ Ｐゴシック" charset="-128"/>
              </a:rPr>
              <a:t>MU-MIMO in OFDMA cases.</a:t>
            </a:r>
            <a:endParaRPr lang="en-US" altLang="zh-CN" sz="1400" b="1" dirty="0"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4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Note </a:t>
            </a:r>
            <a:r>
              <a:rPr lang="en-US" altLang="zh-CN" sz="1400" b="1" dirty="0">
                <a:solidFill>
                  <a:schemeClr val="dk1"/>
                </a:solidFill>
                <a:ea typeface="Times New Roman"/>
                <a:cs typeface="Times New Roman"/>
              </a:rPr>
              <a:t>that because </a:t>
            </a:r>
            <a:r>
              <a:rPr lang="en-US" altLang="zh-CN" sz="1400" b="1" i="1" dirty="0">
                <a:solidFill>
                  <a:schemeClr val="dk1"/>
                </a:solidFill>
                <a:ea typeface="Times New Roman"/>
                <a:cs typeface="Times New Roman"/>
              </a:rPr>
              <a:t>N</a:t>
            </a:r>
            <a:r>
              <a:rPr lang="en-US" altLang="zh-CN" sz="1400" b="1" dirty="0">
                <a:solidFill>
                  <a:schemeClr val="dk1"/>
                </a:solidFill>
                <a:ea typeface="Times New Roman"/>
                <a:cs typeface="Times New Roman"/>
              </a:rPr>
              <a:t> is always larger than or equal to 2, 2</a:t>
            </a:r>
            <a:r>
              <a:rPr lang="en-US" altLang="zh-CN" sz="1400" b="1" i="1" dirty="0">
                <a:solidFill>
                  <a:schemeClr val="dk1"/>
                </a:solidFill>
                <a:ea typeface="Times New Roman"/>
                <a:cs typeface="Times New Roman"/>
              </a:rPr>
              <a:t>N</a:t>
            </a:r>
            <a:r>
              <a:rPr lang="en-US" altLang="zh-CN" sz="1400" b="1" dirty="0">
                <a:solidFill>
                  <a:schemeClr val="dk1"/>
                </a:solidFill>
                <a:ea typeface="Times New Roman"/>
                <a:cs typeface="Times New Roman"/>
              </a:rPr>
              <a:t> is equal to </a:t>
            </a:r>
            <a:r>
              <a:rPr lang="en-US" altLang="zh-CN" sz="14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or larger </a:t>
            </a:r>
            <a:r>
              <a:rPr lang="en-US" altLang="zh-CN" sz="1400" b="1" dirty="0">
                <a:solidFill>
                  <a:schemeClr val="dk1"/>
                </a:solidFill>
                <a:ea typeface="Times New Roman"/>
                <a:cs typeface="Times New Roman"/>
              </a:rPr>
              <a:t>than </a:t>
            </a:r>
            <a:r>
              <a:rPr lang="en-US" altLang="zh-CN" sz="1400" b="1" i="1" dirty="0" smtClean="0">
                <a:solidFill>
                  <a:schemeClr val="dk1"/>
                </a:solidFill>
                <a:ea typeface="Times New Roman"/>
                <a:cs typeface="Times New Roman"/>
              </a:rPr>
              <a:t>N</a:t>
            </a:r>
            <a:r>
              <a:rPr lang="en-US" altLang="zh-CN" sz="14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+2</a:t>
            </a:r>
            <a:r>
              <a:rPr lang="en-US" altLang="zh-CN" sz="1400" b="1" dirty="0">
                <a:solidFill>
                  <a:schemeClr val="dk1"/>
                </a:solidFill>
                <a:ea typeface="Times New Roman"/>
                <a:cs typeface="Times New Roman"/>
              </a:rPr>
              <a:t>. With the increase of </a:t>
            </a:r>
            <a:r>
              <a:rPr lang="en-US" altLang="zh-CN" sz="1400" b="1" i="1" dirty="0">
                <a:solidFill>
                  <a:schemeClr val="dk1"/>
                </a:solidFill>
                <a:ea typeface="Times New Roman"/>
                <a:cs typeface="Times New Roman"/>
              </a:rPr>
              <a:t>N</a:t>
            </a:r>
            <a:r>
              <a:rPr lang="en-US" altLang="zh-CN" sz="1400" b="1" dirty="0">
                <a:solidFill>
                  <a:schemeClr val="dk1"/>
                </a:solidFill>
                <a:ea typeface="Times New Roman"/>
                <a:cs typeface="Times New Roman"/>
              </a:rPr>
              <a:t>, the overhead benefit of Opt 2 becomes larger. </a:t>
            </a:r>
            <a:r>
              <a:rPr lang="en-US" altLang="zh-CN" sz="14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 Furthermore, </a:t>
            </a:r>
            <a:r>
              <a:rPr lang="en-US" altLang="zh-CN" sz="1400" b="1" i="1" dirty="0" smtClean="0">
                <a:solidFill>
                  <a:schemeClr val="dk1"/>
                </a:solidFill>
                <a:ea typeface="Times New Roman"/>
                <a:cs typeface="Times New Roman"/>
              </a:rPr>
              <a:t>if there are more than one multi-segment MU-MIMO in OFDMA cases, the overhead can be further saved.</a:t>
            </a:r>
          </a:p>
        </p:txBody>
      </p:sp>
    </p:spTree>
    <p:extLst>
      <p:ext uri="{BB962C8B-B14F-4D97-AF65-F5344CB8AC3E}">
        <p14:creationId xmlns:p14="http://schemas.microsoft.com/office/powerpoint/2010/main" val="353224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dk1"/>
                </a:solidFill>
                <a:ea typeface="Times New Roman"/>
                <a:cs typeface="Times New Roman"/>
              </a:rPr>
              <a:t>Non-OFDMA </a:t>
            </a:r>
            <a:r>
              <a:rPr lang="en-US" altLang="zh-CN" sz="2800" dirty="0" smtClean="0">
                <a:solidFill>
                  <a:schemeClr val="dk1"/>
                </a:solidFill>
                <a:ea typeface="Times New Roman"/>
                <a:cs typeface="Times New Roman"/>
              </a:rPr>
              <a:t>Cases based on </a:t>
            </a:r>
            <a:r>
              <a:rPr lang="en-US" sz="2800" dirty="0" smtClean="0">
                <a:solidFill>
                  <a:schemeClr val="tx1"/>
                </a:solidFill>
              </a:rPr>
              <a:t>Opt. 1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62000" y="1509402"/>
            <a:ext cx="7543800" cy="253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Non-OFDMA cases based on Opt 1</a:t>
            </a: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EHT has adopted that </a:t>
            </a:r>
            <a:r>
              <a:rPr lang="en-GB" altLang="zh-CN" sz="1400" dirty="0"/>
              <a:t>the number of EHT-SIG symbols field always </a:t>
            </a:r>
            <a:r>
              <a:rPr lang="en-GB" altLang="zh-CN" sz="1400" dirty="0" smtClean="0"/>
              <a:t>exists </a:t>
            </a:r>
            <a:r>
              <a:rPr lang="en-GB" altLang="zh-CN" sz="1400" dirty="0"/>
              <a:t>in U-SIG of a PPDU that is not a EHT TB </a:t>
            </a:r>
            <a:r>
              <a:rPr lang="en-GB" altLang="zh-CN" sz="1400" dirty="0" smtClean="0"/>
              <a:t>PPDU</a:t>
            </a:r>
          </a:p>
          <a:p>
            <a:pPr marL="1077913" lvl="1" indent="-361950" algn="just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GB" altLang="zh-CN" sz="1400" dirty="0"/>
              <a:t>The field is not reinterpreted as the number of MU-MIMO </a:t>
            </a:r>
            <a:r>
              <a:rPr lang="en-GB" altLang="zh-CN" sz="1400" dirty="0" smtClean="0"/>
              <a:t>users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GB" altLang="zh-CN" sz="1400" dirty="0">
                <a:ea typeface="ＭＳ Ｐゴシック" charset="-128"/>
              </a:rPr>
              <a:t>In OFDMA transmission, the number of MU-MIMO users can be indicated by RU Allocation subfield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GB" altLang="zh-CN" sz="1400" dirty="0">
                <a:ea typeface="ＭＳ Ｐゴシック" charset="-128"/>
              </a:rPr>
              <a:t>In Non-OFDMA transmission, the number of MU-MIMO users </a:t>
            </a:r>
            <a:r>
              <a:rPr lang="en-GB" altLang="zh-CN" sz="1400" dirty="0" smtClean="0">
                <a:ea typeface="ＭＳ Ｐゴシック" charset="-128"/>
              </a:rPr>
              <a:t>can exist in the EHT-SIG to inform the total number of MU-MIMO users.</a:t>
            </a:r>
            <a:endParaRPr lang="en-GB" altLang="zh-CN" sz="1400" dirty="0">
              <a:ea typeface="ＭＳ Ｐゴシック" charset="-128"/>
            </a:endParaRPr>
          </a:p>
          <a:p>
            <a:pPr marL="1077913" lvl="1" indent="-361950" algn="just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endParaRPr lang="en-GB" altLang="zh-CN" sz="1400" dirty="0" smtClean="0"/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endParaRPr lang="en-US" altLang="zh-CN" sz="1400" dirty="0" smtClean="0">
              <a:ea typeface="ＭＳ Ｐゴシック" charset="-128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771053" y="3665537"/>
            <a:ext cx="13756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Example:</a:t>
            </a: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graphicFrame>
        <p:nvGraphicFramePr>
          <p:cNvPr id="17" name="对象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453724"/>
              </p:ext>
            </p:extLst>
          </p:nvPr>
        </p:nvGraphicFramePr>
        <p:xfrm>
          <a:off x="866775" y="4265244"/>
          <a:ext cx="7419975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5" name="Visio" r:id="rId4" imgW="12382399" imgH="2933533" progId="Visio.Drawing.15">
                  <p:embed/>
                </p:oleObj>
              </mc:Choice>
              <mc:Fallback>
                <p:oleObj name="Visio" r:id="rId4" imgW="12382399" imgH="293353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6775" y="4265244"/>
                        <a:ext cx="7419975" cy="176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直接箭头连接符 7"/>
          <p:cNvCxnSpPr>
            <a:stCxn id="11" idx="2"/>
          </p:cNvCxnSpPr>
          <p:nvPr/>
        </p:nvCxnSpPr>
        <p:spPr bwMode="auto">
          <a:xfrm flipH="1">
            <a:off x="6172200" y="4148060"/>
            <a:ext cx="590550" cy="8287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11" name="矩形 10"/>
          <p:cNvSpPr/>
          <p:nvPr/>
        </p:nvSpPr>
        <p:spPr>
          <a:xfrm>
            <a:off x="5238750" y="3409396"/>
            <a:ext cx="3048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smtClean="0"/>
              <a:t>The total number </a:t>
            </a:r>
            <a:r>
              <a:rPr lang="en-US" altLang="zh-CN" sz="1400" dirty="0"/>
              <a:t>of </a:t>
            </a:r>
            <a:r>
              <a:rPr lang="en-US" altLang="zh-CN" sz="1400" dirty="0" smtClean="0"/>
              <a:t>User </a:t>
            </a:r>
            <a:r>
              <a:rPr lang="en-US" altLang="zh-CN" sz="1400" dirty="0"/>
              <a:t>fields in two content channels </a:t>
            </a:r>
            <a:r>
              <a:rPr lang="en-US" altLang="zh-CN" sz="1400" dirty="0" smtClean="0"/>
              <a:t>is </a:t>
            </a:r>
            <a:r>
              <a:rPr lang="en-US" altLang="zh-CN" sz="1400" dirty="0"/>
              <a:t>equal to the </a:t>
            </a:r>
            <a:r>
              <a:rPr lang="en-US" altLang="zh-CN" sz="1400" dirty="0" smtClean="0"/>
              <a:t>total number </a:t>
            </a:r>
            <a:r>
              <a:rPr lang="en-US" altLang="zh-CN" sz="1400" dirty="0"/>
              <a:t>of MU-MIMO </a:t>
            </a:r>
            <a:r>
              <a:rPr lang="en-US" altLang="zh-CN" sz="1400" dirty="0" smtClean="0"/>
              <a:t>users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44391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dk1"/>
                </a:solidFill>
                <a:ea typeface="Times New Roman"/>
                <a:cs typeface="Times New Roman"/>
              </a:rPr>
              <a:t>Non-OFDMA </a:t>
            </a:r>
            <a:r>
              <a:rPr lang="en-US" altLang="zh-CN" sz="2800" dirty="0" smtClean="0">
                <a:solidFill>
                  <a:schemeClr val="dk1"/>
                </a:solidFill>
                <a:ea typeface="Times New Roman"/>
                <a:cs typeface="Times New Roman"/>
              </a:rPr>
              <a:t>Cases based on </a:t>
            </a:r>
            <a:r>
              <a:rPr lang="en-US" sz="2800" dirty="0" smtClean="0">
                <a:solidFill>
                  <a:schemeClr val="tx1"/>
                </a:solidFill>
              </a:rPr>
              <a:t>Opt. 2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62000" y="1438844"/>
            <a:ext cx="7696200" cy="2019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Non-OFDMA cases based on Opt 2</a:t>
            </a: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>
                <a:ea typeface="ＭＳ Ｐゴシック" charset="-128"/>
              </a:rPr>
              <a:t>On the basis of Opt 2, we can also remove the special User </a:t>
            </a:r>
            <a:r>
              <a:rPr lang="en-US" altLang="zh-CN" sz="1400" dirty="0" smtClean="0">
                <a:ea typeface="ＭＳ Ｐゴシック" charset="-128"/>
              </a:rPr>
              <a:t>field, </a:t>
            </a:r>
            <a:r>
              <a:rPr lang="en-US" altLang="zh-CN" sz="1400" dirty="0">
                <a:ea typeface="ＭＳ Ｐゴシック" charset="-128"/>
              </a:rPr>
              <a:t>and add the </a:t>
            </a:r>
            <a:r>
              <a:rPr lang="en-US" altLang="zh-CN" sz="1400" dirty="0" smtClean="0">
                <a:ea typeface="ＭＳ Ｐゴシック" charset="-128"/>
              </a:rPr>
              <a:t>Order Bitmap </a:t>
            </a:r>
            <a:r>
              <a:rPr lang="en-US" altLang="zh-CN" sz="1400" dirty="0">
                <a:ea typeface="ＭＳ Ｐゴシック" charset="-128"/>
              </a:rPr>
              <a:t>(e.g. </a:t>
            </a:r>
            <a:r>
              <a:rPr lang="en-US" altLang="zh-CN" sz="1400" dirty="0" smtClean="0">
                <a:ea typeface="ＭＳ Ｐゴシック" charset="-128"/>
              </a:rPr>
              <a:t>an 8-bit </a:t>
            </a:r>
            <a:r>
              <a:rPr lang="en-US" altLang="zh-CN" sz="1400" dirty="0">
                <a:ea typeface="ＭＳ Ｐゴシック" charset="-128"/>
              </a:rPr>
              <a:t>bitmap) to EHT-SIG </a:t>
            </a:r>
            <a:r>
              <a:rPr lang="en-US" altLang="zh-CN" sz="1400" dirty="0" smtClean="0">
                <a:ea typeface="ＭＳ Ｐゴシック" charset="-128"/>
              </a:rPr>
              <a:t>in non-OFDMA cases. 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GB" altLang="zh-CN" sz="1400" dirty="0" smtClean="0">
                <a:ea typeface="ＭＳ Ｐゴシック" charset="-128"/>
              </a:rPr>
              <a:t>The </a:t>
            </a:r>
            <a:r>
              <a:rPr lang="en-GB" altLang="zh-CN" sz="1400" dirty="0">
                <a:ea typeface="ＭＳ Ｐゴシック" charset="-128"/>
              </a:rPr>
              <a:t>number of MU-MIMO users </a:t>
            </a:r>
            <a:r>
              <a:rPr lang="en-GB" altLang="zh-CN" sz="1400" dirty="0" smtClean="0">
                <a:ea typeface="ＭＳ Ｐゴシック" charset="-128"/>
              </a:rPr>
              <a:t>is also needed </a:t>
            </a:r>
            <a:r>
              <a:rPr lang="en-GB" altLang="zh-CN" sz="1400" dirty="0">
                <a:ea typeface="ＭＳ Ｐゴシック" charset="-128"/>
              </a:rPr>
              <a:t>in the EHT-SIG to inform the total number of MU-MIMO users.</a:t>
            </a:r>
            <a:endParaRPr lang="en-US" altLang="zh-CN" sz="1400" dirty="0" smtClean="0">
              <a:ea typeface="ＭＳ Ｐゴシック" charset="-128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The Order Bitmap can indicate the </a:t>
            </a:r>
            <a:r>
              <a:rPr lang="en-US" altLang="zh-CN" sz="1400" dirty="0" smtClean="0">
                <a:solidFill>
                  <a:srgbClr val="FF0000"/>
                </a:solidFill>
                <a:ea typeface="ＭＳ Ｐゴシック" charset="-128"/>
              </a:rPr>
              <a:t>User field positions</a:t>
            </a:r>
            <a:r>
              <a:rPr lang="en-US" altLang="zh-CN" sz="1400" dirty="0" smtClean="0">
                <a:ea typeface="ＭＳ Ｐゴシック" charset="-128"/>
              </a:rPr>
              <a:t> and </a:t>
            </a:r>
            <a:r>
              <a:rPr lang="en-US" altLang="zh-CN" sz="1400" dirty="0" smtClean="0">
                <a:solidFill>
                  <a:srgbClr val="FF0000"/>
                </a:solidFill>
                <a:ea typeface="ＭＳ Ｐゴシック" charset="-128"/>
              </a:rPr>
              <a:t>the number of User fields in the corresponding segment</a:t>
            </a:r>
            <a:r>
              <a:rPr lang="en-US" altLang="zh-CN" sz="1400" dirty="0" smtClean="0">
                <a:ea typeface="ＭＳ Ｐゴシック" charset="-128"/>
              </a:rPr>
              <a:t>. The existence of this subfield can also be indicated by some other subfields. </a:t>
            </a:r>
          </a:p>
        </p:txBody>
      </p:sp>
      <p:sp>
        <p:nvSpPr>
          <p:cNvPr id="50" name="矩形 49"/>
          <p:cNvSpPr/>
          <p:nvPr/>
        </p:nvSpPr>
        <p:spPr>
          <a:xfrm>
            <a:off x="793750" y="3702920"/>
            <a:ext cx="13756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Example:</a:t>
            </a: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graphicFrame>
        <p:nvGraphicFramePr>
          <p:cNvPr id="17" name="对象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431715"/>
              </p:ext>
            </p:extLst>
          </p:nvPr>
        </p:nvGraphicFramePr>
        <p:xfrm>
          <a:off x="817813" y="4267200"/>
          <a:ext cx="7419975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86" name="Visio" r:id="rId4" imgW="12382399" imgH="2933533" progId="Visio.Drawing.15">
                  <p:embed/>
                </p:oleObj>
              </mc:Choice>
              <mc:Fallback>
                <p:oleObj name="Visio" r:id="rId4" imgW="12382399" imgH="293353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17813" y="4267200"/>
                        <a:ext cx="7419975" cy="176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矩形 19"/>
          <p:cNvSpPr/>
          <p:nvPr/>
        </p:nvSpPr>
        <p:spPr>
          <a:xfrm>
            <a:off x="6096000" y="6123801"/>
            <a:ext cx="1094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e.g. </a:t>
            </a:r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r>
              <a:rPr lang="en-US" altLang="zh-CN" dirty="0" smtClean="0"/>
              <a:t>0</a:t>
            </a:r>
            <a:r>
              <a:rPr lang="en-US" altLang="zh-CN" dirty="0" smtClean="0">
                <a:solidFill>
                  <a:srgbClr val="FF0000"/>
                </a:solidFill>
              </a:rPr>
              <a:t>11</a:t>
            </a:r>
            <a:r>
              <a:rPr lang="en-US" altLang="zh-CN" dirty="0" smtClean="0"/>
              <a:t> </a:t>
            </a:r>
            <a:r>
              <a:rPr lang="en-US" altLang="zh-CN" dirty="0"/>
              <a:t>0000</a:t>
            </a:r>
          </a:p>
        </p:txBody>
      </p:sp>
      <p:cxnSp>
        <p:nvCxnSpPr>
          <p:cNvPr id="8" name="直接箭头连接符 7"/>
          <p:cNvCxnSpPr>
            <a:stCxn id="4" idx="2"/>
          </p:cNvCxnSpPr>
          <p:nvPr/>
        </p:nvCxnSpPr>
        <p:spPr bwMode="auto">
          <a:xfrm flipH="1">
            <a:off x="6127686" y="4129737"/>
            <a:ext cx="654114" cy="89540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4" name="矩形 3"/>
          <p:cNvSpPr/>
          <p:nvPr/>
        </p:nvSpPr>
        <p:spPr>
          <a:xfrm>
            <a:off x="5099844" y="3391073"/>
            <a:ext cx="33639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smtClean="0"/>
              <a:t>The total number </a:t>
            </a:r>
            <a:r>
              <a:rPr lang="en-US" altLang="zh-CN" sz="1400" dirty="0"/>
              <a:t>of </a:t>
            </a:r>
            <a:r>
              <a:rPr lang="en-US" altLang="zh-CN" sz="1400" dirty="0" smtClean="0"/>
              <a:t>User </a:t>
            </a:r>
            <a:r>
              <a:rPr lang="en-US" altLang="zh-CN" sz="1400" dirty="0"/>
              <a:t>fields </a:t>
            </a:r>
            <a:r>
              <a:rPr lang="en-US" altLang="zh-CN" sz="1400" dirty="0" smtClean="0"/>
              <a:t>in two content channels is </a:t>
            </a:r>
            <a:r>
              <a:rPr lang="en-US" altLang="zh-CN" sz="1400" dirty="0"/>
              <a:t>equal to the number of MU-MIMO users </a:t>
            </a:r>
            <a:r>
              <a:rPr lang="en-US" altLang="zh-CN" sz="1400" dirty="0" smtClean="0"/>
              <a:t>in the segment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7687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74038</TotalTime>
  <Words>3153</Words>
  <Application>Microsoft Office PowerPoint</Application>
  <PresentationFormat>全屏显示(4:3)</PresentationFormat>
  <Paragraphs>1730</Paragraphs>
  <Slides>18</Slides>
  <Notes>14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6" baseType="lpstr">
      <vt:lpstr>맑은 고딕</vt:lpstr>
      <vt:lpstr>ＭＳ Ｐゴシック</vt:lpstr>
      <vt:lpstr>宋体</vt:lpstr>
      <vt:lpstr>Arial</vt:lpstr>
      <vt:lpstr>Times New Roman</vt:lpstr>
      <vt:lpstr>Wingdings</vt:lpstr>
      <vt:lpstr>802-11-Submission</vt:lpstr>
      <vt:lpstr>Visio</vt:lpstr>
      <vt:lpstr>Discussions on MU-MIMO Signaling</vt:lpstr>
      <vt:lpstr>PowerPoint 演示文稿</vt:lpstr>
      <vt:lpstr>PowerPoint 演示文稿</vt:lpstr>
      <vt:lpstr>Signal All User Fields (Opt. 1)</vt:lpstr>
      <vt:lpstr>Add Special User Field (Opt. 2)</vt:lpstr>
      <vt:lpstr>Add Special User Field (Opt. 2)</vt:lpstr>
      <vt:lpstr>Overhead Analysis for OFDMA Cases</vt:lpstr>
      <vt:lpstr>Non-OFDMA Cases based on Opt. 1</vt:lpstr>
      <vt:lpstr>Non-OFDMA Cases based on Opt. 2</vt:lpstr>
      <vt:lpstr>Summary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Appendix A: Spatial Configuration table (1/3)</vt:lpstr>
      <vt:lpstr>Appendix A: Spatial Configuration table (2/3)</vt:lpstr>
      <vt:lpstr>Appendix A: Spatial Configuration table (3/3)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1515</cp:revision>
  <cp:lastPrinted>1998-02-10T13:28:06Z</cp:lastPrinted>
  <dcterms:created xsi:type="dcterms:W3CDTF">2013-11-12T18:41:50Z</dcterms:created>
  <dcterms:modified xsi:type="dcterms:W3CDTF">2020-08-05T02:00:54Z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(3)4yeObxjXjCYw2S7SRUf3mjJC396ds6EpBFPkswsuMPw3f+JPR+zpmYyRhnZgdDPM4CgWon0A
u5UAOVz3ewNmP24sfBc4yX+c4vPOKd+qrMq15tPMdQbc+zS2pVHKIwagOrIQhU5o67icrB8f
rbsVsCpVSISDuBudFOEcmLK9Wkx+9pvT2l5NihlxiCBRlssg0mgATM695dLQ3IRawc0VRCld
9QZ9D7m9UvpjXroiNU</vt:lpwstr>
  </property>
  <property fmtid="{D5CDD505-2E9C-101B-9397-08002B2CF9AE}" pid="4" name="_2015_ms_pID_7253431">
    <vt:lpwstr>bfd8ornjIvSdRaMlBfGm2T1ocVBImo9CgMguM5PYYQVUOJJzjYMp4u
BjdGQ/rMIpVTYndzfz9sudMa8JRexYRi+ik25/Ku+r1D8VND1E0LCqQu6PngzW1/Vag3jlMK
ACv34zjkwIToN2NMmtLXMzrytiLio+/2LT1MoJq0/iV/EHhBU0MKlQGyGeGj65E3+CnYynHc
mCiXwoLg4J8TZ6ehZDxqqAl8d5v69RA+pj90</vt:lpwstr>
  </property>
  <property fmtid="{D5CDD505-2E9C-101B-9397-08002B2CF9AE}" pid="5" name="_2015_ms_pID_7253432">
    <vt:lpwstr>xw==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1596415250</vt:lpwstr>
  </property>
</Properties>
</file>