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554" r:id="rId3"/>
    <p:sldId id="709" r:id="rId4"/>
    <p:sldId id="712" r:id="rId5"/>
    <p:sldId id="710" r:id="rId6"/>
    <p:sldId id="702" r:id="rId7"/>
    <p:sldId id="703" r:id="rId8"/>
    <p:sldId id="704" r:id="rId9"/>
    <p:sldId id="705" r:id="rId10"/>
    <p:sldId id="706" r:id="rId11"/>
    <p:sldId id="701" r:id="rId12"/>
    <p:sldId id="708" r:id="rId13"/>
    <p:sldId id="681" r:id="rId14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C00FF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5034" autoAdjust="0"/>
  </p:normalViewPr>
  <p:slideViewPr>
    <p:cSldViewPr>
      <p:cViewPr varScale="1">
        <p:scale>
          <a:sx n="70" d="100"/>
          <a:sy n="70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Aug 2020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Aug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Junghoon Suh, et. al,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58987" y="381000"/>
            <a:ext cx="2185983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802.11-20/1174r1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dirty="0" smtClean="0"/>
              <a:t>E-SIG Detection with Different Puncturing Patterns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2020-08-03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011446"/>
              </p:ext>
            </p:extLst>
          </p:nvPr>
        </p:nvGraphicFramePr>
        <p:xfrm>
          <a:off x="762000" y="3278185"/>
          <a:ext cx="7620000" cy="1803403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150937"/>
                <a:gridCol w="2057400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Mengshi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Hu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humengshi@huawei.com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Aboul-Magd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osama.aboulmagd@huawei.com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0" y="646907"/>
            <a:ext cx="8991600" cy="544909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sp>
        <p:nvSpPr>
          <p:cNvPr id="9" name="Oval 8"/>
          <p:cNvSpPr/>
          <p:nvPr/>
        </p:nvSpPr>
        <p:spPr bwMode="auto">
          <a:xfrm>
            <a:off x="6313227" y="3609831"/>
            <a:ext cx="762000" cy="609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881048" y="4648200"/>
            <a:ext cx="762000" cy="609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608844" y="3200400"/>
            <a:ext cx="379412" cy="3429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/>
          <p:cNvCxnSpPr>
            <a:stCxn id="9" idx="7"/>
          </p:cNvCxnSpPr>
          <p:nvPr/>
        </p:nvCxnSpPr>
        <p:spPr bwMode="auto">
          <a:xfrm flipV="1">
            <a:off x="6963635" y="3152631"/>
            <a:ext cx="263992" cy="5464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191226" y="2885776"/>
            <a:ext cx="673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b="1" dirty="0" smtClean="0"/>
              <a:t>MCS5</a:t>
            </a:r>
            <a:endParaRPr lang="en-CA" sz="1400" b="1" dirty="0"/>
          </a:p>
        </p:txBody>
      </p:sp>
      <p:cxnSp>
        <p:nvCxnSpPr>
          <p:cNvPr id="16" name="Straight Arrow Connector 15"/>
          <p:cNvCxnSpPr>
            <a:stCxn id="10" idx="5"/>
          </p:cNvCxnSpPr>
          <p:nvPr/>
        </p:nvCxnSpPr>
        <p:spPr bwMode="auto">
          <a:xfrm flipV="1">
            <a:off x="6531456" y="4953000"/>
            <a:ext cx="1197421" cy="2155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7720383" y="4752201"/>
            <a:ext cx="673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b="1" dirty="0" smtClean="0"/>
              <a:t>MCS4</a:t>
            </a:r>
            <a:endParaRPr lang="en-CA" sz="1400" b="1" dirty="0"/>
          </a:p>
        </p:txBody>
      </p:sp>
      <p:cxnSp>
        <p:nvCxnSpPr>
          <p:cNvPr id="19" name="Straight Arrow Connector 18"/>
          <p:cNvCxnSpPr>
            <a:stCxn id="11" idx="1"/>
          </p:cNvCxnSpPr>
          <p:nvPr/>
        </p:nvCxnSpPr>
        <p:spPr bwMode="auto">
          <a:xfrm flipH="1" flipV="1">
            <a:off x="3899848" y="2964470"/>
            <a:ext cx="764560" cy="2861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352800" y="2787871"/>
            <a:ext cx="673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b="1" dirty="0" smtClean="0"/>
              <a:t>MCS2</a:t>
            </a:r>
            <a:endParaRPr lang="en-CA" sz="1400" b="1" dirty="0"/>
          </a:p>
        </p:txBody>
      </p:sp>
      <p:cxnSp>
        <p:nvCxnSpPr>
          <p:cNvPr id="22" name="Straight Arrow Connector 21"/>
          <p:cNvCxnSpPr>
            <a:stCxn id="12" idx="2"/>
          </p:cNvCxnSpPr>
          <p:nvPr/>
        </p:nvCxnSpPr>
        <p:spPr bwMode="auto">
          <a:xfrm flipH="1" flipV="1">
            <a:off x="3409952" y="3404800"/>
            <a:ext cx="1085848" cy="37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819400" y="3267153"/>
            <a:ext cx="673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b="1" dirty="0" smtClean="0"/>
              <a:t>MCS1</a:t>
            </a:r>
            <a:endParaRPr lang="en-CA" sz="1400" b="1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 flipV="1">
            <a:off x="4938065" y="1981200"/>
            <a:ext cx="1781183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667231" y="1804601"/>
            <a:ext cx="724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 smtClean="0"/>
              <a:t>MCS3</a:t>
            </a:r>
            <a:endParaRPr lang="en-CA" sz="1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990600" y="6161107"/>
            <a:ext cx="7367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Mixed Puncturing Pattern: Mixture of Puncturing Pattern  between MCS2/4/5 and MCS2A/4A/5A, when combining</a:t>
            </a:r>
            <a:endParaRPr lang="en-CA" dirty="0"/>
          </a:p>
        </p:txBody>
      </p:sp>
      <p:sp>
        <p:nvSpPr>
          <p:cNvPr id="12" name="Oval 11"/>
          <p:cNvSpPr/>
          <p:nvPr/>
        </p:nvSpPr>
        <p:spPr bwMode="auto">
          <a:xfrm>
            <a:off x="4495800" y="3681799"/>
            <a:ext cx="228600" cy="20440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4738148" y="2280454"/>
            <a:ext cx="214952" cy="228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925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We proposed to apply </a:t>
            </a:r>
            <a:r>
              <a:rPr lang="en-CA" dirty="0" smtClean="0"/>
              <a:t>an </a:t>
            </a:r>
            <a:r>
              <a:rPr lang="en-CA" dirty="0" smtClean="0"/>
              <a:t>additional diversity scheme </a:t>
            </a:r>
            <a:r>
              <a:rPr lang="en-CA" dirty="0" smtClean="0"/>
              <a:t>to </a:t>
            </a:r>
            <a:r>
              <a:rPr lang="en-CA" dirty="0" smtClean="0"/>
              <a:t>the duplicated secondary 40 MHz content channels in each 80 MHz </a:t>
            </a:r>
            <a:r>
              <a:rPr lang="en-CA" dirty="0" smtClean="0"/>
              <a:t>segment</a:t>
            </a:r>
          </a:p>
          <a:p>
            <a:pPr lvl="1"/>
            <a:r>
              <a:rPr lang="en-CA" dirty="0" smtClean="0"/>
              <a:t>Additional 1 dB gain is observed for MCS 3 with DCM </a:t>
            </a:r>
            <a:endParaRPr lang="en-CA" dirty="0" smtClean="0"/>
          </a:p>
          <a:p>
            <a:pPr lvl="1"/>
            <a:r>
              <a:rPr lang="en-CA" dirty="0" smtClean="0"/>
              <a:t>Combining gains boosted by 1~2 dB depending on the MCS with the mixed puncturing </a:t>
            </a:r>
            <a:r>
              <a:rPr lang="en-CA" dirty="0" smtClean="0"/>
              <a:t>patterns</a:t>
            </a:r>
          </a:p>
          <a:p>
            <a:pPr lvl="1"/>
            <a:endParaRPr lang="en-CA" dirty="0"/>
          </a:p>
          <a:p>
            <a:pPr lvl="0"/>
            <a:r>
              <a:rPr lang="en-CA" dirty="0" smtClean="0">
                <a:solidFill>
                  <a:srgbClr val="000000"/>
                </a:solidFill>
              </a:rPr>
              <a:t>Since MCS3 is likely to be used quite often to reduce the E-SIG overhead, the robust detection of MCS 3 is very important</a:t>
            </a:r>
            <a:endParaRPr lang="en-CA" dirty="0" smtClean="0"/>
          </a:p>
          <a:p>
            <a:pPr marL="0" indent="0">
              <a:buNone/>
            </a:pPr>
            <a:endParaRPr lang="en-CA" dirty="0" smtClean="0"/>
          </a:p>
          <a:p>
            <a:pPr lvl="1"/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0882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987"/>
          </a:xfrm>
        </p:spPr>
        <p:txBody>
          <a:bodyPr/>
          <a:lstStyle/>
          <a:p>
            <a:r>
              <a:rPr lang="en-CA" dirty="0" smtClean="0"/>
              <a:t>SP1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495800"/>
          </a:xfrm>
        </p:spPr>
        <p:txBody>
          <a:bodyPr/>
          <a:lstStyle/>
          <a:p>
            <a:r>
              <a:rPr lang="en-CA" dirty="0" smtClean="0"/>
              <a:t>For each 80 MHz segment of any EHT-PPDU larger than or equal to 80 MHz BW, </a:t>
            </a:r>
            <a:r>
              <a:rPr lang="en-CA" dirty="0"/>
              <a:t>d</a:t>
            </a:r>
            <a:r>
              <a:rPr lang="en-CA" dirty="0" smtClean="0"/>
              <a:t>o you agree to apply </a:t>
            </a:r>
            <a:r>
              <a:rPr lang="en-CA" dirty="0" smtClean="0"/>
              <a:t>an additional diversity scheme </a:t>
            </a:r>
            <a:r>
              <a:rPr lang="en-CA" dirty="0" smtClean="0"/>
              <a:t>to two content channels in the secondary 40 MHz of E-SIG</a:t>
            </a:r>
            <a:r>
              <a:rPr lang="en-CA" dirty="0" smtClean="0"/>
              <a:t>?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9805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4343400"/>
          </a:xfrm>
        </p:spPr>
        <p:txBody>
          <a:bodyPr/>
          <a:lstStyle/>
          <a:p>
            <a:r>
              <a:rPr lang="en-US" altLang="zh-CN" b="0" dirty="0" smtClean="0"/>
              <a:t>[1] S. </a:t>
            </a:r>
            <a:r>
              <a:rPr lang="en-US" altLang="zh-CN" b="0" dirty="0" err="1" smtClean="0"/>
              <a:t>Vermani</a:t>
            </a:r>
            <a:r>
              <a:rPr lang="en-US" altLang="zh-CN" b="0" dirty="0" smtClean="0"/>
              <a:t>, </a:t>
            </a:r>
            <a:r>
              <a:rPr lang="en-US" altLang="zh-CN" b="0" dirty="0"/>
              <a:t>et. al., </a:t>
            </a:r>
            <a:r>
              <a:rPr lang="en-US" altLang="zh-CN" b="0" dirty="0" smtClean="0"/>
              <a:t>“U-SIG structure and preamble processing”, 802.11-20/0380r0, Mar. 2020</a:t>
            </a:r>
          </a:p>
          <a:p>
            <a:r>
              <a:rPr lang="en-US" altLang="zh-CN" b="0" dirty="0"/>
              <a:t>[2] </a:t>
            </a:r>
            <a:r>
              <a:rPr lang="en-US" altLang="zh-CN" b="0" dirty="0" smtClean="0"/>
              <a:t>D. Lim, et. al., “Consideration for E-SIG Transmission”, 802.11-20/0020r3, Apr. 2020</a:t>
            </a:r>
          </a:p>
          <a:p>
            <a:r>
              <a:rPr lang="en-US" altLang="zh-CN" b="0" dirty="0" smtClean="0"/>
              <a:t>[3] S. </a:t>
            </a:r>
            <a:r>
              <a:rPr lang="en-US" altLang="zh-CN" b="0" dirty="0" err="1" smtClean="0"/>
              <a:t>Vermani</a:t>
            </a:r>
            <a:r>
              <a:rPr lang="en-US" altLang="zh-CN" b="0" dirty="0" smtClean="0"/>
              <a:t>, et. al., “Further ideas on EHT preamble design”, 802.11-19/1870r4, Nov. 2019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7387"/>
            <a:ext cx="7772400" cy="608013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Background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522413"/>
            <a:ext cx="8839200" cy="4649787"/>
          </a:xfrm>
        </p:spPr>
        <p:txBody>
          <a:bodyPr/>
          <a:lstStyle/>
          <a:p>
            <a:r>
              <a:rPr lang="en-US" dirty="0" smtClean="0"/>
              <a:t>Since </a:t>
            </a:r>
            <a:r>
              <a:rPr lang="en-US" dirty="0" smtClean="0"/>
              <a:t>40 MHz content channels are duplicated in each 80 MHz E-SIG, we may achieve combining gains for E-SIG detection in case of no preamble puncturing in the 80 MHz segment </a:t>
            </a:r>
          </a:p>
          <a:p>
            <a:r>
              <a:rPr lang="en-US" dirty="0" smtClean="0">
                <a:sym typeface="Wingdings" pitchFamily="2" charset="2"/>
              </a:rPr>
              <a:t>We observed even further gain with </a:t>
            </a:r>
            <a:r>
              <a:rPr lang="en-US" dirty="0" smtClean="0">
                <a:sym typeface="Wingdings" pitchFamily="2" charset="2"/>
              </a:rPr>
              <a:t>additional diversity schemes </a:t>
            </a:r>
            <a:r>
              <a:rPr lang="en-US" dirty="0" smtClean="0">
                <a:sym typeface="Wingdings" pitchFamily="2" charset="2"/>
              </a:rPr>
              <a:t>applied to duplicated 40 MHz content channels</a:t>
            </a:r>
          </a:p>
          <a:p>
            <a:r>
              <a:rPr lang="en-US" dirty="0" smtClean="0">
                <a:sym typeface="Wingdings" pitchFamily="2" charset="2"/>
              </a:rPr>
              <a:t>The overhead reduction in E-SIG is an </a:t>
            </a:r>
            <a:r>
              <a:rPr lang="en-US" dirty="0" smtClean="0">
                <a:sym typeface="Wingdings" pitchFamily="2" charset="2"/>
              </a:rPr>
              <a:t>critical </a:t>
            </a:r>
            <a:r>
              <a:rPr lang="en-US" dirty="0" smtClean="0">
                <a:sym typeface="Wingdings" pitchFamily="2" charset="2"/>
              </a:rPr>
              <a:t>goal for our Release 1 progress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For the case of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6 E-SIG </a:t>
            </a:r>
            <a:r>
              <a:rPr lang="en-US" dirty="0" smtClean="0">
                <a:sym typeface="Wingdings" pitchFamily="2" charset="2"/>
              </a:rPr>
              <a:t>symbols with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MCS 5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9 E-SIG </a:t>
            </a:r>
            <a:r>
              <a:rPr lang="en-US" dirty="0" smtClean="0">
                <a:sym typeface="Wingdings" pitchFamily="2" charset="2"/>
              </a:rPr>
              <a:t>symbols with 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MCS 3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smtClean="0">
                <a:solidFill>
                  <a:srgbClr val="CC00FF"/>
                </a:solidFill>
                <a:sym typeface="Wingdings" pitchFamily="2" charset="2"/>
              </a:rPr>
              <a:t>36 E-SIG </a:t>
            </a:r>
            <a:r>
              <a:rPr lang="en-US" dirty="0" smtClean="0">
                <a:sym typeface="Wingdings" pitchFamily="2" charset="2"/>
              </a:rPr>
              <a:t>symbols</a:t>
            </a:r>
            <a:r>
              <a:rPr lang="en-US" dirty="0" smtClean="0">
                <a:solidFill>
                  <a:srgbClr val="CC00FF"/>
                </a:solidFill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with </a:t>
            </a:r>
            <a:r>
              <a:rPr lang="en-US" dirty="0" smtClean="0">
                <a:solidFill>
                  <a:srgbClr val="CC00FF"/>
                </a:solidFill>
                <a:sym typeface="Wingdings" pitchFamily="2" charset="2"/>
              </a:rPr>
              <a:t>MCS 0</a:t>
            </a:r>
            <a:r>
              <a:rPr lang="en-US" dirty="0" smtClean="0">
                <a:sym typeface="Wingdings" pitchFamily="2" charset="2"/>
              </a:rPr>
              <a:t> (MCS 0 does not fit with the max number of symbols)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For the case of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3 E-SIG </a:t>
            </a:r>
            <a:r>
              <a:rPr lang="en-US" dirty="0" smtClean="0">
                <a:sym typeface="Wingdings" pitchFamily="2" charset="2"/>
              </a:rPr>
              <a:t>symbols with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MCS 5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5 E-SIG </a:t>
            </a:r>
            <a:r>
              <a:rPr lang="en-US" dirty="0" smtClean="0">
                <a:sym typeface="Wingdings" pitchFamily="2" charset="2"/>
              </a:rPr>
              <a:t>symbols with 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MCS 3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smtClean="0">
                <a:solidFill>
                  <a:srgbClr val="CC00FF"/>
                </a:solidFill>
                <a:sym typeface="Wingdings" pitchFamily="2" charset="2"/>
              </a:rPr>
              <a:t>24 E-SIG </a:t>
            </a:r>
            <a:r>
              <a:rPr lang="en-US" dirty="0" smtClean="0">
                <a:sym typeface="Wingdings" pitchFamily="2" charset="2"/>
              </a:rPr>
              <a:t>symbols</a:t>
            </a:r>
            <a:r>
              <a:rPr lang="en-US" dirty="0" smtClean="0">
                <a:solidFill>
                  <a:srgbClr val="CC00FF"/>
                </a:solidFill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with </a:t>
            </a:r>
            <a:r>
              <a:rPr lang="en-US" dirty="0" smtClean="0">
                <a:solidFill>
                  <a:srgbClr val="CC00FF"/>
                </a:solidFill>
                <a:sym typeface="Wingdings" pitchFamily="2" charset="2"/>
              </a:rPr>
              <a:t>MCS 0</a:t>
            </a:r>
            <a:endParaRPr lang="en-US" dirty="0" smtClean="0">
              <a:solidFill>
                <a:srgbClr val="CC00FF"/>
              </a:solidFill>
              <a:sym typeface="Wingdings" pitchFamily="2" charset="2"/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678713"/>
            <a:ext cx="8763000" cy="1716035"/>
          </a:xfrm>
        </p:spPr>
        <p:txBody>
          <a:bodyPr/>
          <a:lstStyle/>
          <a:p>
            <a:r>
              <a:rPr lang="en-CA" sz="2000" dirty="0" smtClean="0"/>
              <a:t>E-SIG-1 with DCM and E-SIG-2 with DCM are DCM-modulated over the entire content channel</a:t>
            </a:r>
          </a:p>
          <a:p>
            <a:pPr lvl="1"/>
            <a:r>
              <a:rPr lang="en-CA" sz="1600" dirty="0" smtClean="0"/>
              <a:t>That is, for the E-SIG-1 with MCS1-DCM case, </a:t>
            </a:r>
            <a:r>
              <a:rPr lang="en-CA" sz="1600" i="1" dirty="0" smtClean="0"/>
              <a:t>conj(S</a:t>
            </a:r>
            <a:r>
              <a:rPr lang="en-CA" sz="1400" i="1" baseline="-25000" dirty="0" smtClean="0"/>
              <a:t>k</a:t>
            </a:r>
            <a:r>
              <a:rPr lang="en-CA" sz="1400" i="1" dirty="0" smtClean="0"/>
              <a:t>) </a:t>
            </a:r>
            <a:r>
              <a:rPr lang="en-CA" sz="1400" dirty="0" smtClean="0"/>
              <a:t>where </a:t>
            </a:r>
            <a:r>
              <a:rPr lang="en-CA" sz="1600" i="1" dirty="0" smtClean="0"/>
              <a:t>S</a:t>
            </a:r>
            <a:r>
              <a:rPr lang="en-CA" sz="1400" i="1" baseline="-25000" dirty="0" smtClean="0"/>
              <a:t>k </a:t>
            </a:r>
            <a:r>
              <a:rPr lang="en-CA" sz="1400" i="1" dirty="0"/>
              <a:t> </a:t>
            </a:r>
            <a:r>
              <a:rPr lang="en-CA" sz="1400" dirty="0" smtClean="0"/>
              <a:t>is</a:t>
            </a:r>
            <a:r>
              <a:rPr lang="en-CA" sz="1400" i="1" dirty="0" smtClean="0"/>
              <a:t> </a:t>
            </a:r>
            <a:r>
              <a:rPr lang="en-CA" sz="1400" dirty="0" smtClean="0"/>
              <a:t>a QPSK constellation per subcarrier will be taken for the entire 20MHz content channel</a:t>
            </a:r>
            <a:endParaRPr lang="en-CA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533400"/>
          </a:xfrm>
        </p:spPr>
        <p:txBody>
          <a:bodyPr/>
          <a:lstStyle/>
          <a:p>
            <a:r>
              <a:rPr lang="en-US" sz="2200" dirty="0" smtClean="0">
                <a:solidFill>
                  <a:srgbClr val="0000FF"/>
                </a:solidFill>
              </a:rPr>
              <a:t>Scheme 1:</a:t>
            </a:r>
            <a:r>
              <a:rPr lang="en-US" sz="2200" dirty="0" smtClean="0">
                <a:solidFill>
                  <a:srgbClr val="000000"/>
                </a:solidFill>
              </a:rPr>
              <a:t> DCM applied to 40 </a:t>
            </a:r>
            <a:r>
              <a:rPr lang="en-US" sz="2200" dirty="0">
                <a:solidFill>
                  <a:srgbClr val="000000"/>
                </a:solidFill>
              </a:rPr>
              <a:t>MHz Duplicated </a:t>
            </a:r>
            <a:r>
              <a:rPr lang="en-US" sz="2200" dirty="0" smtClean="0">
                <a:solidFill>
                  <a:srgbClr val="000000"/>
                </a:solidFill>
              </a:rPr>
              <a:t>E-SIG </a:t>
            </a:r>
            <a:r>
              <a:rPr lang="en-US" sz="2200" dirty="0">
                <a:solidFill>
                  <a:srgbClr val="000000"/>
                </a:solidFill>
              </a:rPr>
              <a:t>in 80 MHz </a:t>
            </a:r>
            <a:r>
              <a:rPr lang="en-US" sz="2200" dirty="0" smtClean="0">
                <a:solidFill>
                  <a:srgbClr val="000000"/>
                </a:solidFill>
              </a:rPr>
              <a:t>segment</a:t>
            </a:r>
            <a:endParaRPr lang="en-CA" sz="22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609600" y="1529688"/>
            <a:ext cx="59436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09600" y="2291688"/>
            <a:ext cx="59436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09600" y="3129888"/>
            <a:ext cx="59436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9600" y="3968088"/>
            <a:ext cx="59436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1828800" y="1529688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1828800" y="2291688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1828800" y="3129888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1828800" y="3968088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2819400" y="1529688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2819400" y="2291688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2819400" y="3129888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2819400" y="3968088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6553200" y="1529688"/>
            <a:ext cx="1905000" cy="2895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8458200" y="1529688"/>
            <a:ext cx="0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6553200" y="1986888"/>
            <a:ext cx="0" cy="1981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6553200" y="1529688"/>
            <a:ext cx="38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8077200" y="1529688"/>
            <a:ext cx="38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6553200" y="4425288"/>
            <a:ext cx="38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8077200" y="4425288"/>
            <a:ext cx="38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770327" y="1524000"/>
            <a:ext cx="91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L-Preamble</a:t>
            </a:r>
          </a:p>
          <a:p>
            <a:pPr algn="ctr"/>
            <a:r>
              <a:rPr lang="en-US" dirty="0" smtClean="0"/>
              <a:t>/ RL-SIG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923288" y="1627224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U-SIG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32432" y="2395689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U-SIG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932432" y="3233889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U-SIG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905000" y="4072089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U-SIG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822464" y="2672688"/>
            <a:ext cx="14389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EHT-STF/LTF </a:t>
            </a:r>
          </a:p>
          <a:p>
            <a:pPr algn="ctr"/>
            <a:r>
              <a:rPr lang="en-US" sz="1600" dirty="0" smtClean="0"/>
              <a:t>and Payload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4131941" y="1600200"/>
            <a:ext cx="8210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E-SIG - 1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94214" y="2390001"/>
            <a:ext cx="7825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E-SIG - </a:t>
            </a:r>
            <a:r>
              <a:rPr lang="en-US" dirty="0" smtClean="0"/>
              <a:t>2</a:t>
            </a:r>
            <a:endParaRPr lang="en-US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4113226" y="3129888"/>
            <a:ext cx="844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E-SIG - 1</a:t>
            </a:r>
          </a:p>
          <a:p>
            <a:r>
              <a:rPr lang="en-US" dirty="0" smtClean="0"/>
              <a:t>with </a:t>
            </a:r>
            <a:r>
              <a:rPr lang="en-US" dirty="0" smtClean="0"/>
              <a:t>DCM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113226" y="3968088"/>
            <a:ext cx="844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E-SIG - 2</a:t>
            </a:r>
          </a:p>
          <a:p>
            <a:r>
              <a:rPr lang="en-US" dirty="0" smtClean="0"/>
              <a:t>with </a:t>
            </a:r>
            <a:r>
              <a:rPr lang="en-US" dirty="0" smtClean="0"/>
              <a:t>DCM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58772" y="2281673"/>
            <a:ext cx="91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L-Preamble</a:t>
            </a:r>
          </a:p>
          <a:p>
            <a:pPr algn="ctr"/>
            <a:r>
              <a:rPr lang="en-US" dirty="0" smtClean="0"/>
              <a:t>/ RL-SIG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87990" y="3156466"/>
            <a:ext cx="91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L-Preamble</a:t>
            </a:r>
          </a:p>
          <a:p>
            <a:pPr algn="ctr"/>
            <a:r>
              <a:rPr lang="en-US" dirty="0" smtClean="0"/>
              <a:t>/ RL-SIG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787989" y="3963623"/>
            <a:ext cx="91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L-Preamble</a:t>
            </a:r>
          </a:p>
          <a:p>
            <a:pPr algn="ctr"/>
            <a:r>
              <a:rPr lang="en-US" dirty="0" smtClean="0"/>
              <a:t>/ RL-SIG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11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85800"/>
            <a:ext cx="9067800" cy="533400"/>
          </a:xfrm>
        </p:spPr>
        <p:txBody>
          <a:bodyPr/>
          <a:lstStyle/>
          <a:p>
            <a:r>
              <a:rPr lang="en-US" sz="2800" dirty="0"/>
              <a:t>Simulation </a:t>
            </a:r>
            <a:r>
              <a:rPr lang="en-US" sz="2800" dirty="0" smtClean="0"/>
              <a:t>setting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1787"/>
            <a:ext cx="8458200" cy="4570413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SISO 80 MHz w/ 40 MHz duplication</a:t>
            </a:r>
          </a:p>
          <a:p>
            <a:r>
              <a:rPr lang="en-US" dirty="0">
                <a:solidFill>
                  <a:srgbClr val="0000FF"/>
                </a:solidFill>
              </a:rPr>
              <a:t>Primary 20 and the secondary 20 MHz are separately encoded in the primary 40 </a:t>
            </a:r>
            <a:r>
              <a:rPr lang="en-US" dirty="0" smtClean="0">
                <a:solidFill>
                  <a:srgbClr val="0000FF"/>
                </a:solidFill>
              </a:rPr>
              <a:t>MHz / secondary 40 MHz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 smtClean="0"/>
              <a:t>MCS1~5 for Primary 40 MHz</a:t>
            </a:r>
          </a:p>
          <a:p>
            <a:r>
              <a:rPr lang="en-US" dirty="0" smtClean="0"/>
              <a:t>MCS1~5 with DCM </a:t>
            </a:r>
            <a:r>
              <a:rPr lang="en-US" dirty="0" smtClean="0"/>
              <a:t>for Secondary 40 </a:t>
            </a:r>
            <a:r>
              <a:rPr lang="en-US" dirty="0" smtClean="0"/>
              <a:t>MHz</a:t>
            </a:r>
          </a:p>
          <a:p>
            <a:pPr lvl="1"/>
            <a:r>
              <a:rPr lang="en-US" dirty="0" smtClean="0"/>
              <a:t>Each entire content channel is DCM-modulated</a:t>
            </a:r>
            <a:endParaRPr lang="en-US" dirty="0"/>
          </a:p>
          <a:p>
            <a:r>
              <a:rPr lang="en-US" dirty="0"/>
              <a:t>Actual channel estimation</a:t>
            </a:r>
          </a:p>
          <a:p>
            <a:r>
              <a:rPr lang="en-US" dirty="0"/>
              <a:t>BCC and Viterbi decoder</a:t>
            </a:r>
          </a:p>
          <a:p>
            <a:r>
              <a:rPr lang="en-US" dirty="0" err="1" smtClean="0"/>
              <a:t>ChanD</a:t>
            </a:r>
            <a:endParaRPr lang="en-US" dirty="0"/>
          </a:p>
          <a:p>
            <a:r>
              <a:rPr lang="en-US" dirty="0" smtClean="0"/>
              <a:t>Packet </a:t>
            </a:r>
            <a:r>
              <a:rPr lang="en-US" dirty="0"/>
              <a:t>size – </a:t>
            </a:r>
            <a:r>
              <a:rPr lang="en-US" dirty="0" smtClean="0"/>
              <a:t>10 bytes per content channel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2458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9600"/>
            <a:ext cx="8839200" cy="50292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28600" y="5364513"/>
            <a:ext cx="8763000" cy="111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CA" sz="2000" kern="0" dirty="0" smtClean="0"/>
              <a:t>MCS3 with DCM shows about 1 dB gain over MCS3 with simple combining</a:t>
            </a:r>
          </a:p>
          <a:p>
            <a:pPr latinLnBrk="0"/>
            <a:r>
              <a:rPr kumimoji="0" lang="en-CA" sz="2000" kern="0" dirty="0" smtClean="0"/>
              <a:t>MCS3 is an important MCS for EHT-SIG in consideration of E-SIG overhead reduction</a:t>
            </a:r>
          </a:p>
        </p:txBody>
      </p:sp>
    </p:spTree>
    <p:extLst>
      <p:ext uri="{BB962C8B-B14F-4D97-AF65-F5344CB8AC3E}">
        <p14:creationId xmlns:p14="http://schemas.microsoft.com/office/powerpoint/2010/main" val="1866759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914400"/>
          </a:xfrm>
        </p:spPr>
        <p:txBody>
          <a:bodyPr/>
          <a:lstStyle/>
          <a:p>
            <a:r>
              <a:rPr lang="en-US" sz="2400" dirty="0" smtClean="0">
                <a:solidFill>
                  <a:srgbClr val="0000FF"/>
                </a:solidFill>
              </a:rPr>
              <a:t>Scheme 2:</a:t>
            </a:r>
            <a:r>
              <a:rPr lang="en-US" sz="2400" dirty="0" smtClean="0">
                <a:solidFill>
                  <a:srgbClr val="000000"/>
                </a:solidFill>
              </a:rPr>
              <a:t> 40 </a:t>
            </a:r>
            <a:r>
              <a:rPr lang="en-US" sz="2400" dirty="0">
                <a:solidFill>
                  <a:srgbClr val="000000"/>
                </a:solidFill>
              </a:rPr>
              <a:t>MHz Duplicated </a:t>
            </a:r>
            <a:r>
              <a:rPr lang="en-US" sz="2400" dirty="0" smtClean="0">
                <a:solidFill>
                  <a:srgbClr val="000000"/>
                </a:solidFill>
              </a:rPr>
              <a:t>E-SIG </a:t>
            </a:r>
            <a:r>
              <a:rPr lang="en-US" sz="2400" dirty="0">
                <a:solidFill>
                  <a:srgbClr val="000000"/>
                </a:solidFill>
              </a:rPr>
              <a:t>in 80 MHz </a:t>
            </a:r>
            <a:r>
              <a:rPr lang="en-US" sz="2400" dirty="0" smtClean="0">
                <a:solidFill>
                  <a:srgbClr val="000000"/>
                </a:solidFill>
              </a:rPr>
              <a:t>segment </a:t>
            </a:r>
            <a:r>
              <a:rPr lang="en-US" sz="2400" dirty="0">
                <a:solidFill>
                  <a:srgbClr val="000000"/>
                </a:solidFill>
              </a:rPr>
              <a:t>with MCS2/4/5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having different puncturing patterns in each 40 MHz </a:t>
            </a:r>
            <a:endParaRPr lang="en-C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92" y="4495800"/>
            <a:ext cx="8991600" cy="1855798"/>
          </a:xfrm>
        </p:spPr>
        <p:txBody>
          <a:bodyPr/>
          <a:lstStyle/>
          <a:p>
            <a:r>
              <a:rPr lang="en-US" sz="1600" dirty="0"/>
              <a:t>At the receiver side, </a:t>
            </a:r>
          </a:p>
          <a:p>
            <a:pPr marL="0" indent="0">
              <a:buNone/>
            </a:pPr>
            <a:r>
              <a:rPr lang="en-US" sz="1600" b="0" dirty="0" smtClean="0"/>
              <a:t>	(</a:t>
            </a:r>
            <a:r>
              <a:rPr lang="en-US" sz="1600" b="0" dirty="0"/>
              <a:t>1) We compute the LLR of </a:t>
            </a:r>
            <a:r>
              <a:rPr lang="en-US" sz="1600" b="0" dirty="0" smtClean="0"/>
              <a:t>E-SIG </a:t>
            </a:r>
            <a:r>
              <a:rPr lang="en-US" sz="1600" b="0" dirty="0"/>
              <a:t>per </a:t>
            </a:r>
            <a:r>
              <a:rPr lang="en-US" sz="1600" b="0" dirty="0" smtClean="0"/>
              <a:t>content channel </a:t>
            </a:r>
            <a:r>
              <a:rPr lang="en-US" sz="1600" b="0" dirty="0" smtClean="0">
                <a:sym typeface="Wingdings" panose="05000000000000000000" pitchFamily="2" charset="2"/>
              </a:rPr>
              <a:t></a:t>
            </a:r>
            <a:r>
              <a:rPr lang="en-US" sz="1600" b="0" dirty="0" smtClean="0"/>
              <a:t> E-SIG </a:t>
            </a:r>
            <a:r>
              <a:rPr lang="en-US" sz="1600" b="0" dirty="0"/>
              <a:t>is encoded per </a:t>
            </a:r>
            <a:r>
              <a:rPr lang="en-US" sz="1600" b="0" dirty="0" smtClean="0"/>
              <a:t>content channel</a:t>
            </a:r>
            <a:endParaRPr lang="en-US" sz="1600" b="0" dirty="0"/>
          </a:p>
          <a:p>
            <a:pPr marL="0" indent="0">
              <a:buNone/>
            </a:pPr>
            <a:r>
              <a:rPr lang="en-US" sz="1600" b="0" dirty="0" smtClean="0"/>
              <a:t>	(</a:t>
            </a:r>
            <a:r>
              <a:rPr lang="en-US" sz="1600" b="0" dirty="0"/>
              <a:t>2) Then, insert the  zero bit at the punctured positions according to the Puncturing pattern </a:t>
            </a:r>
            <a:r>
              <a:rPr lang="en-US" sz="1600" b="0" dirty="0" smtClean="0"/>
              <a:t>    	designated </a:t>
            </a:r>
            <a:r>
              <a:rPr lang="en-US" sz="1600" b="0" dirty="0"/>
              <a:t>to each </a:t>
            </a:r>
            <a:r>
              <a:rPr lang="en-US" sz="1600" b="0" dirty="0" smtClean="0"/>
              <a:t>content channel</a:t>
            </a:r>
            <a:endParaRPr lang="en-US" sz="1600" b="0" dirty="0"/>
          </a:p>
          <a:p>
            <a:pPr marL="0" indent="0">
              <a:buNone/>
            </a:pPr>
            <a:r>
              <a:rPr lang="en-US" sz="1600" b="0" dirty="0" smtClean="0"/>
              <a:t>	(</a:t>
            </a:r>
            <a:r>
              <a:rPr lang="en-US" sz="1600" b="0" dirty="0"/>
              <a:t>3) </a:t>
            </a:r>
            <a:r>
              <a:rPr lang="en-US" sz="1600" b="0" dirty="0" smtClean="0"/>
              <a:t>Combine </a:t>
            </a:r>
            <a:r>
              <a:rPr lang="en-US" sz="1600" b="0" dirty="0"/>
              <a:t>the LLRs of primary 40 MHz with that of the secondary 40 MHz</a:t>
            </a:r>
          </a:p>
          <a:p>
            <a:pPr marL="0" indent="0">
              <a:buNone/>
            </a:pPr>
            <a:r>
              <a:rPr lang="en-US" sz="1600" b="0" dirty="0" smtClean="0"/>
              <a:t>	(</a:t>
            </a:r>
            <a:r>
              <a:rPr lang="en-US" sz="1600" b="0" dirty="0"/>
              <a:t>4) </a:t>
            </a:r>
            <a:r>
              <a:rPr lang="en-US" sz="1600" b="0" dirty="0" smtClean="0"/>
              <a:t>Run the BCC decoder per content channel based on the combined LLRs in Step 3</a:t>
            </a:r>
            <a:endParaRPr lang="en-US" sz="1600" b="0" dirty="0"/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grpSp>
        <p:nvGrpSpPr>
          <p:cNvPr id="27" name="Group 26"/>
          <p:cNvGrpSpPr/>
          <p:nvPr/>
        </p:nvGrpSpPr>
        <p:grpSpPr>
          <a:xfrm>
            <a:off x="609600" y="1524000"/>
            <a:ext cx="7848600" cy="2905753"/>
            <a:chOff x="609600" y="1524000"/>
            <a:chExt cx="7848600" cy="2905753"/>
          </a:xfrm>
        </p:grpSpPr>
        <p:sp>
          <p:nvSpPr>
            <p:cNvPr id="7" name="Rectangle 6"/>
            <p:cNvSpPr/>
            <p:nvPr/>
          </p:nvSpPr>
          <p:spPr bwMode="auto">
            <a:xfrm>
              <a:off x="609600" y="15296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09600" y="22916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09600" y="31298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09600" y="39680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1828800" y="1529688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1828800" y="2291688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1828800" y="3129888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1828800" y="3968088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2819400" y="1529688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2819400" y="2291688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2819400" y="3129888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2819400" y="3968088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" name="Rectangle 18"/>
            <p:cNvSpPr/>
            <p:nvPr/>
          </p:nvSpPr>
          <p:spPr bwMode="auto">
            <a:xfrm>
              <a:off x="6553200" y="1529688"/>
              <a:ext cx="1905000" cy="2895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 bwMode="auto">
            <a:xfrm>
              <a:off x="8458200" y="1529688"/>
              <a:ext cx="0" cy="2895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6553200" y="1986888"/>
              <a:ext cx="0" cy="1981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6553200" y="1529688"/>
              <a:ext cx="381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8077200" y="1529688"/>
              <a:ext cx="381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6553200" y="4425288"/>
              <a:ext cx="381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8077200" y="4425288"/>
              <a:ext cx="381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770327" y="1524000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L-Preamble</a:t>
              </a:r>
            </a:p>
            <a:p>
              <a:pPr algn="ctr"/>
              <a:r>
                <a:rPr lang="en-US" dirty="0" smtClean="0"/>
                <a:t>/ RL-SIG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923288" y="1627224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U-SIG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932432" y="2395689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U-SIG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32432" y="3233889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U-SIG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905000" y="4072089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U-SIG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822464" y="2672688"/>
              <a:ext cx="143898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/>
                <a:t>EHT-STF/LTF </a:t>
              </a:r>
            </a:p>
            <a:p>
              <a:pPr algn="ctr"/>
              <a:r>
                <a:rPr lang="en-US" sz="1600" dirty="0" smtClean="0"/>
                <a:t>and Payload</a:t>
              </a:r>
              <a:endParaRPr lang="en-US" sz="16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858058" y="1534015"/>
              <a:ext cx="11384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E-SIG - 1 </a:t>
              </a:r>
            </a:p>
            <a:p>
              <a:r>
                <a:rPr lang="en-US" dirty="0" smtClean="0"/>
                <a:t>with MCS2/4/5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55586" y="2287223"/>
              <a:ext cx="11384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E-SIG - 2</a:t>
              </a:r>
            </a:p>
            <a:p>
              <a:r>
                <a:rPr lang="en-US" dirty="0" smtClean="0"/>
                <a:t>with MCS2</a:t>
              </a:r>
              <a:r>
                <a:rPr lang="en-US" altLang="zh-CN" dirty="0" smtClean="0"/>
                <a:t>/4/5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850944" y="3129888"/>
              <a:ext cx="1368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E-SIG - 1</a:t>
              </a:r>
            </a:p>
            <a:p>
              <a:r>
                <a:rPr lang="en-US" dirty="0" smtClean="0"/>
                <a:t>with MCS2</a:t>
              </a:r>
              <a:r>
                <a:rPr lang="en-US" altLang="zh-CN" dirty="0" smtClean="0"/>
                <a:t>/4/5</a:t>
              </a:r>
              <a:r>
                <a:rPr lang="en-US" dirty="0" smtClean="0"/>
                <a:t> - A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850944" y="3968088"/>
              <a:ext cx="1368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E-SIG - 2</a:t>
              </a:r>
            </a:p>
            <a:p>
              <a:r>
                <a:rPr lang="en-US" dirty="0" smtClean="0"/>
                <a:t>with MCS2</a:t>
              </a:r>
              <a:r>
                <a:rPr lang="en-US" altLang="zh-CN" dirty="0" smtClean="0"/>
                <a:t>/4/5</a:t>
              </a:r>
              <a:r>
                <a:rPr lang="en-US" dirty="0" smtClean="0"/>
                <a:t> - A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58772" y="2281673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L-Preamble</a:t>
              </a:r>
            </a:p>
            <a:p>
              <a:pPr algn="ctr"/>
              <a:r>
                <a:rPr lang="en-US" dirty="0" smtClean="0"/>
                <a:t>/ RL-SIG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87990" y="3156466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L-Preamble</a:t>
              </a:r>
            </a:p>
            <a:p>
              <a:pPr algn="ctr"/>
              <a:r>
                <a:rPr lang="en-US" dirty="0" smtClean="0"/>
                <a:t>/ RL-SIG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87989" y="3963623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L-Preamble</a:t>
              </a:r>
            </a:p>
            <a:p>
              <a:pPr algn="ctr"/>
              <a:r>
                <a:rPr lang="en-US" dirty="0" smtClean="0"/>
                <a:t>/ RL-SIG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39014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914400"/>
          </a:xfrm>
        </p:spPr>
        <p:txBody>
          <a:bodyPr/>
          <a:lstStyle/>
          <a:p>
            <a:r>
              <a:rPr lang="en-US" sz="2800" dirty="0"/>
              <a:t>Puncturing Patterns for the rate of 3/4 (MCS2/MCS4)</a:t>
            </a:r>
            <a:endParaRPr lang="en-CA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210219" y="1752600"/>
            <a:ext cx="4382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* Puncturing Pattern of BCC code rate 3/4 in the current 802.11</a:t>
            </a:r>
            <a:endParaRPr lang="en-US" b="1" dirty="0">
              <a:solidFill>
                <a:srgbClr val="0000FF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258511"/>
              </p:ext>
            </p:extLst>
          </p:nvPr>
        </p:nvGraphicFramePr>
        <p:xfrm>
          <a:off x="743622" y="2097024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71051" y="214274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40761" y="213092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12617" y="213055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72281" y="21396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38041" y="21396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97705" y="214920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978705" y="214274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341417" y="214311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704129" y="21396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015484"/>
              </p:ext>
            </p:extLst>
          </p:nvPr>
        </p:nvGraphicFramePr>
        <p:xfrm>
          <a:off x="768006" y="2779776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98483" y="28254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168193" y="281367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540049" y="281330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899713" y="282244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265473" y="282244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625137" y="283196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006137" y="28254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368849" y="282586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731561" y="282244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710594"/>
              </p:ext>
            </p:extLst>
          </p:nvPr>
        </p:nvGraphicFramePr>
        <p:xfrm>
          <a:off x="768006" y="3153664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798483" y="319938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168193" y="318756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540049" y="318719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899713" y="319633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265473" y="319633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625137" y="320584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006137" y="319938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368849" y="319975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731561" y="319633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829232"/>
              </p:ext>
            </p:extLst>
          </p:nvPr>
        </p:nvGraphicFramePr>
        <p:xfrm>
          <a:off x="683561" y="3846576"/>
          <a:ext cx="3429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667419" y="387705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54833" y="388352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235249" y="388315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1519615" y="388315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799129" y="388315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091737" y="388352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378249" y="387705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673905" y="387742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960417" y="388315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237785" y="388352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533441" y="388998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807761" y="388961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724703"/>
              </p:ext>
            </p:extLst>
          </p:nvPr>
        </p:nvGraphicFramePr>
        <p:xfrm>
          <a:off x="795438" y="4541520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825915" y="458724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195625" y="457541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1567481" y="457504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927145" y="458419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292905" y="458419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2652569" y="459370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033569" y="458724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396281" y="458760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3758993" y="458419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954118"/>
              </p:ext>
            </p:extLst>
          </p:nvPr>
        </p:nvGraphicFramePr>
        <p:xfrm>
          <a:off x="795438" y="4915408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825915" y="496112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1195625" y="494930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1567481" y="494893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1927145" y="495808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2292905" y="495808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2652569" y="496759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033569" y="496112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3396281" y="496149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3758993" y="495808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832744"/>
              </p:ext>
            </p:extLst>
          </p:nvPr>
        </p:nvGraphicFramePr>
        <p:xfrm>
          <a:off x="819819" y="5675376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847248" y="57210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1216958" y="570927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1588814" y="570890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948478" y="571804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314238" y="571804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2673902" y="572756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3054902" y="57210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3417614" y="572146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3780326" y="571804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8</a:t>
            </a:r>
            <a:endParaRPr lang="en-US" dirty="0"/>
          </a:p>
        </p:txBody>
      </p:sp>
      <p:sp>
        <p:nvSpPr>
          <p:cNvPr id="81" name="Down Arrow 80"/>
          <p:cNvSpPr/>
          <p:nvPr/>
        </p:nvSpPr>
        <p:spPr bwMode="auto">
          <a:xfrm>
            <a:off x="2191419" y="2474976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Down Arrow 81"/>
          <p:cNvSpPr/>
          <p:nvPr/>
        </p:nvSpPr>
        <p:spPr bwMode="auto">
          <a:xfrm>
            <a:off x="2191419" y="3541776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Down Arrow 82"/>
          <p:cNvSpPr/>
          <p:nvPr/>
        </p:nvSpPr>
        <p:spPr bwMode="auto">
          <a:xfrm>
            <a:off x="2191419" y="4264152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Down Arrow 83"/>
          <p:cNvSpPr/>
          <p:nvPr/>
        </p:nvSpPr>
        <p:spPr bwMode="auto">
          <a:xfrm>
            <a:off x="2191419" y="5370576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836827" y="1777353"/>
            <a:ext cx="25511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* Puncturing Pattern for MCS2/4-A</a:t>
            </a:r>
            <a:endParaRPr lang="en-US" b="1" dirty="0">
              <a:solidFill>
                <a:srgbClr val="0000FF"/>
              </a:solidFill>
            </a:endParaRPr>
          </a:p>
        </p:txBody>
      </p:sp>
      <p:graphicFrame>
        <p:nvGraphicFramePr>
          <p:cNvPr id="86" name="Table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111573"/>
              </p:ext>
            </p:extLst>
          </p:nvPr>
        </p:nvGraphicFramePr>
        <p:xfrm>
          <a:off x="5428491" y="2066544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7" name="TextBox 86"/>
          <p:cNvSpPr txBox="1"/>
          <p:nvPr/>
        </p:nvSpPr>
        <p:spPr>
          <a:xfrm>
            <a:off x="5455920" y="211226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5825630" y="210044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6197486" y="210007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6557150" y="210921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6922910" y="210921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7282574" y="211872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7663574" y="211226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8026286" y="211263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8388998" y="210921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96" name="Table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197626"/>
              </p:ext>
            </p:extLst>
          </p:nvPr>
        </p:nvGraphicFramePr>
        <p:xfrm>
          <a:off x="5452875" y="2749296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7" name="TextBox 96"/>
          <p:cNvSpPr txBox="1"/>
          <p:nvPr/>
        </p:nvSpPr>
        <p:spPr>
          <a:xfrm>
            <a:off x="5470165" y="277331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5839875" y="276148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6211731" y="276111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6571395" y="277026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6937155" y="277026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7296819" y="277977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7677819" y="277331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8040531" y="277368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8403243" y="277026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106" name="Table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280106"/>
              </p:ext>
            </p:extLst>
          </p:nvPr>
        </p:nvGraphicFramePr>
        <p:xfrm>
          <a:off x="5452875" y="3123184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7" name="TextBox 106"/>
          <p:cNvSpPr txBox="1"/>
          <p:nvPr/>
        </p:nvSpPr>
        <p:spPr>
          <a:xfrm>
            <a:off x="5470165" y="314719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5839875" y="313537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6211731" y="313500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6571395" y="314415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6937155" y="314415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7310006" y="313879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7677819" y="314719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114" name="TextBox 113"/>
          <p:cNvSpPr txBox="1"/>
          <p:nvPr/>
        </p:nvSpPr>
        <p:spPr>
          <a:xfrm>
            <a:off x="8040531" y="314756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8403243" y="314415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116" name="Table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084982"/>
              </p:ext>
            </p:extLst>
          </p:nvPr>
        </p:nvGraphicFramePr>
        <p:xfrm>
          <a:off x="5368430" y="3816096"/>
          <a:ext cx="3429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7" name="TextBox 116"/>
          <p:cNvSpPr txBox="1"/>
          <p:nvPr/>
        </p:nvSpPr>
        <p:spPr>
          <a:xfrm>
            <a:off x="5352288" y="384657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5639702" y="385304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5920118" y="385267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6204484" y="385267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6483998" y="385267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6776606" y="385304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23" name="TextBox 122"/>
          <p:cNvSpPr txBox="1"/>
          <p:nvPr/>
        </p:nvSpPr>
        <p:spPr>
          <a:xfrm>
            <a:off x="7063118" y="384657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7358774" y="384694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7645286" y="385267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7922654" y="385304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8218310" y="385950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8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8492630" y="385913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129" name="Table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844144"/>
              </p:ext>
            </p:extLst>
          </p:nvPr>
        </p:nvGraphicFramePr>
        <p:xfrm>
          <a:off x="5480307" y="4511040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0" name="TextBox 129"/>
          <p:cNvSpPr txBox="1"/>
          <p:nvPr/>
        </p:nvSpPr>
        <p:spPr>
          <a:xfrm>
            <a:off x="5489355" y="455676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5859065" y="454493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32" name="TextBox 131"/>
          <p:cNvSpPr txBox="1"/>
          <p:nvPr/>
        </p:nvSpPr>
        <p:spPr>
          <a:xfrm>
            <a:off x="6230921" y="454456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6590585" y="455371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6956345" y="455371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7316009" y="456322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7697009" y="455676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8059721" y="455712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8422433" y="455371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139" name="Table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763226"/>
              </p:ext>
            </p:extLst>
          </p:nvPr>
        </p:nvGraphicFramePr>
        <p:xfrm>
          <a:off x="5480307" y="4884928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0" name="TextBox 139"/>
          <p:cNvSpPr txBox="1"/>
          <p:nvPr/>
        </p:nvSpPr>
        <p:spPr>
          <a:xfrm>
            <a:off x="5489355" y="493064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5859065" y="491882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6230921" y="491845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43" name="TextBox 142"/>
          <p:cNvSpPr txBox="1"/>
          <p:nvPr/>
        </p:nvSpPr>
        <p:spPr>
          <a:xfrm>
            <a:off x="6590585" y="49276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6956345" y="49276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45" name="TextBox 144"/>
          <p:cNvSpPr txBox="1"/>
          <p:nvPr/>
        </p:nvSpPr>
        <p:spPr>
          <a:xfrm>
            <a:off x="7316009" y="493711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146" name="TextBox 145"/>
          <p:cNvSpPr txBox="1"/>
          <p:nvPr/>
        </p:nvSpPr>
        <p:spPr>
          <a:xfrm>
            <a:off x="7697009" y="493064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147" name="TextBox 146"/>
          <p:cNvSpPr txBox="1"/>
          <p:nvPr/>
        </p:nvSpPr>
        <p:spPr>
          <a:xfrm>
            <a:off x="8059721" y="493101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148" name="TextBox 147"/>
          <p:cNvSpPr txBox="1"/>
          <p:nvPr/>
        </p:nvSpPr>
        <p:spPr>
          <a:xfrm>
            <a:off x="8422433" y="49276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8</a:t>
            </a:r>
            <a:endParaRPr lang="en-US" dirty="0"/>
          </a:p>
        </p:txBody>
      </p:sp>
      <p:graphicFrame>
        <p:nvGraphicFramePr>
          <p:cNvPr id="149" name="Table 1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346703"/>
              </p:ext>
            </p:extLst>
          </p:nvPr>
        </p:nvGraphicFramePr>
        <p:xfrm>
          <a:off x="5504688" y="5644896"/>
          <a:ext cx="32765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0" name="TextBox 149"/>
          <p:cNvSpPr txBox="1"/>
          <p:nvPr/>
        </p:nvSpPr>
        <p:spPr>
          <a:xfrm>
            <a:off x="5532117" y="569061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51" name="TextBox 150"/>
          <p:cNvSpPr txBox="1"/>
          <p:nvPr/>
        </p:nvSpPr>
        <p:spPr>
          <a:xfrm>
            <a:off x="5901827" y="567879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52" name="TextBox 151"/>
          <p:cNvSpPr txBox="1"/>
          <p:nvPr/>
        </p:nvSpPr>
        <p:spPr>
          <a:xfrm>
            <a:off x="6273683" y="567842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6633347" y="568756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54" name="TextBox 153"/>
          <p:cNvSpPr txBox="1"/>
          <p:nvPr/>
        </p:nvSpPr>
        <p:spPr>
          <a:xfrm>
            <a:off x="6999107" y="568756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7358771" y="569708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7739771" y="569061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157" name="TextBox 156"/>
          <p:cNvSpPr txBox="1"/>
          <p:nvPr/>
        </p:nvSpPr>
        <p:spPr>
          <a:xfrm>
            <a:off x="8102483" y="569098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158" name="TextBox 157"/>
          <p:cNvSpPr txBox="1"/>
          <p:nvPr/>
        </p:nvSpPr>
        <p:spPr>
          <a:xfrm>
            <a:off x="8465195" y="568756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8</a:t>
            </a:r>
            <a:endParaRPr lang="en-US" dirty="0"/>
          </a:p>
        </p:txBody>
      </p:sp>
      <p:sp>
        <p:nvSpPr>
          <p:cNvPr id="159" name="Down Arrow 158"/>
          <p:cNvSpPr/>
          <p:nvPr/>
        </p:nvSpPr>
        <p:spPr bwMode="auto">
          <a:xfrm>
            <a:off x="6876288" y="2444496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0" name="Down Arrow 159"/>
          <p:cNvSpPr/>
          <p:nvPr/>
        </p:nvSpPr>
        <p:spPr bwMode="auto">
          <a:xfrm>
            <a:off x="6876288" y="3511296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1" name="Down Arrow 160"/>
          <p:cNvSpPr/>
          <p:nvPr/>
        </p:nvSpPr>
        <p:spPr bwMode="auto">
          <a:xfrm>
            <a:off x="6876288" y="4233672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2" name="Down Arrow 161"/>
          <p:cNvSpPr/>
          <p:nvPr/>
        </p:nvSpPr>
        <p:spPr bwMode="auto">
          <a:xfrm>
            <a:off x="6876288" y="5340096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4126899" y="2142744"/>
            <a:ext cx="12089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Information Bits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4248819" y="2807577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Coded Bits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5" name="Straight Arrow Connector 164"/>
          <p:cNvCxnSpPr>
            <a:stCxn id="27" idx="0"/>
          </p:cNvCxnSpPr>
          <p:nvPr/>
        </p:nvCxnSpPr>
        <p:spPr bwMode="auto">
          <a:xfrm>
            <a:off x="3904846" y="2822448"/>
            <a:ext cx="420173" cy="3383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6" name="TextBox 165"/>
          <p:cNvSpPr txBox="1"/>
          <p:nvPr/>
        </p:nvSpPr>
        <p:spPr>
          <a:xfrm>
            <a:off x="4096419" y="3133344"/>
            <a:ext cx="10374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Punctured Bit</a:t>
            </a:r>
            <a:endParaRPr lang="en-US" dirty="0"/>
          </a:p>
        </p:txBody>
      </p:sp>
      <p:cxnSp>
        <p:nvCxnSpPr>
          <p:cNvPr id="167" name="Straight Arrow Connector 166"/>
          <p:cNvCxnSpPr>
            <a:stCxn id="107" idx="2"/>
            <a:endCxn id="166" idx="3"/>
          </p:cNvCxnSpPr>
          <p:nvPr/>
        </p:nvCxnSpPr>
        <p:spPr bwMode="auto">
          <a:xfrm flipH="1" flipV="1">
            <a:off x="5133882" y="3271844"/>
            <a:ext cx="509568" cy="1523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8" name="TextBox 167"/>
          <p:cNvSpPr txBox="1"/>
          <p:nvPr/>
        </p:nvSpPr>
        <p:spPr>
          <a:xfrm>
            <a:off x="4200051" y="3773424"/>
            <a:ext cx="1075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Bit Punctured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Data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4297587" y="5751576"/>
            <a:ext cx="10198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Decoded Bits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4312941" y="4832711"/>
            <a:ext cx="947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Bit Inserted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Data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1" name="Straight Arrow Connector 170"/>
          <p:cNvCxnSpPr>
            <a:stCxn id="60" idx="0"/>
          </p:cNvCxnSpPr>
          <p:nvPr/>
        </p:nvCxnSpPr>
        <p:spPr bwMode="auto">
          <a:xfrm>
            <a:off x="3932278" y="4584192"/>
            <a:ext cx="392741" cy="1005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2" name="TextBox 171"/>
          <p:cNvSpPr txBox="1"/>
          <p:nvPr/>
        </p:nvSpPr>
        <p:spPr>
          <a:xfrm>
            <a:off x="4068987" y="4608576"/>
            <a:ext cx="12394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Inserted Zero Bit</a:t>
            </a:r>
            <a:endParaRPr lang="en-US" dirty="0"/>
          </a:p>
        </p:txBody>
      </p:sp>
      <p:cxnSp>
        <p:nvCxnSpPr>
          <p:cNvPr id="173" name="Straight Arrow Connector 172"/>
          <p:cNvCxnSpPr>
            <a:stCxn id="140" idx="1"/>
          </p:cNvCxnSpPr>
          <p:nvPr/>
        </p:nvCxnSpPr>
        <p:spPr bwMode="auto">
          <a:xfrm flipH="1" flipV="1">
            <a:off x="5239419" y="4837176"/>
            <a:ext cx="249936" cy="2319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4" name="Left Brace 173"/>
          <p:cNvSpPr/>
          <p:nvPr/>
        </p:nvSpPr>
        <p:spPr bwMode="auto">
          <a:xfrm>
            <a:off x="505875" y="2170176"/>
            <a:ext cx="152400" cy="19812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5" name="Left Brace 174"/>
          <p:cNvSpPr/>
          <p:nvPr/>
        </p:nvSpPr>
        <p:spPr bwMode="auto">
          <a:xfrm>
            <a:off x="545499" y="4608576"/>
            <a:ext cx="152400" cy="13716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170595" y="2932545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77" name="TextBox 176"/>
          <p:cNvSpPr txBox="1"/>
          <p:nvPr/>
        </p:nvSpPr>
        <p:spPr>
          <a:xfrm>
            <a:off x="210219" y="5141976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514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85800"/>
            <a:ext cx="8915400" cy="533400"/>
          </a:xfrm>
        </p:spPr>
        <p:txBody>
          <a:bodyPr/>
          <a:lstStyle/>
          <a:p>
            <a:r>
              <a:rPr lang="en-US" sz="2800" dirty="0"/>
              <a:t>Puncturing Patterns for the rate of 2/3 (MCS5)</a:t>
            </a:r>
            <a:endParaRPr lang="en-CA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284288" y="1497584"/>
            <a:ext cx="4382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* Puncturing Pattern of BCC code rate 2/3 in the current 802.11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89688" y="1522337"/>
            <a:ext cx="3381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* Puncturing Pattern for the rate 2/3 of MCS5-A</a:t>
            </a:r>
            <a:endParaRPr lang="en-US" b="1" dirty="0">
              <a:solidFill>
                <a:srgbClr val="0000FF"/>
              </a:solidFill>
            </a:endParaRPr>
          </a:p>
        </p:txBody>
      </p:sp>
      <p:graphicFrame>
        <p:nvGraphicFramePr>
          <p:cNvPr id="9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87334"/>
              </p:ext>
            </p:extLst>
          </p:nvPr>
        </p:nvGraphicFramePr>
        <p:xfrm>
          <a:off x="1436435" y="1852168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63864" y="189788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33574" y="188606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05430" y="18856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65094" y="189484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30854" y="189484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290518" y="190435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092860"/>
              </p:ext>
            </p:extLst>
          </p:nvPr>
        </p:nvGraphicFramePr>
        <p:xfrm>
          <a:off x="1433387" y="2534920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463864" y="258064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833574" y="256881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198080" y="256579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565094" y="257759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930854" y="257759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64880" y="256579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23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649316"/>
              </p:ext>
            </p:extLst>
          </p:nvPr>
        </p:nvGraphicFramePr>
        <p:xfrm>
          <a:off x="1433387" y="2908808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463864" y="295452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833574" y="294270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205430" y="294233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70288" y="294092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933704" y="294092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290518" y="294340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30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169279"/>
              </p:ext>
            </p:extLst>
          </p:nvPr>
        </p:nvGraphicFramePr>
        <p:xfrm>
          <a:off x="1242262" y="3601720"/>
          <a:ext cx="25717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226120" y="36322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513534" y="363866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793950" y="36382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078316" y="36382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357830" y="36382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650438" y="363866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936950" y="36322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232606" y="363256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519118" y="36382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40" name="Down Arrow 78"/>
          <p:cNvSpPr/>
          <p:nvPr/>
        </p:nvSpPr>
        <p:spPr bwMode="auto">
          <a:xfrm>
            <a:off x="2399507" y="2230120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Down Arrow 79"/>
          <p:cNvSpPr/>
          <p:nvPr/>
        </p:nvSpPr>
        <p:spPr bwMode="auto">
          <a:xfrm>
            <a:off x="2399507" y="3296920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Down Arrow 80"/>
          <p:cNvSpPr/>
          <p:nvPr/>
        </p:nvSpPr>
        <p:spPr bwMode="auto">
          <a:xfrm>
            <a:off x="2399507" y="4019296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Down Arrow 81"/>
          <p:cNvSpPr/>
          <p:nvPr/>
        </p:nvSpPr>
        <p:spPr bwMode="auto">
          <a:xfrm>
            <a:off x="2399507" y="5125720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334987" y="1897888"/>
            <a:ext cx="12089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Information Bits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456907" y="2562721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Coded Bits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6" name="Straight Arrow Connector 162"/>
          <p:cNvCxnSpPr>
            <a:endCxn id="47" idx="1"/>
          </p:cNvCxnSpPr>
          <p:nvPr/>
        </p:nvCxnSpPr>
        <p:spPr bwMode="auto">
          <a:xfrm>
            <a:off x="3560888" y="2981960"/>
            <a:ext cx="743619" cy="450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304507" y="2888488"/>
            <a:ext cx="10374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Punctured Bit</a:t>
            </a:r>
            <a:endParaRPr lang="en-US" dirty="0"/>
          </a:p>
        </p:txBody>
      </p:sp>
      <p:cxnSp>
        <p:nvCxnSpPr>
          <p:cNvPr id="48" name="Straight Arrow Connector 164"/>
          <p:cNvCxnSpPr>
            <a:endCxn id="47" idx="3"/>
          </p:cNvCxnSpPr>
          <p:nvPr/>
        </p:nvCxnSpPr>
        <p:spPr bwMode="auto">
          <a:xfrm flipH="1" flipV="1">
            <a:off x="5341970" y="3026988"/>
            <a:ext cx="1090686" cy="1073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4408139" y="3528568"/>
            <a:ext cx="1075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Bit Punctured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Data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505675" y="5506720"/>
            <a:ext cx="10198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Decoded Bits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21029" y="4587855"/>
            <a:ext cx="947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Bit Inserted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Data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2" name="Straight Arrow Connector 168"/>
          <p:cNvCxnSpPr>
            <a:endCxn id="53" idx="1"/>
          </p:cNvCxnSpPr>
          <p:nvPr/>
        </p:nvCxnSpPr>
        <p:spPr bwMode="auto">
          <a:xfrm flipV="1">
            <a:off x="3637088" y="4502220"/>
            <a:ext cx="639987" cy="3085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4277075" y="4363720"/>
            <a:ext cx="12394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Inserted Zero Bit</a:t>
            </a:r>
            <a:endParaRPr lang="en-US" dirty="0"/>
          </a:p>
        </p:txBody>
      </p:sp>
      <p:cxnSp>
        <p:nvCxnSpPr>
          <p:cNvPr id="54" name="Straight Arrow Connector 170"/>
          <p:cNvCxnSpPr>
            <a:endCxn id="53" idx="3"/>
          </p:cNvCxnSpPr>
          <p:nvPr/>
        </p:nvCxnSpPr>
        <p:spPr bwMode="auto">
          <a:xfrm flipH="1" flipV="1">
            <a:off x="5516517" y="4502220"/>
            <a:ext cx="885107" cy="3119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5" name="Left Brace 171"/>
          <p:cNvSpPr/>
          <p:nvPr/>
        </p:nvSpPr>
        <p:spPr bwMode="auto">
          <a:xfrm>
            <a:off x="713963" y="1925320"/>
            <a:ext cx="152400" cy="19812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Left Brace 172"/>
          <p:cNvSpPr/>
          <p:nvPr/>
        </p:nvSpPr>
        <p:spPr bwMode="auto">
          <a:xfrm>
            <a:off x="753587" y="4363720"/>
            <a:ext cx="152400" cy="13716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78683" y="2687689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18307" y="489712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</a:t>
            </a:r>
            <a:endParaRPr lang="en-US" dirty="0"/>
          </a:p>
        </p:txBody>
      </p:sp>
      <p:graphicFrame>
        <p:nvGraphicFramePr>
          <p:cNvPr id="59" name="Table 1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065126"/>
              </p:ext>
            </p:extLst>
          </p:nvPr>
        </p:nvGraphicFramePr>
        <p:xfrm>
          <a:off x="1436323" y="4309288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0" name="TextBox 59"/>
          <p:cNvSpPr txBox="1"/>
          <p:nvPr/>
        </p:nvSpPr>
        <p:spPr>
          <a:xfrm>
            <a:off x="1466800" y="435500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1836510" y="434318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2201016" y="434016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2568030" y="435196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933790" y="435196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3267816" y="434016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66" name="Table 1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099366"/>
              </p:ext>
            </p:extLst>
          </p:nvPr>
        </p:nvGraphicFramePr>
        <p:xfrm>
          <a:off x="1436323" y="4683176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67" name="TextBox 66"/>
          <p:cNvSpPr txBox="1"/>
          <p:nvPr/>
        </p:nvSpPr>
        <p:spPr>
          <a:xfrm>
            <a:off x="1466800" y="47288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1836510" y="471707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208366" y="471670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2573224" y="47152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2936640" y="47152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3293454" y="471777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73" name="Table 1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561965"/>
              </p:ext>
            </p:extLst>
          </p:nvPr>
        </p:nvGraphicFramePr>
        <p:xfrm>
          <a:off x="1436080" y="5420360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4" name="TextBox 73"/>
          <p:cNvSpPr txBox="1"/>
          <p:nvPr/>
        </p:nvSpPr>
        <p:spPr>
          <a:xfrm>
            <a:off x="1463509" y="546608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833219" y="545425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205075" y="545388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2564739" y="546303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2930499" y="546303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3290163" y="547254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80" name="Table 1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305039"/>
              </p:ext>
            </p:extLst>
          </p:nvPr>
        </p:nvGraphicFramePr>
        <p:xfrm>
          <a:off x="6409947" y="1824304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1" name="TextBox 80"/>
          <p:cNvSpPr txBox="1"/>
          <p:nvPr/>
        </p:nvSpPr>
        <p:spPr>
          <a:xfrm>
            <a:off x="6446168" y="185244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6807086" y="185820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7178942" y="185783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7538606" y="186697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7904366" y="186697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8264030" y="187648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87" name="Table 2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475414"/>
              </p:ext>
            </p:extLst>
          </p:nvPr>
        </p:nvGraphicFramePr>
        <p:xfrm>
          <a:off x="6406899" y="2507056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8" name="TextBox 87"/>
          <p:cNvSpPr txBox="1"/>
          <p:nvPr/>
        </p:nvSpPr>
        <p:spPr>
          <a:xfrm>
            <a:off x="6437376" y="255277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6807086" y="254095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7171592" y="253792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7538606" y="254972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7904366" y="254972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8238392" y="253792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94" name="Table 2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986412"/>
              </p:ext>
            </p:extLst>
          </p:nvPr>
        </p:nvGraphicFramePr>
        <p:xfrm>
          <a:off x="6406899" y="2880944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5" name="TextBox 94"/>
          <p:cNvSpPr txBox="1"/>
          <p:nvPr/>
        </p:nvSpPr>
        <p:spPr>
          <a:xfrm>
            <a:off x="6437376" y="292666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6807086" y="291484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7178942" y="291447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7543800" y="291306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7907216" y="291306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8264030" y="291554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101" name="Table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60574"/>
              </p:ext>
            </p:extLst>
          </p:nvPr>
        </p:nvGraphicFramePr>
        <p:xfrm>
          <a:off x="6215774" y="3573856"/>
          <a:ext cx="25717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  <a:gridCol w="2857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2" name="TextBox 101"/>
          <p:cNvSpPr txBox="1"/>
          <p:nvPr/>
        </p:nvSpPr>
        <p:spPr>
          <a:xfrm>
            <a:off x="6199632" y="360433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6487046" y="361080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6767462" y="361043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7051828" y="361043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7331342" y="361043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7623950" y="361080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7910462" y="360433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8206118" y="360470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8492630" y="361043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111" name="Down Arrow 227"/>
          <p:cNvSpPr/>
          <p:nvPr/>
        </p:nvSpPr>
        <p:spPr bwMode="auto">
          <a:xfrm>
            <a:off x="7373019" y="2202256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Down Arrow 228"/>
          <p:cNvSpPr/>
          <p:nvPr/>
        </p:nvSpPr>
        <p:spPr bwMode="auto">
          <a:xfrm>
            <a:off x="7373019" y="3269056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Down Arrow 229"/>
          <p:cNvSpPr/>
          <p:nvPr/>
        </p:nvSpPr>
        <p:spPr bwMode="auto">
          <a:xfrm>
            <a:off x="7373019" y="3991432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Down Arrow 230"/>
          <p:cNvSpPr/>
          <p:nvPr/>
        </p:nvSpPr>
        <p:spPr bwMode="auto">
          <a:xfrm>
            <a:off x="7373019" y="5097856"/>
            <a:ext cx="228600" cy="228600"/>
          </a:xfrm>
          <a:prstGeom prst="downArrow">
            <a:avLst/>
          </a:prstGeom>
          <a:solidFill>
            <a:schemeClr val="tx1">
              <a:alpha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15" name="Table 2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719910"/>
              </p:ext>
            </p:extLst>
          </p:nvPr>
        </p:nvGraphicFramePr>
        <p:xfrm>
          <a:off x="6409835" y="4281424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6" name="TextBox 115"/>
          <p:cNvSpPr txBox="1"/>
          <p:nvPr/>
        </p:nvSpPr>
        <p:spPr>
          <a:xfrm>
            <a:off x="6440312" y="432714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17" name="TextBox 116"/>
          <p:cNvSpPr txBox="1"/>
          <p:nvPr/>
        </p:nvSpPr>
        <p:spPr>
          <a:xfrm>
            <a:off x="6810022" y="431532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7174528" y="43122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7541542" y="43240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7907302" y="43240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8241328" y="431229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122" name="Table 2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343811"/>
              </p:ext>
            </p:extLst>
          </p:nvPr>
        </p:nvGraphicFramePr>
        <p:xfrm>
          <a:off x="6409835" y="4655312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3" name="TextBox 122"/>
          <p:cNvSpPr txBox="1"/>
          <p:nvPr/>
        </p:nvSpPr>
        <p:spPr>
          <a:xfrm>
            <a:off x="6440312" y="470103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6810022" y="468920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7181878" y="468884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7546736" y="468743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7910152" y="468743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8266966" y="468991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129" name="Table 2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94185"/>
              </p:ext>
            </p:extLst>
          </p:nvPr>
        </p:nvGraphicFramePr>
        <p:xfrm>
          <a:off x="6409592" y="5392496"/>
          <a:ext cx="21843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"/>
                <a:gridCol w="364066"/>
                <a:gridCol w="364066"/>
                <a:gridCol w="364066"/>
                <a:gridCol w="364066"/>
                <a:gridCol w="36406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0" name="TextBox 129"/>
          <p:cNvSpPr txBox="1"/>
          <p:nvPr/>
        </p:nvSpPr>
        <p:spPr>
          <a:xfrm>
            <a:off x="6437021" y="543821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6806731" y="5426393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32" name="TextBox 131"/>
          <p:cNvSpPr txBox="1"/>
          <p:nvPr/>
        </p:nvSpPr>
        <p:spPr>
          <a:xfrm>
            <a:off x="7178587" y="542602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7538251" y="543516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7904011" y="543516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8263675" y="544468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754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85800"/>
            <a:ext cx="9067800" cy="533400"/>
          </a:xfrm>
        </p:spPr>
        <p:txBody>
          <a:bodyPr/>
          <a:lstStyle/>
          <a:p>
            <a:r>
              <a:rPr lang="en-US" sz="2800" dirty="0"/>
              <a:t>Simulation </a:t>
            </a:r>
            <a:r>
              <a:rPr lang="en-US" sz="2800" dirty="0" smtClean="0"/>
              <a:t>setting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1787"/>
            <a:ext cx="8458200" cy="4570413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SISO 80 MHz w/ 40 MHz duplication</a:t>
            </a:r>
          </a:p>
          <a:p>
            <a:r>
              <a:rPr lang="en-US" dirty="0">
                <a:solidFill>
                  <a:srgbClr val="0000FF"/>
                </a:solidFill>
              </a:rPr>
              <a:t>Primary 20 and the secondary 20 MHz are separately encoded in the primary 40 </a:t>
            </a:r>
            <a:r>
              <a:rPr lang="en-US" dirty="0" smtClean="0">
                <a:solidFill>
                  <a:srgbClr val="0000FF"/>
                </a:solidFill>
              </a:rPr>
              <a:t>MHz / secondary 40 MHz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 smtClean="0"/>
              <a:t>MCS1~5 for Primary 40 MHz</a:t>
            </a:r>
          </a:p>
          <a:p>
            <a:r>
              <a:rPr lang="en-US" dirty="0" smtClean="0"/>
              <a:t>MCS1/2A/3/4A/5A for Secondary 40 MHz</a:t>
            </a:r>
            <a:endParaRPr lang="en-US" dirty="0"/>
          </a:p>
          <a:p>
            <a:r>
              <a:rPr lang="en-US" dirty="0"/>
              <a:t>Actual channel estimation</a:t>
            </a:r>
          </a:p>
          <a:p>
            <a:r>
              <a:rPr lang="en-US" dirty="0"/>
              <a:t>BCC and Viterbi decoder</a:t>
            </a:r>
          </a:p>
          <a:p>
            <a:r>
              <a:rPr lang="en-US" dirty="0" err="1" smtClean="0"/>
              <a:t>ChanD</a:t>
            </a:r>
            <a:endParaRPr lang="en-US" dirty="0"/>
          </a:p>
          <a:p>
            <a:r>
              <a:rPr lang="en-US" dirty="0" smtClean="0"/>
              <a:t>Packet </a:t>
            </a:r>
            <a:r>
              <a:rPr lang="en-US" dirty="0"/>
              <a:t>size – </a:t>
            </a:r>
            <a:r>
              <a:rPr lang="en-US" dirty="0" smtClean="0"/>
              <a:t>10 bytes per content channel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606850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151142</TotalTime>
  <Words>1146</Words>
  <Application>Microsoft Office PowerPoint</Application>
  <PresentationFormat>On-screen Show (4:3)</PresentationFormat>
  <Paragraphs>410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 Unicode MS</vt:lpstr>
      <vt:lpstr>맑은 고딕</vt:lpstr>
      <vt:lpstr>MS Gothic</vt:lpstr>
      <vt:lpstr>Arial</vt:lpstr>
      <vt:lpstr>Gulim</vt:lpstr>
      <vt:lpstr>Gulim</vt:lpstr>
      <vt:lpstr>Times New Roman</vt:lpstr>
      <vt:lpstr>Wingdings</vt:lpstr>
      <vt:lpstr>802-11-Submission</vt:lpstr>
      <vt:lpstr>E-SIG Detection with Different Puncturing Patterns</vt:lpstr>
      <vt:lpstr>Background</vt:lpstr>
      <vt:lpstr>Scheme 1: DCM applied to 40 MHz Duplicated E-SIG in 80 MHz segment</vt:lpstr>
      <vt:lpstr>Simulation setting</vt:lpstr>
      <vt:lpstr>PowerPoint Presentation</vt:lpstr>
      <vt:lpstr>Scheme 2: 40 MHz Duplicated E-SIG in 80 MHz segment with MCS2/4/5 having different puncturing patterns in each 40 MHz </vt:lpstr>
      <vt:lpstr>Puncturing Patterns for the rate of 3/4 (MCS2/MCS4)</vt:lpstr>
      <vt:lpstr>Puncturing Patterns for the rate of 2/3 (MCS5)</vt:lpstr>
      <vt:lpstr>Simulation setting</vt:lpstr>
      <vt:lpstr>PowerPoint Presentation</vt:lpstr>
      <vt:lpstr>Summary</vt:lpstr>
      <vt:lpstr>SP1</vt:lpstr>
      <vt:lpstr>Reference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Junghoon Suh</cp:lastModifiedBy>
  <cp:revision>3304</cp:revision>
  <cp:lastPrinted>2016-07-18T07:45:05Z</cp:lastPrinted>
  <dcterms:created xsi:type="dcterms:W3CDTF">2007-05-21T21:00:37Z</dcterms:created>
  <dcterms:modified xsi:type="dcterms:W3CDTF">2020-10-14T01:52:58Z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1592305024</vt:lpwstr>
  </property>
</Properties>
</file>