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9" r:id="rId2"/>
    <p:sldId id="327" r:id="rId3"/>
    <p:sldId id="405" r:id="rId4"/>
    <p:sldId id="393" r:id="rId5"/>
    <p:sldId id="408" r:id="rId6"/>
    <p:sldId id="406" r:id="rId7"/>
    <p:sldId id="392" r:id="rId8"/>
    <p:sldId id="404" r:id="rId9"/>
    <p:sldId id="407" r:id="rId10"/>
    <p:sldId id="29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3304" autoAdjust="0"/>
  </p:normalViewPr>
  <p:slideViewPr>
    <p:cSldViewPr>
      <p:cViewPr varScale="1">
        <p:scale>
          <a:sx n="157" d="100"/>
          <a:sy n="157" d="100"/>
        </p:scale>
        <p:origin x="108" y="17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2204" y="-680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802.11-2020/1171r1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ML AP MLD Network Reference Model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2020-08-03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86741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Liuming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Lu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</a:t>
            </a:r>
            <a:r>
              <a:rPr lang="en-US" altLang="ko-KR" sz="2000" b="0" dirty="0">
                <a:ea typeface="Gulim" panose="020B0600000101010101" charset="-127"/>
              </a:rPr>
              <a:t>discusses the existing DS reference model to support AP MLD </a:t>
            </a:r>
            <a:r>
              <a:rPr lang="en-US" altLang="ko-KR" sz="2000" b="0" dirty="0" smtClean="0">
                <a:ea typeface="Gulim" panose="020B0600000101010101" charset="-127"/>
              </a:rPr>
              <a:t>network and suggests to </a:t>
            </a:r>
            <a:r>
              <a:rPr lang="en-US" altLang="ko-KR" sz="2000" b="0" dirty="0">
                <a:ea typeface="Gulim" panose="020B0600000101010101" charset="-127"/>
              </a:rPr>
              <a:t>reuse the existing DS-SAP to accept STA-to-AP mapping updates from the APs and enable access to the DS for associated non-AP MLDs.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Background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284136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ESS, DS and DS SAP [1]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</a:t>
            </a:r>
            <a:r>
              <a:rPr lang="en-US" altLang="ko-KR" sz="1400" dirty="0">
                <a:ea typeface="Gulim" panose="020B0600000101010101" charset="-127"/>
              </a:rPr>
              <a:t>enables mobile device support by providing the logical services necessary to handle address </a:t>
            </a:r>
            <a:r>
              <a:rPr lang="en-US" altLang="ko-KR" sz="1400" dirty="0" smtClean="0">
                <a:ea typeface="Gulim" panose="020B0600000101010101" charset="-127"/>
              </a:rPr>
              <a:t>to destination </a:t>
            </a:r>
            <a:r>
              <a:rPr lang="en-US" altLang="ko-KR" sz="1400" dirty="0">
                <a:ea typeface="Gulim" panose="020B0600000101010101" charset="-127"/>
              </a:rPr>
              <a:t>mapping and seamless integration of multiple BSSs.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allow to create </a:t>
            </a:r>
            <a:r>
              <a:rPr lang="en-US" altLang="ko-KR" sz="1400" dirty="0">
                <a:ea typeface="Gulim" panose="020B0600000101010101" charset="-127"/>
              </a:rPr>
              <a:t>a wireless network of arbitrary size </a:t>
            </a:r>
            <a:r>
              <a:rPr lang="en-US" altLang="ko-KR" sz="1400" dirty="0" smtClean="0">
                <a:ea typeface="Gulim" panose="020B0600000101010101" charset="-127"/>
              </a:rPr>
              <a:t>and complexity which is referred as ESS</a:t>
            </a:r>
            <a:r>
              <a:rPr lang="en-US" altLang="ko-KR" sz="1400" dirty="0">
                <a:ea typeface="Gulim" panose="020B0600000101010101" charset="-127"/>
              </a:rPr>
              <a:t>. An ESS is the union of </a:t>
            </a:r>
            <a:r>
              <a:rPr lang="en-US" altLang="ko-KR" sz="1400" dirty="0" smtClean="0">
                <a:ea typeface="Gulim" panose="020B0600000101010101" charset="-127"/>
              </a:rPr>
              <a:t>the infrastructure </a:t>
            </a:r>
            <a:r>
              <a:rPr lang="en-US" altLang="ko-KR" sz="1400" dirty="0">
                <a:ea typeface="Gulim" panose="020B0600000101010101" charset="-127"/>
              </a:rPr>
              <a:t>BSSs with the same SSID connected by a DS</a:t>
            </a:r>
            <a:r>
              <a:rPr lang="en-US" altLang="ko-KR" sz="14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is the interface between the DS SAP service users and the DS SAP service provider. The </a:t>
            </a:r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service users are the connected </a:t>
            </a:r>
            <a:r>
              <a:rPr lang="en-US" altLang="ko-KR" sz="1400" dirty="0" smtClean="0">
                <a:ea typeface="Gulim" panose="020B0600000101010101" charset="-127"/>
              </a:rPr>
              <a:t>APs </a:t>
            </a:r>
            <a:r>
              <a:rPr lang="en-US" altLang="ko-KR" sz="1400" dirty="0">
                <a:ea typeface="Gulim" panose="020B0600000101010101" charset="-127"/>
              </a:rPr>
              <a:t>and the portal. The </a:t>
            </a:r>
            <a:r>
              <a:rPr lang="en-US" altLang="ko-KR" sz="1400" dirty="0" smtClean="0">
                <a:ea typeface="Gulim" panose="020B0600000101010101" charset="-127"/>
              </a:rPr>
              <a:t>DS-SAP </a:t>
            </a:r>
            <a:r>
              <a:rPr lang="en-US" altLang="ko-KR" sz="1400" dirty="0">
                <a:ea typeface="Gulim" panose="020B0600000101010101" charset="-127"/>
              </a:rPr>
              <a:t>service provider is </a:t>
            </a:r>
            <a:r>
              <a:rPr lang="en-US" altLang="ko-KR" sz="1400" dirty="0" smtClean="0">
                <a:ea typeface="Gulim" panose="020B0600000101010101" charset="-127"/>
              </a:rPr>
              <a:t>the DS.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DS provides the following functions through DS-SAP</a:t>
            </a:r>
          </a:p>
          <a:p>
            <a:pPr lvl="2"/>
            <a:r>
              <a:rPr lang="en-US" altLang="ko-KR" sz="1200" dirty="0">
                <a:ea typeface="Gulim" panose="020B0600000101010101" charset="-127"/>
              </a:rPr>
              <a:t>Accept MSDUs (as part of MAC service tuples) from APs, mesh gates, and the portal.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Deliver </a:t>
            </a:r>
            <a:r>
              <a:rPr lang="en-US" altLang="ko-KR" sz="1200" dirty="0">
                <a:ea typeface="Gulim" panose="020B0600000101010101" charset="-127"/>
              </a:rPr>
              <a:t>MSDUs (as part of MAC service tuples) to APs, mesh gates, or the portal.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Accept </a:t>
            </a:r>
            <a:r>
              <a:rPr lang="en-US" altLang="ko-KR" sz="1200" dirty="0">
                <a:ea typeface="Gulim" panose="020B0600000101010101" charset="-127"/>
              </a:rPr>
              <a:t>STA-to-AP mapping updates from the APs.</a:t>
            </a:r>
            <a:endParaRPr lang="en-US" altLang="ko-KR" sz="1200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725144"/>
            <a:ext cx="4948523" cy="15158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08" y="4387084"/>
            <a:ext cx="3157672" cy="206481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64089" y="5986154"/>
            <a:ext cx="29523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sz="1050" dirty="0">
                <a:ea typeface="Gulim" panose="020B0600000101010101" charset="-127"/>
              </a:rPr>
              <a:t>DSAF is </a:t>
            </a:r>
            <a:r>
              <a:rPr lang="en-US" altLang="ko-KR" sz="1050" dirty="0" smtClean="0">
                <a:ea typeface="Gulim" panose="020B0600000101010101" charset="-127"/>
              </a:rPr>
              <a:t>to enable </a:t>
            </a:r>
            <a:r>
              <a:rPr lang="en-US" altLang="ko-KR" sz="1050" dirty="0">
                <a:ea typeface="Gulim" panose="020B0600000101010101" charset="-127"/>
              </a:rPr>
              <a:t>access to the DS via the WM for associated STAs.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260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AP MLD Network Reference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221726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Typical Home Networking Model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Option 1: ISM modem provide the gateway to Internet and routing function of home network which consists of multiple APs for radio coverage.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Option 2: One AP is connected to the ISM modem for the </a:t>
            </a:r>
            <a:r>
              <a:rPr lang="en-US" altLang="ko-KR" sz="1600" dirty="0">
                <a:ea typeface="Gulim" panose="020B0600000101010101" charset="-127"/>
              </a:rPr>
              <a:t>I</a:t>
            </a:r>
            <a:r>
              <a:rPr lang="en-US" altLang="ko-KR" sz="1600" dirty="0" smtClean="0">
                <a:ea typeface="Gulim" panose="020B0600000101010101" charset="-127"/>
              </a:rPr>
              <a:t>nternet connection, and provides routing function in the home network. One or more APs are connected to the AP for radio coverage in the home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station can associate any AP in the home network. 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74" name="Group 73"/>
          <p:cNvGrpSpPr/>
          <p:nvPr/>
        </p:nvGrpSpPr>
        <p:grpSpPr>
          <a:xfrm>
            <a:off x="4775460" y="3789040"/>
            <a:ext cx="3828988" cy="2664296"/>
            <a:chOff x="4775460" y="3789040"/>
            <a:chExt cx="3828988" cy="2664296"/>
          </a:xfrm>
        </p:grpSpPr>
        <p:sp>
          <p:nvSpPr>
            <p:cNvPr id="9" name="Flowchart: Magnetic Disk 8"/>
            <p:cNvSpPr/>
            <p:nvPr/>
          </p:nvSpPr>
          <p:spPr bwMode="auto">
            <a:xfrm>
              <a:off x="6156176" y="4437112"/>
              <a:ext cx="360040" cy="432048"/>
            </a:xfrm>
            <a:prstGeom prst="flowChartMagneticDisk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52120" y="46108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  <a:endParaRPr lang="en-US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4860032" y="5488407"/>
              <a:ext cx="889224" cy="432048"/>
              <a:chOff x="2699792" y="5488407"/>
              <a:chExt cx="889224" cy="432048"/>
            </a:xfrm>
          </p:grpSpPr>
          <p:sp>
            <p:nvSpPr>
              <p:cNvPr id="4" name="Flowchart: Magnetic Disk 3"/>
              <p:cNvSpPr/>
              <p:nvPr/>
            </p:nvSpPr>
            <p:spPr bwMode="auto">
              <a:xfrm>
                <a:off x="2699792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31840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AP2</a:t>
                </a:r>
                <a:endParaRPr lang="en-US" dirty="0"/>
              </a:p>
            </p:txBody>
          </p:sp>
        </p:grpSp>
        <p:sp>
          <p:nvSpPr>
            <p:cNvPr id="12" name="Cloud Callout 11"/>
            <p:cNvSpPr/>
            <p:nvPr/>
          </p:nvSpPr>
          <p:spPr bwMode="auto">
            <a:xfrm>
              <a:off x="6914358" y="3789040"/>
              <a:ext cx="792088" cy="481438"/>
            </a:xfrm>
            <a:prstGeom prst="cloudCallout">
              <a:avLst>
                <a:gd name="adj1" fmla="val -16306"/>
                <a:gd name="adj2" fmla="val 5039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720881" y="4345503"/>
              <a:ext cx="271886" cy="1356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668344" y="5488407"/>
              <a:ext cx="936104" cy="432048"/>
              <a:chOff x="5148064" y="5488407"/>
              <a:chExt cx="936104" cy="432048"/>
            </a:xfrm>
          </p:grpSpPr>
          <p:sp>
            <p:nvSpPr>
              <p:cNvPr id="8" name="Flowchart: Magnetic Disk 7"/>
              <p:cNvSpPr/>
              <p:nvPr/>
            </p:nvSpPr>
            <p:spPr bwMode="auto">
              <a:xfrm>
                <a:off x="5148064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26992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AP3</a:t>
                </a:r>
                <a:endParaRPr lang="en-US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020272" y="4293096"/>
              <a:ext cx="10134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ISM Modem</a:t>
              </a:r>
              <a:endParaRPr lang="en-US" dirty="0"/>
            </a:p>
          </p:txBody>
        </p:sp>
        <p:cxnSp>
          <p:nvCxnSpPr>
            <p:cNvPr id="17" name="Straight Connector 16"/>
            <p:cNvCxnSpPr>
              <a:stCxn id="9" idx="4"/>
              <a:endCxn id="13" idx="2"/>
            </p:cNvCxnSpPr>
            <p:nvPr/>
          </p:nvCxnSpPr>
          <p:spPr bwMode="auto">
            <a:xfrm flipV="1">
              <a:off x="6516216" y="4481149"/>
              <a:ext cx="340608" cy="171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" name="Straight Connector 17"/>
            <p:cNvCxnSpPr>
              <a:stCxn id="13" idx="0"/>
              <a:endCxn id="12" idx="4"/>
            </p:cNvCxnSpPr>
            <p:nvPr/>
          </p:nvCxnSpPr>
          <p:spPr bwMode="auto">
            <a:xfrm flipV="1">
              <a:off x="6856824" y="4272389"/>
              <a:ext cx="324420" cy="7311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" name="Straight Connector 21"/>
            <p:cNvCxnSpPr>
              <a:stCxn id="4" idx="4"/>
              <a:endCxn id="9" idx="3"/>
            </p:cNvCxnSpPr>
            <p:nvPr/>
          </p:nvCxnSpPr>
          <p:spPr bwMode="auto">
            <a:xfrm flipV="1">
              <a:off x="5220072" y="4869160"/>
              <a:ext cx="1116124" cy="835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Connector 24"/>
            <p:cNvCxnSpPr>
              <a:stCxn id="8" idx="2"/>
              <a:endCxn id="9" idx="3"/>
            </p:cNvCxnSpPr>
            <p:nvPr/>
          </p:nvCxnSpPr>
          <p:spPr bwMode="auto">
            <a:xfrm flipH="1" flipV="1">
              <a:off x="6336196" y="4869160"/>
              <a:ext cx="1332148" cy="835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8" name="TextBox 27"/>
            <p:cNvSpPr txBox="1"/>
            <p:nvPr/>
          </p:nvSpPr>
          <p:spPr>
            <a:xfrm>
              <a:off x="4775460" y="5046558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 or Wi-Fi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96777" y="5010633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 or Wi-Fi</a:t>
              </a:r>
              <a:endParaRPr lang="en-US" sz="1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444208" y="6021288"/>
              <a:ext cx="164358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35104" y="6176337"/>
              <a:ext cx="462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</a:t>
              </a:r>
              <a:endParaRPr lang="en-US" dirty="0"/>
            </a:p>
          </p:txBody>
        </p:sp>
        <p:sp>
          <p:nvSpPr>
            <p:cNvPr id="34" name="Lightning Bolt 33"/>
            <p:cNvSpPr/>
            <p:nvPr/>
          </p:nvSpPr>
          <p:spPr bwMode="auto">
            <a:xfrm>
              <a:off x="6300192" y="5010633"/>
              <a:ext cx="156580" cy="879734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Lightning Bolt 34"/>
            <p:cNvSpPr/>
            <p:nvPr/>
          </p:nvSpPr>
          <p:spPr bwMode="auto">
            <a:xfrm rot="18283202">
              <a:off x="5971362" y="5601683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6" name="Lightning Bolt 35"/>
            <p:cNvSpPr/>
            <p:nvPr/>
          </p:nvSpPr>
          <p:spPr bwMode="auto">
            <a:xfrm rot="4816990">
              <a:off x="6964757" y="5563205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868144" y="6165304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(2)</a:t>
              </a:r>
              <a:endParaRPr lang="en-US" b="1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948264" y="3872081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Internet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9552" y="3789040"/>
            <a:ext cx="3828988" cy="2664296"/>
            <a:chOff x="539552" y="3717032"/>
            <a:chExt cx="3828988" cy="2664296"/>
          </a:xfrm>
        </p:grpSpPr>
        <p:sp>
          <p:nvSpPr>
            <p:cNvPr id="39" name="Flowchart: Magnetic Disk 38"/>
            <p:cNvSpPr/>
            <p:nvPr/>
          </p:nvSpPr>
          <p:spPr bwMode="auto">
            <a:xfrm>
              <a:off x="1691680" y="4365104"/>
              <a:ext cx="360040" cy="432048"/>
            </a:xfrm>
            <a:prstGeom prst="flowChartMagneticDisk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259632" y="4437112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  <a:endParaRPr lang="en-US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624124" y="5416399"/>
              <a:ext cx="889224" cy="432048"/>
              <a:chOff x="2699792" y="5488407"/>
              <a:chExt cx="889224" cy="432048"/>
            </a:xfrm>
          </p:grpSpPr>
          <p:sp>
            <p:nvSpPr>
              <p:cNvPr id="59" name="Flowchart: Magnetic Disk 58"/>
              <p:cNvSpPr/>
              <p:nvPr/>
            </p:nvSpPr>
            <p:spPr bwMode="auto">
              <a:xfrm>
                <a:off x="2699792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131840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AP2</a:t>
                </a:r>
                <a:endParaRPr lang="en-US" dirty="0"/>
              </a:p>
            </p:txBody>
          </p:sp>
        </p:grpSp>
        <p:sp>
          <p:nvSpPr>
            <p:cNvPr id="42" name="Cloud Callout 41"/>
            <p:cNvSpPr/>
            <p:nvPr/>
          </p:nvSpPr>
          <p:spPr bwMode="auto">
            <a:xfrm>
              <a:off x="2678450" y="3717032"/>
              <a:ext cx="792088" cy="481438"/>
            </a:xfrm>
            <a:prstGeom prst="cloudCallout">
              <a:avLst>
                <a:gd name="adj1" fmla="val -16306"/>
                <a:gd name="adj2" fmla="val 5039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484973" y="4373474"/>
              <a:ext cx="271886" cy="1356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432436" y="5416399"/>
              <a:ext cx="936104" cy="432048"/>
              <a:chOff x="5148064" y="5488407"/>
              <a:chExt cx="936104" cy="432048"/>
            </a:xfrm>
          </p:grpSpPr>
          <p:sp>
            <p:nvSpPr>
              <p:cNvPr id="57" name="Flowchart: Magnetic Disk 56"/>
              <p:cNvSpPr/>
              <p:nvPr/>
            </p:nvSpPr>
            <p:spPr bwMode="auto">
              <a:xfrm>
                <a:off x="5148064" y="5488407"/>
                <a:ext cx="360040" cy="432048"/>
              </a:xfrm>
              <a:prstGeom prst="flowChartMagneticDisk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26992" y="5643456"/>
                <a:ext cx="4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AP3</a:t>
                </a:r>
                <a:endParaRPr lang="en-US" dirty="0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788808" y="4221088"/>
              <a:ext cx="10134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ISM Modem</a:t>
              </a:r>
              <a:endParaRPr lang="en-US" dirty="0"/>
            </a:p>
          </p:txBody>
        </p:sp>
        <p:cxnSp>
          <p:nvCxnSpPr>
            <p:cNvPr id="46" name="Straight Connector 45"/>
            <p:cNvCxnSpPr>
              <a:stCxn id="39" idx="4"/>
              <a:endCxn id="43" idx="2"/>
            </p:cNvCxnSpPr>
            <p:nvPr/>
          </p:nvCxnSpPr>
          <p:spPr bwMode="auto">
            <a:xfrm flipV="1">
              <a:off x="2051720" y="4509120"/>
              <a:ext cx="569196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Connector 46"/>
            <p:cNvCxnSpPr>
              <a:stCxn id="43" idx="0"/>
              <a:endCxn id="42" idx="4"/>
            </p:cNvCxnSpPr>
            <p:nvPr/>
          </p:nvCxnSpPr>
          <p:spPr bwMode="auto">
            <a:xfrm flipV="1">
              <a:off x="2620916" y="4200381"/>
              <a:ext cx="324420" cy="1730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" name="Straight Connector 47"/>
            <p:cNvCxnSpPr>
              <a:stCxn id="59" idx="4"/>
              <a:endCxn id="43" idx="2"/>
            </p:cNvCxnSpPr>
            <p:nvPr/>
          </p:nvCxnSpPr>
          <p:spPr bwMode="auto">
            <a:xfrm flipV="1">
              <a:off x="984164" y="4509120"/>
              <a:ext cx="1636752" cy="11233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9" name="Straight Connector 48"/>
            <p:cNvCxnSpPr>
              <a:stCxn id="57" idx="2"/>
              <a:endCxn id="43" idx="2"/>
            </p:cNvCxnSpPr>
            <p:nvPr/>
          </p:nvCxnSpPr>
          <p:spPr bwMode="auto">
            <a:xfrm flipH="1" flipV="1">
              <a:off x="2620916" y="4509120"/>
              <a:ext cx="811520" cy="11233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" name="TextBox 49"/>
            <p:cNvSpPr txBox="1"/>
            <p:nvPr/>
          </p:nvSpPr>
          <p:spPr>
            <a:xfrm>
              <a:off x="539552" y="4974550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46672" y="4975284"/>
              <a:ext cx="13212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Ethernet</a:t>
              </a:r>
              <a:endParaRPr lang="en-US" sz="1000" dirty="0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208300" y="5949280"/>
              <a:ext cx="164358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99196" y="6104329"/>
              <a:ext cx="462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</a:t>
              </a:r>
              <a:endParaRPr lang="en-US" dirty="0"/>
            </a:p>
          </p:txBody>
        </p:sp>
        <p:sp>
          <p:nvSpPr>
            <p:cNvPr id="54" name="Lightning Bolt 53"/>
            <p:cNvSpPr/>
            <p:nvPr/>
          </p:nvSpPr>
          <p:spPr bwMode="auto">
            <a:xfrm>
              <a:off x="2064284" y="4938625"/>
              <a:ext cx="156580" cy="879734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5" name="Lightning Bolt 54"/>
            <p:cNvSpPr/>
            <p:nvPr/>
          </p:nvSpPr>
          <p:spPr bwMode="auto">
            <a:xfrm rot="18283202">
              <a:off x="1735454" y="5529675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6" name="Lightning Bolt 55"/>
            <p:cNvSpPr/>
            <p:nvPr/>
          </p:nvSpPr>
          <p:spPr bwMode="auto">
            <a:xfrm rot="4816990">
              <a:off x="2728849" y="5491197"/>
              <a:ext cx="182912" cy="626055"/>
            </a:xfrm>
            <a:prstGeom prst="lightningBol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691680" y="6093296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(1)</a:t>
              </a:r>
              <a:endParaRPr lang="en-US" b="1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726354" y="3804483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Internet</a:t>
              </a:r>
              <a:endParaRPr lang="en-US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887924" y="4509120"/>
            <a:ext cx="1476164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AP will be replaced by AP MLD in the future</a:t>
            </a:r>
            <a:endParaRPr lang="en-US" sz="1050" dirty="0">
              <a:solidFill>
                <a:srgbClr val="FF0000"/>
              </a:solidFill>
            </a:endParaRPr>
          </a:p>
        </p:txBody>
      </p:sp>
      <p:cxnSp>
        <p:nvCxnSpPr>
          <p:cNvPr id="77" name="Straight Connector 76"/>
          <p:cNvCxnSpPr>
            <a:stCxn id="75" idx="3"/>
            <a:endCxn id="10" idx="1"/>
          </p:cNvCxnSpPr>
          <p:nvPr/>
        </p:nvCxnSpPr>
        <p:spPr bwMode="auto">
          <a:xfrm>
            <a:off x="5364088" y="4716869"/>
            <a:ext cx="288032" cy="324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8" name="Straight Connector 77"/>
          <p:cNvCxnSpPr>
            <a:stCxn id="75" idx="2"/>
            <a:endCxn id="58" idx="0"/>
          </p:cNvCxnSpPr>
          <p:nvPr/>
        </p:nvCxnSpPr>
        <p:spPr bwMode="auto">
          <a:xfrm flipH="1">
            <a:off x="4139952" y="4924618"/>
            <a:ext cx="486054" cy="718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1" name="Oval 80"/>
          <p:cNvSpPr/>
          <p:nvPr/>
        </p:nvSpPr>
        <p:spPr bwMode="auto">
          <a:xfrm>
            <a:off x="683568" y="4570095"/>
            <a:ext cx="3054902" cy="1145369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lg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41493" y="4653136"/>
            <a:ext cx="4623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70C0"/>
                </a:solidFill>
              </a:rPr>
              <a:t>DS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44208" y="4797152"/>
            <a:ext cx="4623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70C0"/>
                </a:solidFill>
              </a:rPr>
              <a:t>DS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5117498" y="4817409"/>
            <a:ext cx="2766870" cy="1001757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lg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Rectangle 419"/>
          <p:cNvSpPr/>
          <p:nvPr/>
        </p:nvSpPr>
        <p:spPr bwMode="auto">
          <a:xfrm>
            <a:off x="403920" y="2492896"/>
            <a:ext cx="8568952" cy="37548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 MLD Instance</a:t>
            </a:r>
          </a:p>
        </p:txBody>
      </p:sp>
      <p:cxnSp>
        <p:nvCxnSpPr>
          <p:cNvPr id="423" name="直接箭头连接符 230"/>
          <p:cNvCxnSpPr/>
          <p:nvPr/>
        </p:nvCxnSpPr>
        <p:spPr>
          <a:xfrm flipH="1" flipV="1">
            <a:off x="7659214" y="2370860"/>
            <a:ext cx="9130" cy="495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421" name="直接箭头连接符 230"/>
          <p:cNvCxnSpPr/>
          <p:nvPr/>
        </p:nvCxnSpPr>
        <p:spPr>
          <a:xfrm flipH="1" flipV="1">
            <a:off x="4080934" y="2348880"/>
            <a:ext cx="9130" cy="495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AP MLD Network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1520" y="2590191"/>
            <a:ext cx="8568952" cy="37548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 MLD Instance</a:t>
            </a:r>
          </a:p>
        </p:txBody>
      </p:sp>
      <p:cxnSp>
        <p:nvCxnSpPr>
          <p:cNvPr id="83" name="直接箭头连接符 230"/>
          <p:cNvCxnSpPr/>
          <p:nvPr/>
        </p:nvCxnSpPr>
        <p:spPr>
          <a:xfrm flipV="1">
            <a:off x="3759125" y="5617566"/>
            <a:ext cx="3981227" cy="1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84" name="直接箭头连接符 230"/>
          <p:cNvCxnSpPr/>
          <p:nvPr/>
        </p:nvCxnSpPr>
        <p:spPr>
          <a:xfrm>
            <a:off x="2023708" y="5715034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48" name="直接箭头连接符 230"/>
          <p:cNvCxnSpPr/>
          <p:nvPr/>
        </p:nvCxnSpPr>
        <p:spPr>
          <a:xfrm>
            <a:off x="7308304" y="5393424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49" name="直接箭头连接符 230"/>
          <p:cNvCxnSpPr/>
          <p:nvPr/>
        </p:nvCxnSpPr>
        <p:spPr>
          <a:xfrm>
            <a:off x="5508104" y="5505848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50" name="直接箭头连接符 230"/>
          <p:cNvCxnSpPr/>
          <p:nvPr/>
        </p:nvCxnSpPr>
        <p:spPr>
          <a:xfrm>
            <a:off x="2023708" y="4965526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51" name="直接箭头连接符 230"/>
          <p:cNvCxnSpPr/>
          <p:nvPr/>
        </p:nvCxnSpPr>
        <p:spPr>
          <a:xfrm flipV="1">
            <a:off x="3759704" y="4870014"/>
            <a:ext cx="3980648" cy="45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52" name="直接箭头连接符 230"/>
          <p:cNvCxnSpPr/>
          <p:nvPr/>
        </p:nvCxnSpPr>
        <p:spPr>
          <a:xfrm>
            <a:off x="5503052" y="4766773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53" name="矩形 187"/>
          <p:cNvSpPr/>
          <p:nvPr/>
        </p:nvSpPr>
        <p:spPr>
          <a:xfrm>
            <a:off x="1577083" y="5181784"/>
            <a:ext cx="360040" cy="7707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4" name="矩形 180"/>
          <p:cNvSpPr/>
          <p:nvPr/>
        </p:nvSpPr>
        <p:spPr>
          <a:xfrm>
            <a:off x="2290521" y="3986156"/>
            <a:ext cx="4941302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5" name="矩形 181"/>
          <p:cNvSpPr/>
          <p:nvPr/>
        </p:nvSpPr>
        <p:spPr>
          <a:xfrm>
            <a:off x="539552" y="3550860"/>
            <a:ext cx="6692271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6" name="文本框 182"/>
          <p:cNvSpPr txBox="1"/>
          <p:nvPr/>
        </p:nvSpPr>
        <p:spPr>
          <a:xfrm>
            <a:off x="3612037" y="3617292"/>
            <a:ext cx="599923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802.1X</a:t>
            </a:r>
          </a:p>
        </p:txBody>
      </p:sp>
      <p:sp>
        <p:nvSpPr>
          <p:cNvPr id="157" name="文本框 185"/>
          <p:cNvSpPr txBox="1"/>
          <p:nvPr/>
        </p:nvSpPr>
        <p:spPr>
          <a:xfrm>
            <a:off x="4227962" y="4126108"/>
            <a:ext cx="560062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</a:rPr>
              <a:t> MAC-U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4144669" y="3887262"/>
            <a:ext cx="715363" cy="200055"/>
            <a:chOff x="2282304" y="4053434"/>
            <a:chExt cx="715363" cy="200055"/>
          </a:xfrm>
        </p:grpSpPr>
        <p:sp>
          <p:nvSpPr>
            <p:cNvPr id="159" name="流程图: 终止 211"/>
            <p:cNvSpPr/>
            <p:nvPr/>
          </p:nvSpPr>
          <p:spPr>
            <a:xfrm>
              <a:off x="2282304" y="40779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60" name="文本框 214"/>
            <p:cNvSpPr txBox="1"/>
            <p:nvPr/>
          </p:nvSpPr>
          <p:spPr>
            <a:xfrm>
              <a:off x="2314492" y="4053434"/>
              <a:ext cx="68317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/>
                <a:t>MAC-SAP</a:t>
              </a:r>
            </a:p>
          </p:txBody>
        </p:sp>
      </p:grpSp>
      <p:cxnSp>
        <p:nvCxnSpPr>
          <p:cNvPr id="161" name="直接箭头连接符 228"/>
          <p:cNvCxnSpPr/>
          <p:nvPr/>
        </p:nvCxnSpPr>
        <p:spPr>
          <a:xfrm>
            <a:off x="4725844" y="4175473"/>
            <a:ext cx="25197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2" name="直接箭头连接符 230"/>
          <p:cNvCxnSpPr/>
          <p:nvPr/>
        </p:nvCxnSpPr>
        <p:spPr>
          <a:xfrm>
            <a:off x="7303252" y="4666122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63" name="矩形 191"/>
          <p:cNvSpPr/>
          <p:nvPr/>
        </p:nvSpPr>
        <p:spPr>
          <a:xfrm>
            <a:off x="7740352" y="3550860"/>
            <a:ext cx="825461" cy="24663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4" name="文本框 192"/>
          <p:cNvSpPr txBox="1"/>
          <p:nvPr/>
        </p:nvSpPr>
        <p:spPr>
          <a:xfrm>
            <a:off x="7884368" y="4894324"/>
            <a:ext cx="566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 smtClean="0"/>
              <a:t>SME/</a:t>
            </a:r>
          </a:p>
          <a:p>
            <a:pPr algn="ctr"/>
            <a:r>
              <a:rPr lang="en-US" altLang="zh-CN" sz="800" dirty="0" smtClean="0"/>
              <a:t>MLDME</a:t>
            </a:r>
            <a:endParaRPr lang="en-US" altLang="zh-CN" sz="800" dirty="0"/>
          </a:p>
        </p:txBody>
      </p:sp>
      <p:grpSp>
        <p:nvGrpSpPr>
          <p:cNvPr id="165" name="Group 164"/>
          <p:cNvGrpSpPr/>
          <p:nvPr/>
        </p:nvGrpSpPr>
        <p:grpSpPr>
          <a:xfrm>
            <a:off x="2290016" y="6034364"/>
            <a:ext cx="1390520" cy="294128"/>
            <a:chOff x="1353912" y="6200536"/>
            <a:chExt cx="1032588" cy="294128"/>
          </a:xfrm>
        </p:grpSpPr>
        <p:sp>
          <p:nvSpPr>
            <p:cNvPr id="166" name="Left Brace 165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7" name="文本框 190"/>
            <p:cNvSpPr txBox="1"/>
            <p:nvPr/>
          </p:nvSpPr>
          <p:spPr>
            <a:xfrm>
              <a:off x="1551263" y="6279220"/>
              <a:ext cx="66860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STA2</a:t>
              </a:r>
              <a:endParaRPr lang="en-US" altLang="zh-CN" sz="8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7782057" y="3589566"/>
            <a:ext cx="750383" cy="415498"/>
            <a:chOff x="1475656" y="2567109"/>
            <a:chExt cx="771540" cy="441654"/>
          </a:xfrm>
        </p:grpSpPr>
        <p:sp>
          <p:nvSpPr>
            <p:cNvPr id="169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70" name="文本框 182"/>
            <p:cNvSpPr txBox="1"/>
            <p:nvPr/>
          </p:nvSpPr>
          <p:spPr>
            <a:xfrm>
              <a:off x="1475656" y="2567109"/>
              <a:ext cx="771540" cy="44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IEEE 802.1X</a:t>
              </a:r>
            </a:p>
            <a:p>
              <a:pPr algn="ctr"/>
              <a:r>
                <a:rPr lang="en-US" altLang="zh-CN" sz="700" dirty="0" smtClean="0"/>
                <a:t>Authentication or Supplicant </a:t>
              </a:r>
              <a:endParaRPr lang="en-US" altLang="zh-CN" sz="700" dirty="0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7782057" y="4057581"/>
            <a:ext cx="700335" cy="379531"/>
            <a:chOff x="1475656" y="2593529"/>
            <a:chExt cx="720080" cy="403423"/>
          </a:xfrm>
        </p:grpSpPr>
        <p:sp>
          <p:nvSpPr>
            <p:cNvPr id="172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73" name="文本框 182"/>
            <p:cNvSpPr txBox="1"/>
            <p:nvPr/>
          </p:nvSpPr>
          <p:spPr>
            <a:xfrm>
              <a:off x="1475656" y="2636912"/>
              <a:ext cx="720080" cy="32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RSNA Key Management</a:t>
              </a:r>
              <a:endParaRPr lang="en-US" altLang="zh-CN" sz="700" dirty="0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4043467" y="6034496"/>
            <a:ext cx="1388155" cy="294128"/>
            <a:chOff x="1353912" y="6200536"/>
            <a:chExt cx="1032588" cy="294128"/>
          </a:xfrm>
        </p:grpSpPr>
        <p:sp>
          <p:nvSpPr>
            <p:cNvPr id="175" name="Left Brace 174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6" name="文本框 190"/>
            <p:cNvSpPr txBox="1"/>
            <p:nvPr/>
          </p:nvSpPr>
          <p:spPr>
            <a:xfrm>
              <a:off x="1531092" y="6279220"/>
              <a:ext cx="6980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STA3</a:t>
              </a:r>
              <a:endParaRPr lang="en-US" altLang="zh-CN" sz="800" dirty="0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5843667" y="6050932"/>
            <a:ext cx="1388155" cy="294128"/>
            <a:chOff x="1353912" y="6200536"/>
            <a:chExt cx="1032588" cy="294128"/>
          </a:xfrm>
        </p:grpSpPr>
        <p:sp>
          <p:nvSpPr>
            <p:cNvPr id="178" name="Left Brace 177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9" name="文本框 190"/>
            <p:cNvSpPr txBox="1"/>
            <p:nvPr/>
          </p:nvSpPr>
          <p:spPr>
            <a:xfrm>
              <a:off x="1521779" y="6279220"/>
              <a:ext cx="6537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STA4</a:t>
              </a:r>
              <a:endParaRPr lang="en-US" altLang="zh-CN" sz="800" dirty="0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539552" y="3885640"/>
            <a:ext cx="1036872" cy="2469524"/>
            <a:chOff x="5479344" y="4051812"/>
            <a:chExt cx="1036872" cy="2469524"/>
          </a:xfrm>
        </p:grpSpPr>
        <p:sp>
          <p:nvSpPr>
            <p:cNvPr id="181" name="矩形 205"/>
            <p:cNvSpPr/>
            <p:nvPr/>
          </p:nvSpPr>
          <p:spPr>
            <a:xfrm>
              <a:off x="5479344" y="4152328"/>
              <a:ext cx="1036872" cy="11990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2" name="矩形 206"/>
            <p:cNvSpPr/>
            <p:nvPr/>
          </p:nvSpPr>
          <p:spPr>
            <a:xfrm>
              <a:off x="5479344" y="5351839"/>
              <a:ext cx="1036872" cy="7702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3" name="文本框 207"/>
            <p:cNvSpPr txBox="1"/>
            <p:nvPr/>
          </p:nvSpPr>
          <p:spPr>
            <a:xfrm>
              <a:off x="5698249" y="5589240"/>
              <a:ext cx="6019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PHY</a:t>
              </a:r>
            </a:p>
            <a:p>
              <a:pPr algn="ctr"/>
              <a:r>
                <a:rPr lang="en-US" altLang="zh-CN" sz="800" dirty="0" smtClean="0"/>
                <a:t>Sublayer</a:t>
              </a:r>
              <a:endParaRPr lang="en-US" altLang="zh-CN" sz="800" dirty="0"/>
            </a:p>
          </p:txBody>
        </p:sp>
        <p:sp>
          <p:nvSpPr>
            <p:cNvPr id="184" name="文本框 208"/>
            <p:cNvSpPr txBox="1"/>
            <p:nvPr/>
          </p:nvSpPr>
          <p:spPr>
            <a:xfrm>
              <a:off x="5735275" y="4797152"/>
              <a:ext cx="5535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 </a:t>
              </a:r>
              <a:r>
                <a:rPr lang="en-US" altLang="zh-CN" sz="800" dirty="0" smtClean="0"/>
                <a:t>MAC Sublayer</a:t>
              </a:r>
              <a:endParaRPr lang="en-US" altLang="zh-CN" sz="800" dirty="0"/>
            </a:p>
          </p:txBody>
        </p:sp>
        <p:sp>
          <p:nvSpPr>
            <p:cNvPr id="185" name="流程图: 终止 218"/>
            <p:cNvSpPr/>
            <p:nvPr/>
          </p:nvSpPr>
          <p:spPr>
            <a:xfrm>
              <a:off x="5644839" y="52723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6" name="文本框 221"/>
            <p:cNvSpPr txBox="1"/>
            <p:nvPr/>
          </p:nvSpPr>
          <p:spPr>
            <a:xfrm>
              <a:off x="5714469" y="5242667"/>
              <a:ext cx="6362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/>
                <a:t>PHY-SAP</a:t>
              </a: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5483628" y="6227208"/>
              <a:ext cx="1032588" cy="294128"/>
              <a:chOff x="1353912" y="6200536"/>
              <a:chExt cx="1032588" cy="294128"/>
            </a:xfrm>
          </p:grpSpPr>
          <p:sp>
            <p:nvSpPr>
              <p:cNvPr id="191" name="Left Brace 190"/>
              <p:cNvSpPr/>
              <p:nvPr/>
            </p:nvSpPr>
            <p:spPr bwMode="auto">
              <a:xfrm rot="16200000">
                <a:off x="1808181" y="5746267"/>
                <a:ext cx="124050" cy="1032588"/>
              </a:xfrm>
              <a:prstGeom prst="leftBrace">
                <a:avLst>
                  <a:gd name="adj1" fmla="val 8333"/>
                  <a:gd name="adj2" fmla="val 49851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2" name="文本框 190"/>
              <p:cNvSpPr txBox="1"/>
              <p:nvPr/>
            </p:nvSpPr>
            <p:spPr>
              <a:xfrm>
                <a:off x="1631277" y="6279220"/>
                <a:ext cx="49245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STA1</a:t>
                </a:r>
                <a:endParaRPr lang="en-US" altLang="zh-CN" sz="800" dirty="0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5631577" y="4051812"/>
              <a:ext cx="705880" cy="200055"/>
              <a:chOff x="2282304" y="4053434"/>
              <a:chExt cx="705880" cy="200055"/>
            </a:xfrm>
          </p:grpSpPr>
          <p:sp>
            <p:nvSpPr>
              <p:cNvPr id="189" name="流程图: 终止 211"/>
              <p:cNvSpPr/>
              <p:nvPr/>
            </p:nvSpPr>
            <p:spPr>
              <a:xfrm>
                <a:off x="2282304" y="4077998"/>
                <a:ext cx="705880" cy="152377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90" name="文本框 214"/>
              <p:cNvSpPr txBox="1"/>
              <p:nvPr/>
            </p:nvSpPr>
            <p:spPr>
              <a:xfrm>
                <a:off x="2304388" y="4053434"/>
                <a:ext cx="6831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/>
                  <a:t>MAC-SAP</a:t>
                </a:r>
              </a:p>
            </p:txBody>
          </p:sp>
        </p:grpSp>
      </p:grpSp>
      <p:grpSp>
        <p:nvGrpSpPr>
          <p:cNvPr id="193" name="Group 192"/>
          <p:cNvGrpSpPr/>
          <p:nvPr/>
        </p:nvGrpSpPr>
        <p:grpSpPr>
          <a:xfrm>
            <a:off x="2290017" y="4301252"/>
            <a:ext cx="1474160" cy="1662516"/>
            <a:chOff x="1497929" y="4467424"/>
            <a:chExt cx="1474160" cy="1662516"/>
          </a:xfrm>
        </p:grpSpPr>
        <p:grpSp>
          <p:nvGrpSpPr>
            <p:cNvPr id="194" name="Group 193"/>
            <p:cNvGrpSpPr/>
            <p:nvPr/>
          </p:nvGrpSpPr>
          <p:grpSpPr>
            <a:xfrm>
              <a:off x="1497929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96" name="Group 195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198" name="Group 197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207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8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9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210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21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2" name="文本框 221"/>
                  <p:cNvSpPr txBox="1"/>
                  <p:nvPr/>
                </p:nvSpPr>
                <p:spPr>
                  <a:xfrm>
                    <a:off x="1589038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/>
                      <a:t>PHY-SAP</a:t>
                    </a:r>
                  </a:p>
                </p:txBody>
              </p:sp>
            </p:grpSp>
            <p:grpSp>
              <p:nvGrpSpPr>
                <p:cNvPr id="199" name="Group 198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0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00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201" name="Group 200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03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4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0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197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95" name="流程图: 终止 217"/>
            <p:cNvSpPr/>
            <p:nvPr/>
          </p:nvSpPr>
          <p:spPr>
            <a:xfrm>
              <a:off x="2565880" y="5294115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4033944" y="4301252"/>
            <a:ext cx="1474160" cy="1662516"/>
            <a:chOff x="3241856" y="4467424"/>
            <a:chExt cx="1474160" cy="1662516"/>
          </a:xfrm>
        </p:grpSpPr>
        <p:grpSp>
          <p:nvGrpSpPr>
            <p:cNvPr id="214" name="Group 213"/>
            <p:cNvGrpSpPr/>
            <p:nvPr/>
          </p:nvGrpSpPr>
          <p:grpSpPr>
            <a:xfrm>
              <a:off x="32418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216" name="Group 215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218" name="Group 217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227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8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9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230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23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2" name="文本框 221"/>
                  <p:cNvSpPr txBox="1"/>
                  <p:nvPr/>
                </p:nvSpPr>
                <p:spPr>
                  <a:xfrm>
                    <a:off x="1553674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 dirty="0"/>
                      <a:t>PHY-SAP</a:t>
                    </a:r>
                  </a:p>
                </p:txBody>
              </p:sp>
            </p:grpSp>
            <p:grpSp>
              <p:nvGrpSpPr>
                <p:cNvPr id="219" name="Group 218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2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20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221" name="Group 220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23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4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2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217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215" name="流程图: 终止 217"/>
            <p:cNvSpPr/>
            <p:nvPr/>
          </p:nvSpPr>
          <p:spPr>
            <a:xfrm>
              <a:off x="4314634" y="5292384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5834144" y="4301252"/>
            <a:ext cx="1474160" cy="1662516"/>
            <a:chOff x="5042056" y="4467424"/>
            <a:chExt cx="1474160" cy="1662516"/>
          </a:xfrm>
        </p:grpSpPr>
        <p:grpSp>
          <p:nvGrpSpPr>
            <p:cNvPr id="234" name="Group 233"/>
            <p:cNvGrpSpPr/>
            <p:nvPr/>
          </p:nvGrpSpPr>
          <p:grpSpPr>
            <a:xfrm>
              <a:off x="50420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236" name="Group 235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238" name="Group 237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247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8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9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250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25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2" name="文本框 221"/>
                  <p:cNvSpPr txBox="1"/>
                  <p:nvPr/>
                </p:nvSpPr>
                <p:spPr>
                  <a:xfrm>
                    <a:off x="1558726" y="5308401"/>
                    <a:ext cx="636250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PHY-SAP</a:t>
                    </a:r>
                  </a:p>
                </p:txBody>
              </p:sp>
            </p:grpSp>
            <p:grpSp>
              <p:nvGrpSpPr>
                <p:cNvPr id="239" name="Group 238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4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40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241" name="Group 240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243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4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24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237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235" name="流程图: 终止 217"/>
            <p:cNvSpPr/>
            <p:nvPr/>
          </p:nvSpPr>
          <p:spPr>
            <a:xfrm>
              <a:off x="6114834" y="5301208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253" name="流程图: 终止 217"/>
          <p:cNvSpPr/>
          <p:nvPr/>
        </p:nvSpPr>
        <p:spPr>
          <a:xfrm rot="5400000">
            <a:off x="1643268" y="5482921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PLME- SAP</a:t>
            </a:r>
          </a:p>
        </p:txBody>
      </p:sp>
      <p:sp>
        <p:nvSpPr>
          <p:cNvPr id="254" name="文本框 193"/>
          <p:cNvSpPr txBox="1"/>
          <p:nvPr/>
        </p:nvSpPr>
        <p:spPr>
          <a:xfrm rot="5400000">
            <a:off x="1471865" y="5481539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PLME</a:t>
            </a:r>
            <a:endParaRPr lang="en-US" altLang="zh-CN" sz="800" dirty="0"/>
          </a:p>
        </p:txBody>
      </p:sp>
      <p:sp>
        <p:nvSpPr>
          <p:cNvPr id="255" name="矩形 187"/>
          <p:cNvSpPr/>
          <p:nvPr/>
        </p:nvSpPr>
        <p:spPr>
          <a:xfrm>
            <a:off x="1577083" y="3986156"/>
            <a:ext cx="360040" cy="11990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56" name="流程图: 终止 217"/>
          <p:cNvSpPr/>
          <p:nvPr/>
        </p:nvSpPr>
        <p:spPr>
          <a:xfrm rot="5400000">
            <a:off x="1636357" y="4715722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MLME- SAP</a:t>
            </a:r>
          </a:p>
        </p:txBody>
      </p:sp>
      <p:sp>
        <p:nvSpPr>
          <p:cNvPr id="257" name="流程图: 终止 217"/>
          <p:cNvSpPr/>
          <p:nvPr/>
        </p:nvSpPr>
        <p:spPr>
          <a:xfrm>
            <a:off x="1613727" y="5114828"/>
            <a:ext cx="282626" cy="134673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58" name="直接箭头连接符 230"/>
          <p:cNvCxnSpPr/>
          <p:nvPr/>
        </p:nvCxnSpPr>
        <p:spPr>
          <a:xfrm>
            <a:off x="1439012" y="5514004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59" name="直接箭头连接符 230"/>
          <p:cNvCxnSpPr/>
          <p:nvPr/>
        </p:nvCxnSpPr>
        <p:spPr>
          <a:xfrm>
            <a:off x="1454168" y="4558972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260" name="文本框 193"/>
          <p:cNvSpPr txBox="1"/>
          <p:nvPr/>
        </p:nvSpPr>
        <p:spPr>
          <a:xfrm rot="5400000">
            <a:off x="1483828" y="4703327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MLME</a:t>
            </a:r>
            <a:endParaRPr lang="en-US" altLang="zh-CN" sz="800" dirty="0"/>
          </a:p>
        </p:txBody>
      </p:sp>
      <p:grpSp>
        <p:nvGrpSpPr>
          <p:cNvPr id="261" name="Group 260"/>
          <p:cNvGrpSpPr/>
          <p:nvPr/>
        </p:nvGrpSpPr>
        <p:grpSpPr>
          <a:xfrm>
            <a:off x="1640845" y="2943555"/>
            <a:ext cx="4587339" cy="413437"/>
            <a:chOff x="538973" y="3114428"/>
            <a:chExt cx="6692271" cy="435296"/>
          </a:xfrm>
        </p:grpSpPr>
        <p:sp>
          <p:nvSpPr>
            <p:cNvPr id="262" name="矩形 181"/>
            <p:cNvSpPr/>
            <p:nvPr/>
          </p:nvSpPr>
          <p:spPr>
            <a:xfrm>
              <a:off x="538973" y="3114428"/>
              <a:ext cx="6692271" cy="43529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63" name="文本框 182"/>
            <p:cNvSpPr txBox="1"/>
            <p:nvPr/>
          </p:nvSpPr>
          <p:spPr>
            <a:xfrm>
              <a:off x="3469277" y="3212976"/>
              <a:ext cx="820585" cy="22683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DSAF</a:t>
              </a:r>
              <a:endParaRPr lang="en-US" altLang="zh-CN" sz="800" dirty="0"/>
            </a:p>
          </p:txBody>
        </p:sp>
      </p:grpSp>
      <p:cxnSp>
        <p:nvCxnSpPr>
          <p:cNvPr id="264" name="直接箭头连接符 231"/>
          <p:cNvCxnSpPr/>
          <p:nvPr/>
        </p:nvCxnSpPr>
        <p:spPr>
          <a:xfrm>
            <a:off x="3205761" y="479412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65" name="直接箭头连接符 231"/>
          <p:cNvCxnSpPr/>
          <p:nvPr/>
        </p:nvCxnSpPr>
        <p:spPr>
          <a:xfrm>
            <a:off x="3213952" y="551420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66" name="直接箭头连接符 231"/>
          <p:cNvCxnSpPr/>
          <p:nvPr/>
        </p:nvCxnSpPr>
        <p:spPr>
          <a:xfrm>
            <a:off x="4955441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67" name="直接箭头连接符 231"/>
          <p:cNvCxnSpPr/>
          <p:nvPr/>
        </p:nvCxnSpPr>
        <p:spPr>
          <a:xfrm>
            <a:off x="4957300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68" name="直接箭头连接符 231"/>
          <p:cNvCxnSpPr/>
          <p:nvPr/>
        </p:nvCxnSpPr>
        <p:spPr>
          <a:xfrm>
            <a:off x="6747396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69" name="直接箭头连接符 231"/>
          <p:cNvCxnSpPr/>
          <p:nvPr/>
        </p:nvCxnSpPr>
        <p:spPr>
          <a:xfrm>
            <a:off x="6748676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70" name="直接箭头连接符 230"/>
          <p:cNvCxnSpPr>
            <a:stCxn id="155" idx="0"/>
          </p:cNvCxnSpPr>
          <p:nvPr/>
        </p:nvCxnSpPr>
        <p:spPr>
          <a:xfrm flipV="1">
            <a:off x="3885688" y="3356992"/>
            <a:ext cx="0" cy="193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arrow" w="med" len="med"/>
            <a:tailEnd type="arrow" w="med" len="med"/>
          </a:ln>
        </p:spPr>
      </p:cxnSp>
      <p:grpSp>
        <p:nvGrpSpPr>
          <p:cNvPr id="399" name="Group 398"/>
          <p:cNvGrpSpPr/>
          <p:nvPr/>
        </p:nvGrpSpPr>
        <p:grpSpPr>
          <a:xfrm>
            <a:off x="1628883" y="1935443"/>
            <a:ext cx="4599302" cy="413437"/>
            <a:chOff x="538973" y="3209838"/>
            <a:chExt cx="6692271" cy="435296"/>
          </a:xfrm>
        </p:grpSpPr>
        <p:sp>
          <p:nvSpPr>
            <p:cNvPr id="400" name="矩形 181"/>
            <p:cNvSpPr/>
            <p:nvPr/>
          </p:nvSpPr>
          <p:spPr>
            <a:xfrm>
              <a:off x="538973" y="3209838"/>
              <a:ext cx="6692271" cy="43529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01" name="文本框 182"/>
            <p:cNvSpPr txBox="1"/>
            <p:nvPr/>
          </p:nvSpPr>
          <p:spPr>
            <a:xfrm>
              <a:off x="3586765" y="3266058"/>
              <a:ext cx="599923" cy="226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DS</a:t>
              </a:r>
              <a:endParaRPr lang="en-US" altLang="zh-CN" sz="800" dirty="0"/>
            </a:p>
          </p:txBody>
        </p:sp>
      </p:grpSp>
      <p:cxnSp>
        <p:nvCxnSpPr>
          <p:cNvPr id="402" name="直接箭头连接符 230"/>
          <p:cNvCxnSpPr>
            <a:stCxn id="406" idx="0"/>
            <a:endCxn id="400" idx="2"/>
          </p:cNvCxnSpPr>
          <p:nvPr/>
        </p:nvCxnSpPr>
        <p:spPr>
          <a:xfrm flipH="1" flipV="1">
            <a:off x="3928534" y="2348880"/>
            <a:ext cx="9130" cy="495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arrow" w="med" len="med"/>
            <a:tailEnd type="arrow" w="med" len="med"/>
          </a:ln>
        </p:spPr>
      </p:cxnSp>
      <p:grpSp>
        <p:nvGrpSpPr>
          <p:cNvPr id="404" name="Group 403"/>
          <p:cNvGrpSpPr/>
          <p:nvPr/>
        </p:nvGrpSpPr>
        <p:grpSpPr>
          <a:xfrm>
            <a:off x="3563888" y="2844629"/>
            <a:ext cx="715363" cy="200055"/>
            <a:chOff x="2282304" y="4053434"/>
            <a:chExt cx="715363" cy="200055"/>
          </a:xfrm>
        </p:grpSpPr>
        <p:sp>
          <p:nvSpPr>
            <p:cNvPr id="405" name="流程图: 终止 211"/>
            <p:cNvSpPr/>
            <p:nvPr/>
          </p:nvSpPr>
          <p:spPr>
            <a:xfrm>
              <a:off x="2282304" y="40779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06" name="文本框 214"/>
            <p:cNvSpPr txBox="1"/>
            <p:nvPr/>
          </p:nvSpPr>
          <p:spPr>
            <a:xfrm>
              <a:off x="2314492" y="4053434"/>
              <a:ext cx="68317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DS-SAP</a:t>
              </a:r>
              <a:endParaRPr lang="en-US" altLang="zh-CN" sz="700" dirty="0"/>
            </a:p>
          </p:txBody>
        </p:sp>
      </p:grpSp>
      <p:sp>
        <p:nvSpPr>
          <p:cNvPr id="408" name="文本框 182"/>
          <p:cNvSpPr txBox="1"/>
          <p:nvPr/>
        </p:nvSpPr>
        <p:spPr>
          <a:xfrm>
            <a:off x="6891991" y="3356301"/>
            <a:ext cx="2880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 smtClean="0">
                <a:solidFill>
                  <a:srgbClr val="00B0F0"/>
                </a:solidFill>
              </a:rPr>
              <a:t>U</a:t>
            </a:r>
            <a:endParaRPr lang="en-US" altLang="zh-CN" sz="800" dirty="0">
              <a:solidFill>
                <a:srgbClr val="00B0F0"/>
              </a:solidFill>
            </a:endParaRPr>
          </a:p>
        </p:txBody>
      </p:sp>
      <p:sp>
        <p:nvSpPr>
          <p:cNvPr id="409" name="文本框 182"/>
          <p:cNvSpPr txBox="1"/>
          <p:nvPr/>
        </p:nvSpPr>
        <p:spPr>
          <a:xfrm>
            <a:off x="3923928" y="3356992"/>
            <a:ext cx="2880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rgbClr val="00B0F0"/>
                </a:solidFill>
              </a:rPr>
              <a:t>C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660230" y="1676684"/>
            <a:ext cx="1584178" cy="686359"/>
            <a:chOff x="6372199" y="1676684"/>
            <a:chExt cx="1584178" cy="686359"/>
          </a:xfrm>
        </p:grpSpPr>
        <p:grpSp>
          <p:nvGrpSpPr>
            <p:cNvPr id="22" name="Group 21"/>
            <p:cNvGrpSpPr/>
            <p:nvPr/>
          </p:nvGrpSpPr>
          <p:grpSpPr>
            <a:xfrm>
              <a:off x="6372199" y="2135033"/>
              <a:ext cx="1584177" cy="228010"/>
              <a:chOff x="6372199" y="2135033"/>
              <a:chExt cx="1584177" cy="228010"/>
            </a:xfrm>
          </p:grpSpPr>
          <p:sp>
            <p:nvSpPr>
              <p:cNvPr id="412" name="矩形 181"/>
              <p:cNvSpPr/>
              <p:nvPr/>
            </p:nvSpPr>
            <p:spPr>
              <a:xfrm>
                <a:off x="6372199" y="2135033"/>
                <a:ext cx="1584177" cy="22801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13" name="文本框 182"/>
              <p:cNvSpPr txBox="1"/>
              <p:nvPr/>
            </p:nvSpPr>
            <p:spPr>
              <a:xfrm>
                <a:off x="6399061" y="2142105"/>
                <a:ext cx="148530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802.1AC Convergence function</a:t>
                </a:r>
                <a:endParaRPr lang="en-US" altLang="zh-CN" sz="800" dirty="0"/>
              </a:p>
            </p:txBody>
          </p:sp>
        </p:grpSp>
        <p:grpSp>
          <p:nvGrpSpPr>
            <p:cNvPr id="414" name="Group 413"/>
            <p:cNvGrpSpPr/>
            <p:nvPr/>
          </p:nvGrpSpPr>
          <p:grpSpPr>
            <a:xfrm>
              <a:off x="6372200" y="1904846"/>
              <a:ext cx="1584177" cy="228010"/>
              <a:chOff x="6372199" y="2135033"/>
              <a:chExt cx="1584177" cy="228010"/>
            </a:xfrm>
          </p:grpSpPr>
          <p:sp>
            <p:nvSpPr>
              <p:cNvPr id="415" name="矩形 181"/>
              <p:cNvSpPr/>
              <p:nvPr/>
            </p:nvSpPr>
            <p:spPr>
              <a:xfrm>
                <a:off x="6372199" y="2135033"/>
                <a:ext cx="1584177" cy="22801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16" name="文本框 182"/>
              <p:cNvSpPr txBox="1"/>
              <p:nvPr/>
            </p:nvSpPr>
            <p:spPr>
              <a:xfrm>
                <a:off x="6399061" y="2142105"/>
                <a:ext cx="148530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LPD/EPD</a:t>
                </a:r>
                <a:endParaRPr lang="en-US" altLang="zh-CN" sz="800" dirty="0"/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6372200" y="1676684"/>
              <a:ext cx="1584177" cy="228010"/>
              <a:chOff x="6372199" y="2135033"/>
              <a:chExt cx="1584177" cy="228010"/>
            </a:xfrm>
          </p:grpSpPr>
          <p:sp>
            <p:nvSpPr>
              <p:cNvPr id="418" name="矩形 181"/>
              <p:cNvSpPr/>
              <p:nvPr/>
            </p:nvSpPr>
            <p:spPr>
              <a:xfrm>
                <a:off x="6372199" y="2135033"/>
                <a:ext cx="1584177" cy="22801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19" name="文本框 182"/>
              <p:cNvSpPr txBox="1"/>
              <p:nvPr/>
            </p:nvSpPr>
            <p:spPr>
              <a:xfrm>
                <a:off x="6399061" y="2142105"/>
                <a:ext cx="148530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802.1X PAE</a:t>
                </a:r>
                <a:endParaRPr lang="en-US" altLang="zh-CN" sz="800" dirty="0"/>
              </a:p>
            </p:txBody>
          </p:sp>
        </p:grpSp>
      </p:grpSp>
      <p:cxnSp>
        <p:nvCxnSpPr>
          <p:cNvPr id="27" name="Elbow Connector 26"/>
          <p:cNvCxnSpPr>
            <a:stCxn id="412" idx="2"/>
          </p:cNvCxnSpPr>
          <p:nvPr/>
        </p:nvCxnSpPr>
        <p:spPr bwMode="auto">
          <a:xfrm rot="5400000">
            <a:off x="6567760" y="2666300"/>
            <a:ext cx="1187817" cy="58130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arrow" w="med" len="med"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1010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AP MLD Network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2859805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DS-SAP</a:t>
            </a:r>
            <a:r>
              <a:rPr lang="en-US" altLang="ko-KR" sz="2000" dirty="0">
                <a:ea typeface="Gulim" panose="020B0600000101010101" charset="-127"/>
              </a:rPr>
              <a:t> </a:t>
            </a: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Reuse the existing DS-SAP 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Enable access to the DS for associated non-AP MLDs (Management Plane).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Accept </a:t>
            </a:r>
            <a:r>
              <a:rPr lang="en-US" altLang="ko-KR" sz="1200" dirty="0" smtClean="0">
                <a:ea typeface="Gulim" panose="020B0600000101010101" charset="-127"/>
              </a:rPr>
              <a:t>the non-AP </a:t>
            </a:r>
            <a:r>
              <a:rPr lang="en-US" altLang="ko-KR" sz="1200" dirty="0">
                <a:ea typeface="Gulim" panose="020B0600000101010101" charset="-127"/>
              </a:rPr>
              <a:t>MLD to AP MLD mapping updates from the AP MLDs.</a:t>
            </a:r>
          </a:p>
          <a:p>
            <a:pPr marL="857250" lvl="2" indent="0">
              <a:buNone/>
            </a:pPr>
            <a:endParaRPr lang="en-US" altLang="ko-KR" sz="1400" dirty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Accept </a:t>
            </a:r>
            <a:r>
              <a:rPr lang="en-US" altLang="ko-KR" sz="1400" dirty="0">
                <a:ea typeface="Gulim" panose="020B0600000101010101" charset="-127"/>
              </a:rPr>
              <a:t>and deliver IEEE 802.11 MAC service tuples, including all of the parameters and </a:t>
            </a:r>
            <a:r>
              <a:rPr lang="en-US" altLang="ko-KR" sz="1400" dirty="0" smtClean="0">
                <a:ea typeface="Gulim" panose="020B0600000101010101" charset="-127"/>
              </a:rPr>
              <a:t>data (Data </a:t>
            </a:r>
            <a:r>
              <a:rPr lang="en-US" altLang="ko-KR" sz="1400" dirty="0">
                <a:ea typeface="Gulim" panose="020B0600000101010101" charset="-127"/>
              </a:rPr>
              <a:t>P</a:t>
            </a:r>
            <a:r>
              <a:rPr lang="en-US" altLang="ko-KR" sz="1400" dirty="0" smtClean="0">
                <a:ea typeface="Gulim" panose="020B0600000101010101" charset="-127"/>
              </a:rPr>
              <a:t>lane)</a:t>
            </a:r>
            <a:endParaRPr lang="en-US" altLang="ko-KR" sz="1400" dirty="0">
              <a:ea typeface="Gulim" panose="020B0600000101010101" charset="-127"/>
            </a:endParaRP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Accept </a:t>
            </a:r>
            <a:r>
              <a:rPr lang="en-US" altLang="ko-KR" sz="1200" dirty="0">
                <a:ea typeface="Gulim" panose="020B0600000101010101" charset="-127"/>
              </a:rPr>
              <a:t>MSDUs (as part of MAC service tuples) from </a:t>
            </a:r>
            <a:r>
              <a:rPr lang="en-US" altLang="ko-KR" sz="1200" dirty="0" smtClean="0">
                <a:ea typeface="Gulim" panose="020B0600000101010101" charset="-127"/>
              </a:rPr>
              <a:t>AP MLDs.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Deliver MSDUs (as part of MAC service tuples) to </a:t>
            </a:r>
            <a:r>
              <a:rPr lang="en-US" altLang="ko-KR" sz="1200" dirty="0" smtClean="0">
                <a:ea typeface="Gulim" panose="020B0600000101010101" charset="-127"/>
              </a:rPr>
              <a:t>AP MLDs.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9217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Discussed the existing DS reference model to support AP MLD network.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Suggested to reuse the existing DS-SAP </a:t>
            </a:r>
            <a:r>
              <a:rPr lang="en-US" altLang="ko-KR" sz="1800" dirty="0">
                <a:ea typeface="Gulim" panose="020B0600000101010101" charset="-127"/>
              </a:rPr>
              <a:t>to </a:t>
            </a:r>
            <a:r>
              <a:rPr lang="en-US" altLang="ko-KR" sz="1800" dirty="0" smtClean="0">
                <a:ea typeface="Gulim" panose="020B0600000101010101" charset="-127"/>
              </a:rPr>
              <a:t>accept </a:t>
            </a:r>
            <a:r>
              <a:rPr lang="en-US" altLang="ko-KR" sz="1800" dirty="0">
                <a:ea typeface="Gulim" panose="020B0600000101010101" charset="-127"/>
              </a:rPr>
              <a:t>STA-to-AP mapping updates from the </a:t>
            </a:r>
            <a:r>
              <a:rPr lang="en-US" altLang="ko-KR" sz="1800" dirty="0" smtClean="0">
                <a:ea typeface="Gulim" panose="020B0600000101010101" charset="-127"/>
              </a:rPr>
              <a:t>APs and enable </a:t>
            </a:r>
            <a:r>
              <a:rPr lang="en-US" altLang="ko-KR" sz="1800" dirty="0">
                <a:ea typeface="Gulim" panose="020B0600000101010101" charset="-127"/>
              </a:rPr>
              <a:t>access to the DS for associated non-AP MLDs.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76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Do you support in SFD to reuse the existing </a:t>
            </a:r>
            <a:r>
              <a:rPr lang="en-US" altLang="ko-KR" sz="1600" dirty="0" smtClean="0">
                <a:ea typeface="Gulim" panose="020B0600000101010101" charset="-127"/>
              </a:rPr>
              <a:t>DS-SAP to </a:t>
            </a:r>
            <a:r>
              <a:rPr lang="en-US" altLang="ko-KR" sz="1600" dirty="0">
                <a:ea typeface="Gulim" panose="020B0600000101010101" charset="-127"/>
              </a:rPr>
              <a:t>accept </a:t>
            </a:r>
            <a:r>
              <a:rPr lang="en-US" altLang="ko-KR" sz="1600" dirty="0" smtClean="0">
                <a:ea typeface="Gulim" panose="020B0600000101010101" charset="-127"/>
              </a:rPr>
              <a:t>a non-AP MLD to an AP MLD mapping </a:t>
            </a:r>
            <a:r>
              <a:rPr lang="en-US" altLang="ko-KR" sz="1600" dirty="0">
                <a:ea typeface="Gulim" panose="020B0600000101010101" charset="-127"/>
              </a:rPr>
              <a:t>updates from the </a:t>
            </a:r>
            <a:r>
              <a:rPr lang="en-US" altLang="ko-KR" sz="1600" dirty="0" smtClean="0">
                <a:ea typeface="Gulim" panose="020B0600000101010101" charset="-127"/>
              </a:rPr>
              <a:t>AP MLD </a:t>
            </a:r>
            <a:r>
              <a:rPr lang="en-US" altLang="ko-KR" sz="1600" dirty="0">
                <a:ea typeface="Gulim" panose="020B0600000101010101" charset="-127"/>
              </a:rPr>
              <a:t>and enable access to the DS </a:t>
            </a:r>
            <a:r>
              <a:rPr lang="en-US" altLang="ko-KR" sz="1600" dirty="0" smtClean="0">
                <a:ea typeface="Gulim" panose="020B0600000101010101" charset="-127"/>
              </a:rPr>
              <a:t>for an </a:t>
            </a:r>
            <a:r>
              <a:rPr lang="en-US" altLang="ko-KR" sz="1600" dirty="0">
                <a:ea typeface="Gulim" panose="020B0600000101010101" charset="-127"/>
              </a:rPr>
              <a:t>associated non-AP </a:t>
            </a:r>
            <a:r>
              <a:rPr lang="en-US" altLang="ko-KR" sz="1600" dirty="0" smtClean="0">
                <a:ea typeface="Gulim" panose="020B0600000101010101" charset="-127"/>
              </a:rPr>
              <a:t>MLD?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u="sng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756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References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1800" b="0" dirty="0" smtClean="0">
                <a:ea typeface="Gulim" panose="020B0600000101010101" charset="-127"/>
              </a:rPr>
              <a:t>[1]  IEEE802.11-REVmd </a:t>
            </a:r>
            <a:r>
              <a:rPr lang="en-US" altLang="ko-KR" sz="1800" b="0" dirty="0">
                <a:ea typeface="Gulim" panose="020B0600000101010101" charset="-127"/>
              </a:rPr>
              <a:t>D3.4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lvl="1"/>
            <a:endParaRPr lang="en-US" altLang="ko-KR" sz="1400" u="sng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370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723</Words>
  <Application>Microsoft Office PowerPoint</Application>
  <PresentationFormat>On-screen Show (4:3)</PresentationFormat>
  <Paragraphs>166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</vt:lpstr>
      <vt:lpstr>AP MLD Network Reference Model</vt:lpstr>
      <vt:lpstr>AP MLD Network Reference Model</vt:lpstr>
      <vt:lpstr>AP MLD Network Reference Model</vt:lpstr>
      <vt:lpstr>Summary </vt:lpstr>
      <vt:lpstr>Straw Polls  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2020-08-18T15:44:46Z</dcterms:modified>
</cp:coreProperties>
</file>