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9" r:id="rId2"/>
    <p:sldId id="327" r:id="rId3"/>
    <p:sldId id="405" r:id="rId4"/>
    <p:sldId id="393" r:id="rId5"/>
    <p:sldId id="406" r:id="rId6"/>
    <p:sldId id="392" r:id="rId7"/>
    <p:sldId id="404" r:id="rId8"/>
    <p:sldId id="407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42" d="100"/>
          <a:sy n="142" d="100"/>
        </p:scale>
        <p:origin x="96" y="152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2204" y="-680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2" y="332601"/>
            <a:ext cx="328307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802.11-2020/1171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ML AP MLD Network Reference Model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2020-08-03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86741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Liuming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Lu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</a:t>
            </a:r>
            <a:r>
              <a:rPr lang="en-US" altLang="ko-KR" sz="2000" b="0" dirty="0">
                <a:ea typeface="Gulim" panose="020B0600000101010101" charset="-127"/>
              </a:rPr>
              <a:t>discusses the existing DS reference model to support AP MLD </a:t>
            </a:r>
            <a:r>
              <a:rPr lang="en-US" altLang="ko-KR" sz="2000" b="0" dirty="0" smtClean="0">
                <a:ea typeface="Gulim" panose="020B0600000101010101" charset="-127"/>
              </a:rPr>
              <a:t>network and suggests to </a:t>
            </a:r>
            <a:r>
              <a:rPr lang="en-US" altLang="ko-KR" sz="2000" b="0" dirty="0">
                <a:ea typeface="Gulim" panose="020B0600000101010101" charset="-127"/>
              </a:rPr>
              <a:t>reuse the existing DS-SAP to accept STA-to-AP mapping updates from the APs and enable access to the DS for associated non-AP MLDs.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Background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284136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ESS, DS and DS SAP [1]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</a:t>
            </a:r>
            <a:r>
              <a:rPr lang="en-US" altLang="ko-KR" sz="1400" dirty="0">
                <a:ea typeface="Gulim" panose="020B0600000101010101" charset="-127"/>
              </a:rPr>
              <a:t>enables mobile device support by providing the logical services necessary to handle address </a:t>
            </a:r>
            <a:r>
              <a:rPr lang="en-US" altLang="ko-KR" sz="1400" dirty="0" smtClean="0">
                <a:ea typeface="Gulim" panose="020B0600000101010101" charset="-127"/>
              </a:rPr>
              <a:t>to destination </a:t>
            </a:r>
            <a:r>
              <a:rPr lang="en-US" altLang="ko-KR" sz="1400" dirty="0">
                <a:ea typeface="Gulim" panose="020B0600000101010101" charset="-127"/>
              </a:rPr>
              <a:t>mapping and seamless integration of multiple BSSs.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allow to create </a:t>
            </a:r>
            <a:r>
              <a:rPr lang="en-US" altLang="ko-KR" sz="1400" dirty="0">
                <a:ea typeface="Gulim" panose="020B0600000101010101" charset="-127"/>
              </a:rPr>
              <a:t>a wireless network of arbitrary size </a:t>
            </a:r>
            <a:r>
              <a:rPr lang="en-US" altLang="ko-KR" sz="1400" dirty="0" smtClean="0">
                <a:ea typeface="Gulim" panose="020B0600000101010101" charset="-127"/>
              </a:rPr>
              <a:t>and complexity which is referred as ESS</a:t>
            </a:r>
            <a:r>
              <a:rPr lang="en-US" altLang="ko-KR" sz="1400" dirty="0">
                <a:ea typeface="Gulim" panose="020B0600000101010101" charset="-127"/>
              </a:rPr>
              <a:t>. An ESS is the union of </a:t>
            </a:r>
            <a:r>
              <a:rPr lang="en-US" altLang="ko-KR" sz="1400" dirty="0" smtClean="0">
                <a:ea typeface="Gulim" panose="020B0600000101010101" charset="-127"/>
              </a:rPr>
              <a:t>the infrastructure </a:t>
            </a:r>
            <a:r>
              <a:rPr lang="en-US" altLang="ko-KR" sz="1400" dirty="0">
                <a:ea typeface="Gulim" panose="020B0600000101010101" charset="-127"/>
              </a:rPr>
              <a:t>BSSs with the same SSID connected by a DS</a:t>
            </a:r>
            <a:r>
              <a:rPr lang="en-US" altLang="ko-KR" sz="14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is the interface between the DS SAP service users and the DS SAP service provider. The </a:t>
            </a:r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service users are the connected </a:t>
            </a:r>
            <a:r>
              <a:rPr lang="en-US" altLang="ko-KR" sz="1400" dirty="0" smtClean="0">
                <a:ea typeface="Gulim" panose="020B0600000101010101" charset="-127"/>
              </a:rPr>
              <a:t>APs </a:t>
            </a:r>
            <a:r>
              <a:rPr lang="en-US" altLang="ko-KR" sz="1400" dirty="0">
                <a:ea typeface="Gulim" panose="020B0600000101010101" charset="-127"/>
              </a:rPr>
              <a:t>and the portal. The </a:t>
            </a:r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service provider is </a:t>
            </a:r>
            <a:r>
              <a:rPr lang="en-US" altLang="ko-KR" sz="1400" dirty="0" smtClean="0">
                <a:ea typeface="Gulim" panose="020B0600000101010101" charset="-127"/>
              </a:rPr>
              <a:t>the DS.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provides the following functions through DS-SAP</a:t>
            </a:r>
          </a:p>
          <a:p>
            <a:pPr lvl="2"/>
            <a:r>
              <a:rPr lang="en-US" altLang="ko-KR" sz="1200" dirty="0">
                <a:ea typeface="Gulim" panose="020B0600000101010101" charset="-127"/>
              </a:rPr>
              <a:t>Accept MSDUs (as part of MAC service tuples) from APs, mesh gates, and the portal.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Deliver </a:t>
            </a:r>
            <a:r>
              <a:rPr lang="en-US" altLang="ko-KR" sz="1200" dirty="0">
                <a:ea typeface="Gulim" panose="020B0600000101010101" charset="-127"/>
              </a:rPr>
              <a:t>MSDUs (as part of MAC service tuples) to APs, mesh gates, or the portal.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Accept </a:t>
            </a:r>
            <a:r>
              <a:rPr lang="en-US" altLang="ko-KR" sz="1200" dirty="0">
                <a:ea typeface="Gulim" panose="020B0600000101010101" charset="-127"/>
              </a:rPr>
              <a:t>STA-to-AP mapping updates from the APs.</a:t>
            </a:r>
            <a:endParaRPr lang="en-US" altLang="ko-KR" sz="1200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725144"/>
            <a:ext cx="4948523" cy="15158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08" y="4387084"/>
            <a:ext cx="3157672" cy="206481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64089" y="5986154"/>
            <a:ext cx="29523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sz="1050" dirty="0">
                <a:ea typeface="Gulim" panose="020B0600000101010101" charset="-127"/>
              </a:rPr>
              <a:t>DSAF is </a:t>
            </a:r>
            <a:r>
              <a:rPr lang="en-US" altLang="ko-KR" sz="1050" dirty="0" smtClean="0">
                <a:ea typeface="Gulim" panose="020B0600000101010101" charset="-127"/>
              </a:rPr>
              <a:t>to enable </a:t>
            </a:r>
            <a:r>
              <a:rPr lang="en-US" altLang="ko-KR" sz="1050" dirty="0">
                <a:ea typeface="Gulim" panose="020B0600000101010101" charset="-127"/>
              </a:rPr>
              <a:t>access to the DS via the WM for associated STAs.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260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AP MLD Network Reference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221726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Typical Home Networking Model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Option 1: ISM modem provide the gateway to Internet and routing function of home network which consists of multiple APs for radio coverage.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Option 2: One AP is connected to the ISM modem for the </a:t>
            </a:r>
            <a:r>
              <a:rPr lang="en-US" altLang="ko-KR" sz="1600" dirty="0">
                <a:ea typeface="Gulim" panose="020B0600000101010101" charset="-127"/>
              </a:rPr>
              <a:t>I</a:t>
            </a:r>
            <a:r>
              <a:rPr lang="en-US" altLang="ko-KR" sz="1600" dirty="0" smtClean="0">
                <a:ea typeface="Gulim" panose="020B0600000101010101" charset="-127"/>
              </a:rPr>
              <a:t>nternet connection, and provides routing function in the home network. One or more APs are connected to the AP for radio coverage in the home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station can associate any AP in the home network. 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74" name="Group 73"/>
          <p:cNvGrpSpPr/>
          <p:nvPr/>
        </p:nvGrpSpPr>
        <p:grpSpPr>
          <a:xfrm>
            <a:off x="4775460" y="3789040"/>
            <a:ext cx="3828988" cy="2664296"/>
            <a:chOff x="4775460" y="3789040"/>
            <a:chExt cx="3828988" cy="2664296"/>
          </a:xfrm>
        </p:grpSpPr>
        <p:sp>
          <p:nvSpPr>
            <p:cNvPr id="9" name="Flowchart: Magnetic Disk 8"/>
            <p:cNvSpPr/>
            <p:nvPr/>
          </p:nvSpPr>
          <p:spPr bwMode="auto">
            <a:xfrm>
              <a:off x="6156176" y="4437112"/>
              <a:ext cx="360040" cy="432048"/>
            </a:xfrm>
            <a:prstGeom prst="flowChartMagneticDisk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52120" y="46108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  <a:endParaRPr lang="en-US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4860032" y="5488407"/>
              <a:ext cx="889224" cy="432048"/>
              <a:chOff x="2699792" y="5488407"/>
              <a:chExt cx="889224" cy="432048"/>
            </a:xfrm>
          </p:grpSpPr>
          <p:sp>
            <p:nvSpPr>
              <p:cNvPr id="4" name="Flowchart: Magnetic Disk 3"/>
              <p:cNvSpPr/>
              <p:nvPr/>
            </p:nvSpPr>
            <p:spPr bwMode="auto">
              <a:xfrm>
                <a:off x="2699792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31840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AP2</a:t>
                </a:r>
                <a:endParaRPr lang="en-US" dirty="0"/>
              </a:p>
            </p:txBody>
          </p:sp>
        </p:grpSp>
        <p:sp>
          <p:nvSpPr>
            <p:cNvPr id="12" name="Cloud Callout 11"/>
            <p:cNvSpPr/>
            <p:nvPr/>
          </p:nvSpPr>
          <p:spPr bwMode="auto">
            <a:xfrm>
              <a:off x="6914358" y="3789040"/>
              <a:ext cx="792088" cy="481438"/>
            </a:xfrm>
            <a:prstGeom prst="cloudCallout">
              <a:avLst>
                <a:gd name="adj1" fmla="val -16306"/>
                <a:gd name="adj2" fmla="val 5039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720881" y="4345503"/>
              <a:ext cx="271886" cy="1356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668344" y="5488407"/>
              <a:ext cx="936104" cy="432048"/>
              <a:chOff x="5148064" y="5488407"/>
              <a:chExt cx="936104" cy="432048"/>
            </a:xfrm>
          </p:grpSpPr>
          <p:sp>
            <p:nvSpPr>
              <p:cNvPr id="8" name="Flowchart: Magnetic Disk 7"/>
              <p:cNvSpPr/>
              <p:nvPr/>
            </p:nvSpPr>
            <p:spPr bwMode="auto">
              <a:xfrm>
                <a:off x="5148064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26992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AP3</a:t>
                </a:r>
                <a:endParaRPr lang="en-US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020272" y="4293096"/>
              <a:ext cx="10134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ISM Modem</a:t>
              </a:r>
              <a:endParaRPr lang="en-US" dirty="0"/>
            </a:p>
          </p:txBody>
        </p:sp>
        <p:cxnSp>
          <p:nvCxnSpPr>
            <p:cNvPr id="17" name="Straight Connector 16"/>
            <p:cNvCxnSpPr>
              <a:stCxn id="9" idx="4"/>
              <a:endCxn id="13" idx="2"/>
            </p:cNvCxnSpPr>
            <p:nvPr/>
          </p:nvCxnSpPr>
          <p:spPr bwMode="auto">
            <a:xfrm flipV="1">
              <a:off x="6516216" y="4481149"/>
              <a:ext cx="340608" cy="171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" name="Straight Connector 17"/>
            <p:cNvCxnSpPr>
              <a:stCxn id="13" idx="0"/>
              <a:endCxn id="12" idx="4"/>
            </p:cNvCxnSpPr>
            <p:nvPr/>
          </p:nvCxnSpPr>
          <p:spPr bwMode="auto">
            <a:xfrm flipV="1">
              <a:off x="6856824" y="4272389"/>
              <a:ext cx="324420" cy="7311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" name="Straight Connector 21"/>
            <p:cNvCxnSpPr>
              <a:stCxn id="4" idx="4"/>
              <a:endCxn id="9" idx="3"/>
            </p:cNvCxnSpPr>
            <p:nvPr/>
          </p:nvCxnSpPr>
          <p:spPr bwMode="auto">
            <a:xfrm flipV="1">
              <a:off x="5220072" y="4869160"/>
              <a:ext cx="1116124" cy="835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Connector 24"/>
            <p:cNvCxnSpPr>
              <a:stCxn id="8" idx="2"/>
              <a:endCxn id="9" idx="3"/>
            </p:cNvCxnSpPr>
            <p:nvPr/>
          </p:nvCxnSpPr>
          <p:spPr bwMode="auto">
            <a:xfrm flipH="1" flipV="1">
              <a:off x="6336196" y="4869160"/>
              <a:ext cx="1332148" cy="835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8" name="TextBox 27"/>
            <p:cNvSpPr txBox="1"/>
            <p:nvPr/>
          </p:nvSpPr>
          <p:spPr>
            <a:xfrm>
              <a:off x="4775460" y="5046558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 or Wi-Fi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96777" y="5010633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 or Wi-Fi</a:t>
              </a:r>
              <a:endParaRPr lang="en-US" sz="1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444208" y="6021288"/>
              <a:ext cx="164358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35104" y="6176337"/>
              <a:ext cx="462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</a:t>
              </a:r>
              <a:endParaRPr lang="en-US" dirty="0"/>
            </a:p>
          </p:txBody>
        </p:sp>
        <p:sp>
          <p:nvSpPr>
            <p:cNvPr id="34" name="Lightning Bolt 33"/>
            <p:cNvSpPr/>
            <p:nvPr/>
          </p:nvSpPr>
          <p:spPr bwMode="auto">
            <a:xfrm>
              <a:off x="6300192" y="5010633"/>
              <a:ext cx="156580" cy="879734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Lightning Bolt 34"/>
            <p:cNvSpPr/>
            <p:nvPr/>
          </p:nvSpPr>
          <p:spPr bwMode="auto">
            <a:xfrm rot="18283202">
              <a:off x="5971362" y="5601683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6" name="Lightning Bolt 35"/>
            <p:cNvSpPr/>
            <p:nvPr/>
          </p:nvSpPr>
          <p:spPr bwMode="auto">
            <a:xfrm rot="4816990">
              <a:off x="6964757" y="5563205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868144" y="6165304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(2)</a:t>
              </a:r>
              <a:endParaRPr lang="en-US" b="1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948264" y="3872081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Internet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9552" y="3789040"/>
            <a:ext cx="3828988" cy="2664296"/>
            <a:chOff x="539552" y="3717032"/>
            <a:chExt cx="3828988" cy="2664296"/>
          </a:xfrm>
        </p:grpSpPr>
        <p:sp>
          <p:nvSpPr>
            <p:cNvPr id="39" name="Flowchart: Magnetic Disk 38"/>
            <p:cNvSpPr/>
            <p:nvPr/>
          </p:nvSpPr>
          <p:spPr bwMode="auto">
            <a:xfrm>
              <a:off x="1691680" y="4365104"/>
              <a:ext cx="360040" cy="432048"/>
            </a:xfrm>
            <a:prstGeom prst="flowChartMagneticDisk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259632" y="4437112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  <a:endParaRPr lang="en-US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624124" y="5416399"/>
              <a:ext cx="889224" cy="432048"/>
              <a:chOff x="2699792" y="5488407"/>
              <a:chExt cx="889224" cy="432048"/>
            </a:xfrm>
          </p:grpSpPr>
          <p:sp>
            <p:nvSpPr>
              <p:cNvPr id="59" name="Flowchart: Magnetic Disk 58"/>
              <p:cNvSpPr/>
              <p:nvPr/>
            </p:nvSpPr>
            <p:spPr bwMode="auto">
              <a:xfrm>
                <a:off x="2699792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131840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AP2</a:t>
                </a:r>
                <a:endParaRPr lang="en-US" dirty="0"/>
              </a:p>
            </p:txBody>
          </p:sp>
        </p:grpSp>
        <p:sp>
          <p:nvSpPr>
            <p:cNvPr id="42" name="Cloud Callout 41"/>
            <p:cNvSpPr/>
            <p:nvPr/>
          </p:nvSpPr>
          <p:spPr bwMode="auto">
            <a:xfrm>
              <a:off x="2678450" y="3717032"/>
              <a:ext cx="792088" cy="481438"/>
            </a:xfrm>
            <a:prstGeom prst="cloudCallout">
              <a:avLst>
                <a:gd name="adj1" fmla="val -16306"/>
                <a:gd name="adj2" fmla="val 5039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84973" y="4373474"/>
              <a:ext cx="271886" cy="1356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432436" y="5416399"/>
              <a:ext cx="936104" cy="432048"/>
              <a:chOff x="5148064" y="5488407"/>
              <a:chExt cx="936104" cy="432048"/>
            </a:xfrm>
          </p:grpSpPr>
          <p:sp>
            <p:nvSpPr>
              <p:cNvPr id="57" name="Flowchart: Magnetic Disk 56"/>
              <p:cNvSpPr/>
              <p:nvPr/>
            </p:nvSpPr>
            <p:spPr bwMode="auto">
              <a:xfrm>
                <a:off x="5148064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26992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AP3</a:t>
                </a:r>
                <a:endParaRPr lang="en-US" dirty="0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788808" y="4221088"/>
              <a:ext cx="10134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ISM Modem</a:t>
              </a:r>
              <a:endParaRPr lang="en-US" dirty="0"/>
            </a:p>
          </p:txBody>
        </p:sp>
        <p:cxnSp>
          <p:nvCxnSpPr>
            <p:cNvPr id="46" name="Straight Connector 45"/>
            <p:cNvCxnSpPr>
              <a:stCxn id="39" idx="4"/>
              <a:endCxn id="43" idx="2"/>
            </p:cNvCxnSpPr>
            <p:nvPr/>
          </p:nvCxnSpPr>
          <p:spPr bwMode="auto">
            <a:xfrm flipV="1">
              <a:off x="2051720" y="4509120"/>
              <a:ext cx="569196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Connector 46"/>
            <p:cNvCxnSpPr>
              <a:stCxn id="43" idx="0"/>
              <a:endCxn id="42" idx="4"/>
            </p:cNvCxnSpPr>
            <p:nvPr/>
          </p:nvCxnSpPr>
          <p:spPr bwMode="auto">
            <a:xfrm flipV="1">
              <a:off x="2620916" y="4200381"/>
              <a:ext cx="324420" cy="1730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" name="Straight Connector 47"/>
            <p:cNvCxnSpPr>
              <a:stCxn id="59" idx="4"/>
              <a:endCxn id="43" idx="2"/>
            </p:cNvCxnSpPr>
            <p:nvPr/>
          </p:nvCxnSpPr>
          <p:spPr bwMode="auto">
            <a:xfrm flipV="1">
              <a:off x="984164" y="4509120"/>
              <a:ext cx="1636752" cy="11233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9" name="Straight Connector 48"/>
            <p:cNvCxnSpPr>
              <a:stCxn id="57" idx="2"/>
              <a:endCxn id="43" idx="2"/>
            </p:cNvCxnSpPr>
            <p:nvPr/>
          </p:nvCxnSpPr>
          <p:spPr bwMode="auto">
            <a:xfrm flipH="1" flipV="1">
              <a:off x="2620916" y="4509120"/>
              <a:ext cx="811520" cy="11233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" name="TextBox 49"/>
            <p:cNvSpPr txBox="1"/>
            <p:nvPr/>
          </p:nvSpPr>
          <p:spPr>
            <a:xfrm>
              <a:off x="539552" y="4974550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46672" y="4975284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</a:t>
              </a:r>
              <a:endParaRPr lang="en-US" sz="10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208300" y="5949280"/>
              <a:ext cx="164358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99196" y="6104329"/>
              <a:ext cx="462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</a:t>
              </a:r>
              <a:endParaRPr lang="en-US" dirty="0"/>
            </a:p>
          </p:txBody>
        </p:sp>
        <p:sp>
          <p:nvSpPr>
            <p:cNvPr id="54" name="Lightning Bolt 53"/>
            <p:cNvSpPr/>
            <p:nvPr/>
          </p:nvSpPr>
          <p:spPr bwMode="auto">
            <a:xfrm>
              <a:off x="2064284" y="4938625"/>
              <a:ext cx="156580" cy="879734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5" name="Lightning Bolt 54"/>
            <p:cNvSpPr/>
            <p:nvPr/>
          </p:nvSpPr>
          <p:spPr bwMode="auto">
            <a:xfrm rot="18283202">
              <a:off x="1735454" y="5529675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6" name="Lightning Bolt 55"/>
            <p:cNvSpPr/>
            <p:nvPr/>
          </p:nvSpPr>
          <p:spPr bwMode="auto">
            <a:xfrm rot="4816990">
              <a:off x="2728849" y="5491197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691680" y="6093296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(1)</a:t>
              </a:r>
              <a:endParaRPr lang="en-US" b="1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726354" y="3804483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Internet</a:t>
              </a:r>
              <a:endParaRPr lang="en-US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887924" y="4509120"/>
            <a:ext cx="1476164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AP will be replaced by AP MLD in the future</a:t>
            </a:r>
            <a:endParaRPr lang="en-US" sz="1050" dirty="0">
              <a:solidFill>
                <a:srgbClr val="FF0000"/>
              </a:solidFill>
            </a:endParaRPr>
          </a:p>
        </p:txBody>
      </p:sp>
      <p:cxnSp>
        <p:nvCxnSpPr>
          <p:cNvPr id="77" name="Straight Connector 76"/>
          <p:cNvCxnSpPr>
            <a:stCxn id="75" idx="3"/>
            <a:endCxn id="10" idx="1"/>
          </p:cNvCxnSpPr>
          <p:nvPr/>
        </p:nvCxnSpPr>
        <p:spPr bwMode="auto">
          <a:xfrm>
            <a:off x="5364088" y="4716869"/>
            <a:ext cx="288032" cy="324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8" name="Straight Connector 77"/>
          <p:cNvCxnSpPr>
            <a:stCxn id="75" idx="2"/>
            <a:endCxn id="58" idx="0"/>
          </p:cNvCxnSpPr>
          <p:nvPr/>
        </p:nvCxnSpPr>
        <p:spPr bwMode="auto">
          <a:xfrm flipH="1">
            <a:off x="4139952" y="4924618"/>
            <a:ext cx="486054" cy="718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1" name="Oval 80"/>
          <p:cNvSpPr/>
          <p:nvPr/>
        </p:nvSpPr>
        <p:spPr bwMode="auto">
          <a:xfrm>
            <a:off x="683568" y="4570095"/>
            <a:ext cx="3054902" cy="1145369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lg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41493" y="4653136"/>
            <a:ext cx="4623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70C0"/>
                </a:solidFill>
              </a:rPr>
              <a:t>DS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44208" y="4797152"/>
            <a:ext cx="4623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70C0"/>
                </a:solidFill>
              </a:rPr>
              <a:t>DS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5117498" y="4817409"/>
            <a:ext cx="2766870" cy="1001757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lg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AP MLD Network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1774011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DS-SAP</a:t>
            </a:r>
            <a:r>
              <a:rPr lang="en-US" altLang="ko-KR" sz="2000" dirty="0">
                <a:ea typeface="Gulim" panose="020B0600000101010101" charset="-127"/>
              </a:rPr>
              <a:t> </a:t>
            </a: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Reuse the existing DS-SAP 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Enable access to the DS for associated non-AP MLDs.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Accept and deliver IEEE 802.11 MAC service tuples, including all of the parameters and data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63" name="Group 62"/>
          <p:cNvGrpSpPr/>
          <p:nvPr/>
        </p:nvGrpSpPr>
        <p:grpSpPr>
          <a:xfrm>
            <a:off x="251520" y="3717032"/>
            <a:ext cx="8640961" cy="2664296"/>
            <a:chOff x="251520" y="3717032"/>
            <a:chExt cx="8640961" cy="2664296"/>
          </a:xfrm>
        </p:grpSpPr>
        <p:sp>
          <p:nvSpPr>
            <p:cNvPr id="64" name="矩形 25"/>
            <p:cNvSpPr/>
            <p:nvPr/>
          </p:nvSpPr>
          <p:spPr>
            <a:xfrm>
              <a:off x="4699277" y="4153476"/>
              <a:ext cx="4193203" cy="20118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9" name="文本框 27"/>
            <p:cNvSpPr txBox="1"/>
            <p:nvPr/>
          </p:nvSpPr>
          <p:spPr>
            <a:xfrm>
              <a:off x="4716016" y="5877272"/>
              <a:ext cx="8435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b="1" dirty="0" smtClean="0"/>
                <a:t>AP MLD-2 </a:t>
              </a:r>
              <a:endParaRPr lang="en-US" altLang="zh-CN" b="1" dirty="0"/>
            </a:p>
          </p:txBody>
        </p:sp>
        <p:cxnSp>
          <p:nvCxnSpPr>
            <p:cNvPr id="70" name="直接连接符 20"/>
            <p:cNvCxnSpPr/>
            <p:nvPr/>
          </p:nvCxnSpPr>
          <p:spPr>
            <a:xfrm flipH="1">
              <a:off x="6210449" y="5753100"/>
              <a:ext cx="1359" cy="6039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cxnSp>
          <p:nvCxnSpPr>
            <p:cNvPr id="71" name="直接连接符 20"/>
            <p:cNvCxnSpPr/>
            <p:nvPr/>
          </p:nvCxnSpPr>
          <p:spPr>
            <a:xfrm>
              <a:off x="7433116" y="5753100"/>
              <a:ext cx="12983" cy="6039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72" name="文本框 27"/>
            <p:cNvSpPr txBox="1"/>
            <p:nvPr/>
          </p:nvSpPr>
          <p:spPr>
            <a:xfrm>
              <a:off x="6154172" y="6104329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dirty="0" smtClean="0"/>
                <a:t>Link21</a:t>
              </a:r>
              <a:endParaRPr lang="en-US" altLang="zh-CN" dirty="0"/>
            </a:p>
          </p:txBody>
        </p:sp>
        <p:sp>
          <p:nvSpPr>
            <p:cNvPr id="76" name="文本框 27"/>
            <p:cNvSpPr txBox="1"/>
            <p:nvPr/>
          </p:nvSpPr>
          <p:spPr>
            <a:xfrm>
              <a:off x="7451044" y="6093296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dirty="0" smtClean="0"/>
                <a:t>Link22</a:t>
              </a:r>
              <a:endParaRPr lang="en-US" altLang="zh-CN" dirty="0"/>
            </a:p>
          </p:txBody>
        </p:sp>
        <p:sp>
          <p:nvSpPr>
            <p:cNvPr id="79" name="文本框 27"/>
            <p:cNvSpPr txBox="1"/>
            <p:nvPr/>
          </p:nvSpPr>
          <p:spPr>
            <a:xfrm>
              <a:off x="3660117" y="5877272"/>
              <a:ext cx="839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b="1" dirty="0" smtClean="0"/>
                <a:t>AP MLD-1</a:t>
              </a:r>
              <a:endParaRPr lang="en-US" altLang="zh-CN" b="1" dirty="0"/>
            </a:p>
          </p:txBody>
        </p:sp>
        <p:sp>
          <p:nvSpPr>
            <p:cNvPr id="80" name="矩形 25"/>
            <p:cNvSpPr/>
            <p:nvPr/>
          </p:nvSpPr>
          <p:spPr>
            <a:xfrm>
              <a:off x="268930" y="4058456"/>
              <a:ext cx="4262390" cy="20958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1314901" y="5232026"/>
              <a:ext cx="1146450" cy="512270"/>
              <a:chOff x="5757867" y="3910102"/>
              <a:chExt cx="1178560" cy="379735"/>
            </a:xfrm>
            <a:solidFill>
              <a:schemeClr val="bg1"/>
            </a:solidFill>
          </p:grpSpPr>
          <p:sp>
            <p:nvSpPr>
              <p:cNvPr id="146" name="矩形 15"/>
              <p:cNvSpPr/>
              <p:nvPr/>
            </p:nvSpPr>
            <p:spPr>
              <a:xfrm>
                <a:off x="5757867" y="3910102"/>
                <a:ext cx="1178560" cy="379735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7" name="文本框 21"/>
              <p:cNvSpPr txBox="1"/>
              <p:nvPr/>
            </p:nvSpPr>
            <p:spPr>
              <a:xfrm>
                <a:off x="5775708" y="3939427"/>
                <a:ext cx="1148263" cy="342222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STA (MAC/PHY)</a:t>
                </a:r>
                <a:endParaRPr lang="en-US" altLang="zh-CN" dirty="0"/>
              </a:p>
            </p:txBody>
          </p:sp>
        </p:grpSp>
        <p:cxnSp>
          <p:nvCxnSpPr>
            <p:cNvPr id="86" name="直接连接符 20"/>
            <p:cNvCxnSpPr/>
            <p:nvPr/>
          </p:nvCxnSpPr>
          <p:spPr>
            <a:xfrm flipH="1">
              <a:off x="1906344" y="5753100"/>
              <a:ext cx="1360" cy="5573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87" name="文本框 27"/>
            <p:cNvSpPr txBox="1"/>
            <p:nvPr/>
          </p:nvSpPr>
          <p:spPr>
            <a:xfrm>
              <a:off x="1835696" y="6104329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dirty="0" smtClean="0"/>
                <a:t>Link11</a:t>
              </a:r>
              <a:endParaRPr lang="en-US" altLang="zh-CN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2612454" y="5232562"/>
              <a:ext cx="1094841" cy="518993"/>
              <a:chOff x="5757867" y="3913361"/>
              <a:chExt cx="1178560" cy="379735"/>
            </a:xfrm>
            <a:solidFill>
              <a:schemeClr val="bg1"/>
            </a:solidFill>
          </p:grpSpPr>
          <p:sp>
            <p:nvSpPr>
              <p:cNvPr id="144" name="矩形 15"/>
              <p:cNvSpPr/>
              <p:nvPr/>
            </p:nvSpPr>
            <p:spPr>
              <a:xfrm>
                <a:off x="5757867" y="3913361"/>
                <a:ext cx="1178560" cy="379735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5" name="文本框 21"/>
              <p:cNvSpPr txBox="1"/>
              <p:nvPr/>
            </p:nvSpPr>
            <p:spPr>
              <a:xfrm>
                <a:off x="5775708" y="3950986"/>
                <a:ext cx="1144998" cy="337789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STA (MAC/PHY)</a:t>
                </a:r>
                <a:endParaRPr lang="en-US" altLang="zh-CN" dirty="0"/>
              </a:p>
            </p:txBody>
          </p:sp>
        </p:grpSp>
        <p:cxnSp>
          <p:nvCxnSpPr>
            <p:cNvPr id="89" name="直接连接符 20"/>
            <p:cNvCxnSpPr/>
            <p:nvPr/>
          </p:nvCxnSpPr>
          <p:spPr>
            <a:xfrm flipH="1">
              <a:off x="3188116" y="5755426"/>
              <a:ext cx="1360" cy="5573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90" name="文本框 27"/>
            <p:cNvSpPr txBox="1"/>
            <p:nvPr/>
          </p:nvSpPr>
          <p:spPr>
            <a:xfrm>
              <a:off x="3131840" y="6104329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dirty="0" smtClean="0"/>
                <a:t>Link12</a:t>
              </a:r>
              <a:endParaRPr lang="en-US" altLang="zh-CN" dirty="0"/>
            </a:p>
          </p:txBody>
        </p:sp>
        <p:sp>
          <p:nvSpPr>
            <p:cNvPr id="91" name="矩形 16"/>
            <p:cNvSpPr/>
            <p:nvPr/>
          </p:nvSpPr>
          <p:spPr>
            <a:xfrm>
              <a:off x="514401" y="4159008"/>
              <a:ext cx="419238" cy="15853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92" name="矩形 16"/>
            <p:cNvSpPr/>
            <p:nvPr/>
          </p:nvSpPr>
          <p:spPr>
            <a:xfrm>
              <a:off x="932618" y="4653137"/>
              <a:ext cx="382283" cy="109901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93" name="文本框 19"/>
            <p:cNvSpPr txBox="1"/>
            <p:nvPr/>
          </p:nvSpPr>
          <p:spPr>
            <a:xfrm rot="5400000">
              <a:off x="633790" y="5084829"/>
              <a:ext cx="102795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MLME/PLME</a:t>
              </a:r>
              <a:endParaRPr lang="en-US" altLang="zh-CN" dirty="0"/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906314" y="4969172"/>
              <a:ext cx="58819" cy="55182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5" name="文本框 19"/>
            <p:cNvSpPr txBox="1"/>
            <p:nvPr/>
          </p:nvSpPr>
          <p:spPr>
            <a:xfrm rot="5400000">
              <a:off x="224810" y="5084434"/>
              <a:ext cx="968144" cy="2411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SME</a:t>
              </a:r>
              <a:endParaRPr lang="en-US" altLang="zh-CN" dirty="0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1314902" y="4653136"/>
              <a:ext cx="2397368" cy="577390"/>
              <a:chOff x="1763689" y="4653136"/>
              <a:chExt cx="2490672" cy="489585"/>
            </a:xfrm>
          </p:grpSpPr>
          <p:sp>
            <p:nvSpPr>
              <p:cNvPr id="142" name="文本框 19"/>
              <p:cNvSpPr txBox="1"/>
              <p:nvPr/>
            </p:nvSpPr>
            <p:spPr>
              <a:xfrm>
                <a:off x="2110075" y="4836309"/>
                <a:ext cx="1756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ML Common MAC Entity </a:t>
                </a:r>
                <a:endParaRPr lang="en-US" altLang="zh-CN" dirty="0"/>
              </a:p>
            </p:txBody>
          </p:sp>
          <p:sp>
            <p:nvSpPr>
              <p:cNvPr id="143" name="矩形 16"/>
              <p:cNvSpPr/>
              <p:nvPr/>
            </p:nvSpPr>
            <p:spPr>
              <a:xfrm>
                <a:off x="1763689" y="4653136"/>
                <a:ext cx="2490672" cy="48958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97" name="直接连接符 42"/>
            <p:cNvCxnSpPr/>
            <p:nvPr/>
          </p:nvCxnSpPr>
          <p:spPr>
            <a:xfrm flipV="1">
              <a:off x="2771800" y="4194927"/>
              <a:ext cx="0" cy="4582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98" name="Group 97"/>
            <p:cNvGrpSpPr/>
            <p:nvPr/>
          </p:nvGrpSpPr>
          <p:grpSpPr>
            <a:xfrm>
              <a:off x="5596699" y="4642465"/>
              <a:ext cx="2340473" cy="590097"/>
              <a:chOff x="4751807" y="4642465"/>
              <a:chExt cx="2508363" cy="489585"/>
            </a:xfrm>
          </p:grpSpPr>
          <p:sp>
            <p:nvSpPr>
              <p:cNvPr id="140" name="矩形 16"/>
              <p:cNvSpPr/>
              <p:nvPr/>
            </p:nvSpPr>
            <p:spPr>
              <a:xfrm>
                <a:off x="4751807" y="4642465"/>
                <a:ext cx="2508363" cy="48958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1" name="文本框 19"/>
              <p:cNvSpPr txBox="1"/>
              <p:nvPr/>
            </p:nvSpPr>
            <p:spPr>
              <a:xfrm>
                <a:off x="5106832" y="4852262"/>
                <a:ext cx="17674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ML Common MAC Entity</a:t>
                </a:r>
                <a:endParaRPr lang="en-US" altLang="zh-CN" dirty="0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5211569" y="4153476"/>
              <a:ext cx="3099088" cy="489585"/>
              <a:chOff x="4751806" y="4153476"/>
              <a:chExt cx="3197570" cy="489585"/>
            </a:xfrm>
          </p:grpSpPr>
          <p:sp>
            <p:nvSpPr>
              <p:cNvPr id="138" name="矩形 16"/>
              <p:cNvSpPr/>
              <p:nvPr/>
            </p:nvSpPr>
            <p:spPr>
              <a:xfrm>
                <a:off x="4751806" y="4153476"/>
                <a:ext cx="3197570" cy="48958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9" name="文本框 19"/>
              <p:cNvSpPr txBox="1"/>
              <p:nvPr/>
            </p:nvSpPr>
            <p:spPr>
              <a:xfrm>
                <a:off x="6036016" y="4247188"/>
                <a:ext cx="1104083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IEEE 802.1X</a:t>
                </a:r>
                <a:endParaRPr lang="en-US" altLang="zh-CN" dirty="0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6497012" y="4538277"/>
              <a:ext cx="720080" cy="200055"/>
              <a:chOff x="5157644" y="4244223"/>
              <a:chExt cx="720080" cy="200055"/>
            </a:xfrm>
          </p:grpSpPr>
          <p:sp>
            <p:nvSpPr>
              <p:cNvPr id="136" name="Rounded Rectangle 135"/>
              <p:cNvSpPr/>
              <p:nvPr/>
            </p:nvSpPr>
            <p:spPr bwMode="auto">
              <a:xfrm>
                <a:off x="5157644" y="4264676"/>
                <a:ext cx="720080" cy="169182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5211108" y="4244223"/>
                <a:ext cx="6189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dirty="0" smtClean="0"/>
                  <a:t>MAC-SAP</a:t>
                </a:r>
                <a:endParaRPr lang="en-US" sz="7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932618" y="4160808"/>
              <a:ext cx="3143940" cy="489585"/>
              <a:chOff x="4754309" y="4153476"/>
              <a:chExt cx="3634115" cy="489585"/>
            </a:xfrm>
          </p:grpSpPr>
          <p:sp>
            <p:nvSpPr>
              <p:cNvPr id="134" name="矩形 16"/>
              <p:cNvSpPr/>
              <p:nvPr/>
            </p:nvSpPr>
            <p:spPr>
              <a:xfrm>
                <a:off x="4754309" y="4153476"/>
                <a:ext cx="3634115" cy="48958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5" name="文本框 19"/>
              <p:cNvSpPr txBox="1"/>
              <p:nvPr/>
            </p:nvSpPr>
            <p:spPr>
              <a:xfrm>
                <a:off x="6082355" y="4247188"/>
                <a:ext cx="917238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IEEE 802.1X</a:t>
                </a:r>
                <a:endParaRPr lang="en-US" altLang="zh-CN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178997" y="4561929"/>
              <a:ext cx="720080" cy="200055"/>
              <a:chOff x="5157644" y="4257669"/>
              <a:chExt cx="720080" cy="200055"/>
            </a:xfrm>
          </p:grpSpPr>
          <p:sp>
            <p:nvSpPr>
              <p:cNvPr id="132" name="Rounded Rectangle 131"/>
              <p:cNvSpPr/>
              <p:nvPr/>
            </p:nvSpPr>
            <p:spPr bwMode="auto">
              <a:xfrm>
                <a:off x="5157644" y="4264676"/>
                <a:ext cx="720080" cy="169182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211108" y="4257669"/>
                <a:ext cx="6189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dirty="0" smtClean="0"/>
                  <a:t>MAC-SAP</a:t>
                </a:r>
                <a:endParaRPr lang="en-US" sz="700" dirty="0"/>
              </a:p>
            </p:txBody>
          </p:sp>
        </p:grpSp>
        <p:sp>
          <p:nvSpPr>
            <p:cNvPr id="103" name="矩形 25"/>
            <p:cNvSpPr/>
            <p:nvPr/>
          </p:nvSpPr>
          <p:spPr>
            <a:xfrm>
              <a:off x="268931" y="3765782"/>
              <a:ext cx="8623550" cy="38979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" name="文本框 27"/>
            <p:cNvSpPr txBox="1"/>
            <p:nvPr/>
          </p:nvSpPr>
          <p:spPr>
            <a:xfrm>
              <a:off x="251520" y="3717032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altLang="zh-CN" dirty="0" smtClean="0"/>
                <a:t>DS</a:t>
              </a:r>
              <a:endParaRPr lang="en-US" altLang="zh-CN" dirty="0"/>
            </a:p>
          </p:txBody>
        </p:sp>
        <p:sp>
          <p:nvSpPr>
            <p:cNvPr id="105" name="矩形 16"/>
            <p:cNvSpPr/>
            <p:nvPr/>
          </p:nvSpPr>
          <p:spPr>
            <a:xfrm>
              <a:off x="3707904" y="4654081"/>
              <a:ext cx="370459" cy="10980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6" name="矩形 16"/>
            <p:cNvSpPr/>
            <p:nvPr/>
          </p:nvSpPr>
          <p:spPr>
            <a:xfrm>
              <a:off x="4077460" y="4153476"/>
              <a:ext cx="337804" cy="159773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7" name="文本框 19"/>
            <p:cNvSpPr txBox="1"/>
            <p:nvPr/>
          </p:nvSpPr>
          <p:spPr>
            <a:xfrm rot="5400000">
              <a:off x="3816986" y="5081481"/>
              <a:ext cx="86601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SME</a:t>
              </a:r>
              <a:endParaRPr lang="en-US" altLang="zh-CN" dirty="0"/>
            </a:p>
          </p:txBody>
        </p:sp>
        <p:sp>
          <p:nvSpPr>
            <p:cNvPr id="108" name="Rounded Rectangle 107"/>
            <p:cNvSpPr/>
            <p:nvPr/>
          </p:nvSpPr>
          <p:spPr bwMode="auto">
            <a:xfrm>
              <a:off x="4054217" y="4968900"/>
              <a:ext cx="51975" cy="551351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9" name="文本框 19"/>
            <p:cNvSpPr txBox="1"/>
            <p:nvPr/>
          </p:nvSpPr>
          <p:spPr>
            <a:xfrm rot="5400000">
              <a:off x="3396049" y="5045255"/>
              <a:ext cx="100891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MLME/PLME</a:t>
              </a:r>
              <a:endParaRPr lang="en-US" altLang="zh-CN" dirty="0"/>
            </a:p>
          </p:txBody>
        </p:sp>
        <p:sp>
          <p:nvSpPr>
            <p:cNvPr id="110" name="矩形 16"/>
            <p:cNvSpPr/>
            <p:nvPr/>
          </p:nvSpPr>
          <p:spPr>
            <a:xfrm>
              <a:off x="7941100" y="4640905"/>
              <a:ext cx="370459" cy="111355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1" name="矩形 16"/>
            <p:cNvSpPr/>
            <p:nvPr/>
          </p:nvSpPr>
          <p:spPr>
            <a:xfrm>
              <a:off x="8310656" y="4153476"/>
              <a:ext cx="337804" cy="160002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2" name="文本框 19"/>
            <p:cNvSpPr txBox="1"/>
            <p:nvPr/>
          </p:nvSpPr>
          <p:spPr>
            <a:xfrm rot="5400000">
              <a:off x="8044077" y="5076284"/>
              <a:ext cx="87822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SME</a:t>
              </a:r>
              <a:endParaRPr lang="en-US" altLang="zh-CN" dirty="0"/>
            </a:p>
          </p:txBody>
        </p:sp>
        <p:sp>
          <p:nvSpPr>
            <p:cNvPr id="113" name="Rounded Rectangle 112"/>
            <p:cNvSpPr/>
            <p:nvPr/>
          </p:nvSpPr>
          <p:spPr bwMode="auto">
            <a:xfrm>
              <a:off x="8287413" y="4960163"/>
              <a:ext cx="51975" cy="559124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4" name="文本框 19"/>
            <p:cNvSpPr txBox="1"/>
            <p:nvPr/>
          </p:nvSpPr>
          <p:spPr>
            <a:xfrm rot="5400000">
              <a:off x="7636974" y="5054388"/>
              <a:ext cx="9934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MLME/PLME</a:t>
              </a:r>
              <a:endParaRPr lang="en-US" altLang="zh-CN" dirty="0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5596215" y="5231847"/>
              <a:ext cx="1094841" cy="518993"/>
              <a:chOff x="5757867" y="3913361"/>
              <a:chExt cx="1178560" cy="379735"/>
            </a:xfrm>
            <a:solidFill>
              <a:schemeClr val="bg1"/>
            </a:solidFill>
          </p:grpSpPr>
          <p:sp>
            <p:nvSpPr>
              <p:cNvPr id="130" name="矩形 15"/>
              <p:cNvSpPr/>
              <p:nvPr/>
            </p:nvSpPr>
            <p:spPr>
              <a:xfrm>
                <a:off x="5757867" y="3913361"/>
                <a:ext cx="1178560" cy="379735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1" name="文本框 21"/>
              <p:cNvSpPr txBox="1"/>
              <p:nvPr/>
            </p:nvSpPr>
            <p:spPr>
              <a:xfrm>
                <a:off x="5775708" y="3950986"/>
                <a:ext cx="1144998" cy="337789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STA (MAC/PHY)</a:t>
                </a:r>
                <a:endParaRPr lang="en-US" altLang="zh-CN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842331" y="5231847"/>
              <a:ext cx="1094841" cy="518993"/>
              <a:chOff x="5757867" y="3913361"/>
              <a:chExt cx="1178560" cy="379735"/>
            </a:xfrm>
            <a:solidFill>
              <a:schemeClr val="bg1"/>
            </a:solidFill>
          </p:grpSpPr>
          <p:sp>
            <p:nvSpPr>
              <p:cNvPr id="128" name="矩形 15"/>
              <p:cNvSpPr/>
              <p:nvPr/>
            </p:nvSpPr>
            <p:spPr>
              <a:xfrm>
                <a:off x="5757867" y="3913361"/>
                <a:ext cx="1178560" cy="379735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9" name="文本框 21"/>
              <p:cNvSpPr txBox="1"/>
              <p:nvPr/>
            </p:nvSpPr>
            <p:spPr>
              <a:xfrm>
                <a:off x="5775708" y="3950986"/>
                <a:ext cx="1144998" cy="337789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en-US" altLang="zh-CN" dirty="0" smtClean="0"/>
                  <a:t>STA (MAC/PHY)</a:t>
                </a:r>
                <a:endParaRPr lang="en-US" altLang="zh-CN" dirty="0"/>
              </a:p>
            </p:txBody>
          </p:sp>
        </p:grpSp>
        <p:sp>
          <p:nvSpPr>
            <p:cNvPr id="117" name="矩形 16"/>
            <p:cNvSpPr/>
            <p:nvPr/>
          </p:nvSpPr>
          <p:spPr>
            <a:xfrm>
              <a:off x="4788403" y="4159009"/>
              <a:ext cx="419238" cy="15853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8" name="矩形 16"/>
            <p:cNvSpPr/>
            <p:nvPr/>
          </p:nvSpPr>
          <p:spPr>
            <a:xfrm>
              <a:off x="5211016" y="4648740"/>
              <a:ext cx="382283" cy="109901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9" name="文本框 19"/>
            <p:cNvSpPr txBox="1"/>
            <p:nvPr/>
          </p:nvSpPr>
          <p:spPr>
            <a:xfrm rot="5400000">
              <a:off x="4907792" y="5076036"/>
              <a:ext cx="102795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MLME/PLME</a:t>
              </a:r>
              <a:endParaRPr lang="en-US" altLang="zh-CN" dirty="0"/>
            </a:p>
          </p:txBody>
        </p:sp>
        <p:sp>
          <p:nvSpPr>
            <p:cNvPr id="120" name="Rounded Rectangle 119"/>
            <p:cNvSpPr/>
            <p:nvPr/>
          </p:nvSpPr>
          <p:spPr bwMode="auto">
            <a:xfrm>
              <a:off x="5180316" y="4960379"/>
              <a:ext cx="58819" cy="55182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1" name="文本框 19"/>
            <p:cNvSpPr txBox="1"/>
            <p:nvPr/>
          </p:nvSpPr>
          <p:spPr>
            <a:xfrm rot="5400000">
              <a:off x="4511790" y="5070713"/>
              <a:ext cx="94218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/>
              <a:r>
                <a:rPr lang="en-US" altLang="zh-CN" dirty="0" smtClean="0"/>
                <a:t>SME</a:t>
              </a:r>
              <a:endParaRPr lang="en-US" altLang="zh-CN" dirty="0"/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4938698" y="4035198"/>
              <a:ext cx="3605227" cy="200055"/>
              <a:chOff x="611561" y="4005064"/>
              <a:chExt cx="534400" cy="200055"/>
            </a:xfrm>
          </p:grpSpPr>
          <p:sp>
            <p:nvSpPr>
              <p:cNvPr id="126" name="Rounded Rectangle 125"/>
              <p:cNvSpPr/>
              <p:nvPr/>
            </p:nvSpPr>
            <p:spPr bwMode="auto">
              <a:xfrm>
                <a:off x="611561" y="4025516"/>
                <a:ext cx="534400" cy="169411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615723" y="4005064"/>
                <a:ext cx="522600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>
                    <a:solidFill>
                      <a:srgbClr val="FF0000"/>
                    </a:solidFill>
                  </a:rPr>
                  <a:t>DS-SAP</a:t>
                </a:r>
                <a:endParaRPr lang="en-US" sz="7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611560" y="4031428"/>
              <a:ext cx="3689608" cy="200055"/>
              <a:chOff x="611561" y="4001294"/>
              <a:chExt cx="534400" cy="200055"/>
            </a:xfrm>
          </p:grpSpPr>
          <p:sp>
            <p:nvSpPr>
              <p:cNvPr id="124" name="Rounded Rectangle 123"/>
              <p:cNvSpPr/>
              <p:nvPr/>
            </p:nvSpPr>
            <p:spPr bwMode="auto">
              <a:xfrm>
                <a:off x="611561" y="4016097"/>
                <a:ext cx="534400" cy="169411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615723" y="4001294"/>
                <a:ext cx="522600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>
                    <a:solidFill>
                      <a:srgbClr val="FF0000"/>
                    </a:solidFill>
                  </a:rPr>
                  <a:t>DS-SAP</a:t>
                </a:r>
                <a:endParaRPr lang="en-US" sz="7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217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Discussed the existing DS reference model to support AP MLD network.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Suggested to reuse the existing DS-SAP </a:t>
            </a:r>
            <a:r>
              <a:rPr lang="en-US" altLang="ko-KR" sz="1800" dirty="0">
                <a:ea typeface="Gulim" panose="020B0600000101010101" charset="-127"/>
              </a:rPr>
              <a:t>to </a:t>
            </a:r>
            <a:r>
              <a:rPr lang="en-US" altLang="ko-KR" sz="1800" dirty="0" smtClean="0">
                <a:ea typeface="Gulim" panose="020B0600000101010101" charset="-127"/>
              </a:rPr>
              <a:t>accept </a:t>
            </a:r>
            <a:r>
              <a:rPr lang="en-US" altLang="ko-KR" sz="1800" dirty="0">
                <a:ea typeface="Gulim" panose="020B0600000101010101" charset="-127"/>
              </a:rPr>
              <a:t>STA-to-AP mapping updates from the </a:t>
            </a:r>
            <a:r>
              <a:rPr lang="en-US" altLang="ko-KR" sz="1800" dirty="0" smtClean="0">
                <a:ea typeface="Gulim" panose="020B0600000101010101" charset="-127"/>
              </a:rPr>
              <a:t>APs and enable </a:t>
            </a:r>
            <a:r>
              <a:rPr lang="en-US" altLang="ko-KR" sz="1800" dirty="0">
                <a:ea typeface="Gulim" panose="020B0600000101010101" charset="-127"/>
              </a:rPr>
              <a:t>access to the DS for associated non-AP MLDs.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76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Do you support in SFD to reuse the existing </a:t>
            </a:r>
            <a:r>
              <a:rPr lang="en-US" altLang="ko-KR" sz="1600" dirty="0" smtClean="0">
                <a:ea typeface="Gulim" panose="020B0600000101010101" charset="-127"/>
              </a:rPr>
              <a:t>DS-SAP to </a:t>
            </a:r>
            <a:r>
              <a:rPr lang="en-US" altLang="ko-KR" sz="1600" dirty="0">
                <a:ea typeface="Gulim" panose="020B0600000101010101" charset="-127"/>
              </a:rPr>
              <a:t>accept </a:t>
            </a:r>
            <a:r>
              <a:rPr lang="en-US" altLang="ko-KR" sz="1600" dirty="0" smtClean="0">
                <a:ea typeface="Gulim" panose="020B0600000101010101" charset="-127"/>
              </a:rPr>
              <a:t>a non-AP MLD to an AP MLD mapping </a:t>
            </a:r>
            <a:r>
              <a:rPr lang="en-US" altLang="ko-KR" sz="1600" dirty="0">
                <a:ea typeface="Gulim" panose="020B0600000101010101" charset="-127"/>
              </a:rPr>
              <a:t>updates from the </a:t>
            </a:r>
            <a:r>
              <a:rPr lang="en-US" altLang="ko-KR" sz="1600" dirty="0" smtClean="0">
                <a:ea typeface="Gulim" panose="020B0600000101010101" charset="-127"/>
              </a:rPr>
              <a:t>AP MLD </a:t>
            </a:r>
            <a:r>
              <a:rPr lang="en-US" altLang="ko-KR" sz="1600" dirty="0">
                <a:ea typeface="Gulim" panose="020B0600000101010101" charset="-127"/>
              </a:rPr>
              <a:t>and enable access to the DS </a:t>
            </a:r>
            <a:r>
              <a:rPr lang="en-US" altLang="ko-KR" sz="1600" dirty="0" smtClean="0">
                <a:ea typeface="Gulim" panose="020B0600000101010101" charset="-127"/>
              </a:rPr>
              <a:t>for an </a:t>
            </a:r>
            <a:r>
              <a:rPr lang="en-US" altLang="ko-KR" sz="1600" dirty="0">
                <a:ea typeface="Gulim" panose="020B0600000101010101" charset="-127"/>
              </a:rPr>
              <a:t>associated non-AP </a:t>
            </a:r>
            <a:r>
              <a:rPr lang="en-US" altLang="ko-KR" sz="1600" dirty="0" smtClean="0">
                <a:ea typeface="Gulim" panose="020B0600000101010101" charset="-127"/>
              </a:rPr>
              <a:t>MLD?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u="sng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756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References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1800" b="0" dirty="0" smtClean="0">
                <a:ea typeface="Gulim" panose="020B0600000101010101" charset="-127"/>
              </a:rPr>
              <a:t>[1]  IEEE802.11-REVmd </a:t>
            </a:r>
            <a:r>
              <a:rPr lang="en-US" altLang="ko-KR" sz="1800" b="0" dirty="0">
                <a:ea typeface="Gulim" panose="020B0600000101010101" charset="-127"/>
              </a:rPr>
              <a:t>D3.4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u="sng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370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626</Words>
  <Application>Microsoft Office PowerPoint</Application>
  <PresentationFormat>On-screen Show (4:3)</PresentationFormat>
  <Paragraphs>131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</vt:lpstr>
      <vt:lpstr>AP MLD Network Reference Model</vt:lpstr>
      <vt:lpstr>AP MLD Network Reference Model</vt:lpstr>
      <vt:lpstr>Summary </vt:lpstr>
      <vt:lpstr>Straw Polls  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2020-08-03T17:54:53Z</dcterms:modified>
</cp:coreProperties>
</file>