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513" r:id="rId47"/>
    <p:sldId id="512" r:id="rId48"/>
    <p:sldId id="514" r:id="rId49"/>
    <p:sldId id="515" r:id="rId50"/>
    <p:sldId id="493" r:id="rId51"/>
    <p:sldId id="516" r:id="rId52"/>
    <p:sldId id="517" r:id="rId53"/>
    <p:sldId id="522" r:id="rId54"/>
    <p:sldId id="520" r:id="rId55"/>
    <p:sldId id="518" r:id="rId56"/>
    <p:sldId id="523" r:id="rId57"/>
    <p:sldId id="521" r:id="rId58"/>
    <p:sldId id="519"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09" autoAdjust="0"/>
    <p:restoredTop sz="94643"/>
  </p:normalViewPr>
  <p:slideViewPr>
    <p:cSldViewPr>
      <p:cViewPr varScale="1">
        <p:scale>
          <a:sx n="110" d="100"/>
          <a:sy n="110" d="100"/>
        </p:scale>
        <p:origin x="368"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578249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407472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8-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0/11-20-1280-00-00ax-spec-text-proposal-for-pre-fec-padding-factor-parameter.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0/11-20-1176-04-00ax-tgax-crc-teleconference-minutes-august-2020.docx" TargetMode="External"/><Relationship Id="rId2" Type="http://schemas.openxmlformats.org/officeDocument/2006/relationships/hyperlink" Target="https://mentor.ieee.org/802.11/dcn/20/11-20-0988-05-00ax-tgax-crc-teleconference-minutes-july-2020.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1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https://mentor.ieee.org/802.11/dcn/20/11-20-1218-08-00ax-d6-0-misc-cr.docx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Ballot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179A1-CE11-BB45-8DE2-BE232EDF63FB}"/>
              </a:ext>
            </a:extLst>
          </p:cNvPr>
          <p:cNvSpPr>
            <a:spLocks noGrp="1"/>
          </p:cNvSpPr>
          <p:nvPr>
            <p:ph type="title"/>
          </p:nvPr>
        </p:nvSpPr>
        <p:spPr/>
        <p:txBody>
          <a:bodyPr/>
          <a:lstStyle/>
          <a:p>
            <a:r>
              <a:rPr lang="en-US" dirty="0"/>
              <a:t>SP (CID 24083)</a:t>
            </a:r>
          </a:p>
        </p:txBody>
      </p:sp>
      <p:sp>
        <p:nvSpPr>
          <p:cNvPr id="3" name="Content Placeholder 2">
            <a:extLst>
              <a:ext uri="{FF2B5EF4-FFF2-40B4-BE49-F238E27FC236}">
                <a16:creationId xmlns:a16="http://schemas.microsoft.com/office/drawing/2014/main" id="{96C6777C-98DB-3F48-9F55-CC54F9BC5E51}"/>
              </a:ext>
            </a:extLst>
          </p:cNvPr>
          <p:cNvSpPr>
            <a:spLocks noGrp="1"/>
          </p:cNvSpPr>
          <p:nvPr>
            <p:ph idx="1"/>
          </p:nvPr>
        </p:nvSpPr>
        <p:spPr/>
        <p:txBody>
          <a:bodyPr/>
          <a:lstStyle/>
          <a:p>
            <a:r>
              <a:rPr lang="en-US" dirty="0"/>
              <a:t>Which do you prefer?</a:t>
            </a:r>
          </a:p>
          <a:p>
            <a:pPr>
              <a:buFontTx/>
              <a:buChar char="-"/>
            </a:pPr>
            <a:r>
              <a:rPr lang="en-US" dirty="0"/>
              <a:t>Tagged MPDU/Untagged MPDU - 7 </a:t>
            </a:r>
          </a:p>
          <a:p>
            <a:pPr>
              <a:buFontTx/>
              <a:buChar char="-"/>
            </a:pPr>
            <a:r>
              <a:rPr lang="en-US" dirty="0"/>
              <a:t>T-MPDU/non-T-MPDU - 5</a:t>
            </a:r>
          </a:p>
          <a:p>
            <a:pPr>
              <a:buFontTx/>
              <a:buChar char="-"/>
            </a:pPr>
            <a:r>
              <a:rPr lang="en-US" dirty="0"/>
              <a:t>Don’t care - 6</a:t>
            </a:r>
          </a:p>
        </p:txBody>
      </p:sp>
      <p:sp>
        <p:nvSpPr>
          <p:cNvPr id="4" name="Slide Number Placeholder 3">
            <a:extLst>
              <a:ext uri="{FF2B5EF4-FFF2-40B4-BE49-F238E27FC236}">
                <a16:creationId xmlns:a16="http://schemas.microsoft.com/office/drawing/2014/main" id="{FF99E7FF-21A7-454B-A03E-0B8717312A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F4AB05F-8D88-CB4F-8181-72A768ADE6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E7BE72-09CD-D245-8EBB-D52648BEA1D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02128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#1101</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resolutions to CIDs </a:t>
            </a:r>
            <a:r>
              <a:rPr lang="en-CA" dirty="0"/>
              <a:t>24527, 24418, 24417, 24429, 24425, 24426, 24083, 24566, 24567, 24408, 24371 in doc 11-20/1218r9</a:t>
            </a:r>
          </a:p>
          <a:p>
            <a:endParaRPr lang="en-CA" b="0" dirty="0"/>
          </a:p>
          <a:p>
            <a:r>
              <a:rPr lang="en-CA" b="0" dirty="0"/>
              <a:t>Move:	Robert Stacey		Second: Po-Kai Huang</a:t>
            </a:r>
          </a:p>
          <a:p>
            <a:r>
              <a:rPr lang="en-CA" b="0" dirty="0"/>
              <a:t>Approved with unanimous consent.</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64977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#1102</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 to CID </a:t>
            </a:r>
            <a:r>
              <a:rPr lang="en-CA" dirty="0"/>
              <a:t>24404 in doc 11-20/1218r9</a:t>
            </a:r>
          </a:p>
          <a:p>
            <a:endParaRPr lang="en-CA" b="0" dirty="0"/>
          </a:p>
          <a:p>
            <a:r>
              <a:rPr lang="en-CA" b="0" dirty="0"/>
              <a:t>Move:	Robert Stacey		Second: Po-Kai Huang</a:t>
            </a:r>
          </a:p>
          <a:p>
            <a:r>
              <a:rPr lang="en-CA" b="0" dirty="0"/>
              <a:t>Y/N/A: 8/9/2</a:t>
            </a:r>
          </a:p>
          <a:p>
            <a:r>
              <a:rPr lang="en-CA" b="0" dirty="0"/>
              <a:t>Fails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0436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#1103</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approve “Rejected” as the resolution to CID </a:t>
            </a:r>
            <a:r>
              <a:rPr lang="en-CA" dirty="0"/>
              <a:t>24404. The CRC has debated the comment and cannot reach a consensus.</a:t>
            </a:r>
          </a:p>
          <a:p>
            <a:endParaRPr lang="en-CA" b="0" dirty="0"/>
          </a:p>
          <a:p>
            <a:r>
              <a:rPr lang="en-CA" b="0" dirty="0"/>
              <a:t>Move:		Robert Stacey	Second: Po-Kai Huang</a:t>
            </a:r>
          </a:p>
          <a:p>
            <a:r>
              <a:rPr lang="en-CA" b="0" dirty="0"/>
              <a:t>Y/N/A: 14/4/3</a:t>
            </a:r>
          </a:p>
          <a:p>
            <a:r>
              <a:rPr lang="en-CA" b="0" dirty="0"/>
              <a:t>Passes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2246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ballot on P802.11ax Draft 6.0 as contained in document 11-20/0214r16 and the approved resolutions during the August 27 telecon,</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SA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Alfred </a:t>
            </a:r>
            <a:r>
              <a:rPr lang="en-GB" altLang="en-US" dirty="0" err="1"/>
              <a:t>Asterjadhi</a:t>
            </a:r>
            <a:r>
              <a:rPr lang="en-GB" altLang="en-US" dirty="0"/>
              <a:t>  ,  Seconded:  </a:t>
            </a:r>
            <a:r>
              <a:rPr lang="en-GB" altLang="en-US"/>
              <a:t>Robert Stacey</a:t>
            </a:r>
            <a:endParaRPr lang="en-GB" altLang="en-US" dirty="0"/>
          </a:p>
          <a:p>
            <a:pPr>
              <a:buFont typeface="Arial" panose="020B0604020202020204" pitchFamily="34" charset="0"/>
              <a:buChar char="•"/>
            </a:pPr>
            <a:r>
              <a:rPr lang="en-GB" altLang="en-US" dirty="0"/>
              <a:t>Result: Y/N/A: 19/0/1</a:t>
            </a:r>
          </a:p>
          <a:p>
            <a:pPr>
              <a:buFont typeface="Arial" panose="020B0604020202020204" pitchFamily="34" charset="0"/>
              <a:buChar char="•"/>
            </a:pPr>
            <a:r>
              <a:rPr lang="en-GB" altLang="en-US" dirty="0"/>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02634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03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30443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17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t>TG Vice Chairs Affirmation Motion Motion</a:t>
            </a:r>
          </a:p>
          <a:p>
            <a:pPr>
              <a:buFont typeface="Arial" panose="020B0604020202020204" pitchFamily="34" charset="0"/>
              <a:buChar char="•"/>
            </a:pPr>
            <a:r>
              <a:rPr lang="en-US" sz="2000" dirty="0"/>
              <a:t>Timeline discussion</a:t>
            </a:r>
          </a:p>
          <a:p>
            <a:pPr>
              <a:buFont typeface="Arial" panose="020B0604020202020204" pitchFamily="34" charset="0"/>
              <a:buChar char="•"/>
            </a:pPr>
            <a:r>
              <a:rPr lang="en-US" sz="2000" dirty="0"/>
              <a:t>General Guidelines for IEEE-SA comment resolution</a:t>
            </a:r>
          </a:p>
          <a:p>
            <a:pPr>
              <a:buFont typeface="Arial" panose="020B0604020202020204" pitchFamily="34" charset="0"/>
              <a:buChar char="•"/>
            </a:pPr>
            <a:r>
              <a:rPr lang="en-US" sz="2000" dirty="0">
                <a:hlinkClick r:id="rId3"/>
              </a:rPr>
              <a:t>https://mentor.ieee.org/802.11/dcn/20/11-20-1280-01-00ax-spec-text-proposal-for-pre-fec-padding-factor-parameter.docx</a:t>
            </a:r>
            <a:r>
              <a:rPr lang="en-US" sz="2000" dirty="0"/>
              <a:t> - Bo Sun</a:t>
            </a:r>
          </a:p>
          <a:p>
            <a:pPr>
              <a:buFont typeface="Arial" panose="020B0604020202020204" pitchFamily="34" charset="0"/>
              <a:buChar char="•"/>
            </a:pPr>
            <a:r>
              <a:rPr lang="en-US" sz="2000" dirty="0"/>
              <a:t>Discussion on Cascading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9674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29217" y="1741368"/>
            <a:ext cx="10361084" cy="4113213"/>
          </a:xfrm>
        </p:spPr>
        <p:txBody>
          <a:bodyPr/>
          <a:lstStyle/>
          <a:p>
            <a:r>
              <a:rPr lang="en-US" dirty="0"/>
              <a:t>Move to approve the </a:t>
            </a:r>
            <a:r>
              <a:rPr lang="en-US" dirty="0" err="1"/>
              <a:t>TGax</a:t>
            </a:r>
            <a:r>
              <a:rPr lang="en-US" dirty="0"/>
              <a:t> CRC minutes in docs:</a:t>
            </a:r>
          </a:p>
          <a:p>
            <a:endParaRPr lang="en-US" dirty="0">
              <a:hlinkClick r:id="rId2"/>
            </a:endParaRPr>
          </a:p>
          <a:p>
            <a:pPr>
              <a:buFont typeface="Arial" panose="020B0604020202020204" pitchFamily="34" charset="0"/>
              <a:buChar char="•"/>
            </a:pPr>
            <a:r>
              <a:rPr lang="en-US" dirty="0">
                <a:hlinkClick r:id="rId2"/>
              </a:rPr>
              <a:t>https://mentor.ieee.org/802.11/dcn/20/11-20-0988-05-00ax-tgax-crc-teleconference-minutes-july-2020.docx</a:t>
            </a:r>
            <a:r>
              <a:rPr lang="en-US" dirty="0"/>
              <a:t> includes minutes from teleconferences on July 2nd, 7th, 9th, 16th, 23rd, and 28th.</a:t>
            </a:r>
          </a:p>
          <a:p>
            <a:pPr>
              <a:buFont typeface="Arial" panose="020B0604020202020204" pitchFamily="34" charset="0"/>
              <a:buChar char="•"/>
            </a:pPr>
            <a:r>
              <a:rPr lang="en-US" dirty="0">
                <a:hlinkClick r:id="rId3"/>
              </a:rPr>
              <a:t>https://mentor.ieee.org/802.11/dcn/20/11-20-1176-04-00ax-tgax-crc-teleconference-minutes-august-2020.docx</a:t>
            </a:r>
            <a:r>
              <a:rPr lang="en-US" dirty="0"/>
              <a:t> includes minutes from teleconferences on August  4th, 6th, 11th, 13th, 18th, 20th, 25th, and 27th.</a:t>
            </a:r>
          </a:p>
          <a:p>
            <a:pPr>
              <a:buFont typeface="Arial" panose="020B0604020202020204" pitchFamily="34" charset="0"/>
              <a:buChar char="•"/>
            </a:pPr>
            <a:endParaRPr lang="en-US" dirty="0"/>
          </a:p>
          <a:p>
            <a:pPr>
              <a:buFont typeface="Arial" panose="020B0604020202020204" pitchFamily="34" charset="0"/>
              <a:buChar char="•"/>
            </a:pPr>
            <a:r>
              <a:rPr lang="en-US" dirty="0"/>
              <a:t>Move:	Yasuhiko Inoue			Second:    Alfred </a:t>
            </a:r>
            <a:r>
              <a:rPr lang="en-US" dirty="0" err="1"/>
              <a:t>Asterjadhi</a:t>
            </a: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063860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10003-1B7D-FB4B-904F-FA5C7F9B7499}"/>
              </a:ext>
            </a:extLst>
          </p:cNvPr>
          <p:cNvSpPr>
            <a:spLocks noGrp="1"/>
          </p:cNvSpPr>
          <p:nvPr>
            <p:ph type="title"/>
          </p:nvPr>
        </p:nvSpPr>
        <p:spPr/>
        <p:txBody>
          <a:bodyPr/>
          <a:lstStyle/>
          <a:p>
            <a:r>
              <a:rPr lang="en-US" dirty="0"/>
              <a:t>Affirmation of TG Vice Chairs</a:t>
            </a:r>
          </a:p>
        </p:txBody>
      </p:sp>
      <p:sp>
        <p:nvSpPr>
          <p:cNvPr id="3" name="Content Placeholder 2">
            <a:extLst>
              <a:ext uri="{FF2B5EF4-FFF2-40B4-BE49-F238E27FC236}">
                <a16:creationId xmlns:a16="http://schemas.microsoft.com/office/drawing/2014/main" id="{0BADBF82-9FBA-914F-8C83-A1140AD4B147}"/>
              </a:ext>
            </a:extLst>
          </p:cNvPr>
          <p:cNvSpPr>
            <a:spLocks noGrp="1"/>
          </p:cNvSpPr>
          <p:nvPr>
            <p:ph idx="1"/>
          </p:nvPr>
        </p:nvSpPr>
        <p:spPr/>
        <p:txBody>
          <a:bodyPr/>
          <a:lstStyle/>
          <a:p>
            <a:pPr>
              <a:buFont typeface="Arial" panose="020B0604020202020204" pitchFamily="34" charset="0"/>
              <a:buChar char="•"/>
            </a:pPr>
            <a:r>
              <a:rPr lang="en-US" dirty="0"/>
              <a:t>Current Vice Chairs</a:t>
            </a:r>
          </a:p>
          <a:p>
            <a:pPr lvl="1">
              <a:buFont typeface="Arial" panose="020B0604020202020204" pitchFamily="34" charset="0"/>
              <a:buChar char="•"/>
            </a:pPr>
            <a:r>
              <a:rPr lang="en-US" dirty="0"/>
              <a:t>	Ron </a:t>
            </a:r>
            <a:r>
              <a:rPr lang="en-US" dirty="0" err="1"/>
              <a:t>Porat</a:t>
            </a:r>
            <a:endParaRPr lang="en-US" dirty="0"/>
          </a:p>
          <a:p>
            <a:pPr lvl="1">
              <a:buFont typeface="Arial" panose="020B0604020202020204" pitchFamily="34" charset="0"/>
              <a:buChar char="•"/>
            </a:pPr>
            <a:r>
              <a:rPr lang="en-US" dirty="0"/>
              <a:t>	Alfred </a:t>
            </a:r>
            <a:r>
              <a:rPr lang="en-US" dirty="0" err="1"/>
              <a:t>Asterjadhi</a:t>
            </a:r>
            <a:endParaRPr lang="en-US" dirty="0"/>
          </a:p>
          <a:p>
            <a:pPr>
              <a:buFont typeface="Arial" panose="020B0604020202020204" pitchFamily="34" charset="0"/>
              <a:buChar char="•"/>
            </a:pPr>
            <a:r>
              <a:rPr lang="en-US" dirty="0"/>
              <a:t>Both indicated their desire to continue as TG Vice Chairs</a:t>
            </a:r>
          </a:p>
          <a:p>
            <a:pPr>
              <a:buFont typeface="Arial" panose="020B0604020202020204" pitchFamily="34" charset="0"/>
              <a:buChar char="•"/>
            </a:pPr>
            <a:r>
              <a:rPr lang="en-US" dirty="0"/>
              <a:t>Any other Nomination?</a:t>
            </a:r>
          </a:p>
          <a:p>
            <a:pPr>
              <a:buFont typeface="Arial" panose="020B0604020202020204" pitchFamily="34" charset="0"/>
              <a:buChar char="•"/>
            </a:pPr>
            <a:r>
              <a:rPr lang="en-US" dirty="0"/>
              <a:t>Nomination is closed.</a:t>
            </a:r>
          </a:p>
        </p:txBody>
      </p:sp>
      <p:sp>
        <p:nvSpPr>
          <p:cNvPr id="4" name="Slide Number Placeholder 3">
            <a:extLst>
              <a:ext uri="{FF2B5EF4-FFF2-40B4-BE49-F238E27FC236}">
                <a16:creationId xmlns:a16="http://schemas.microsoft.com/office/drawing/2014/main" id="{6542E281-C9A6-604C-91F8-5671BF7C5A6B}"/>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0121B40-74CD-B241-B8DC-6E86DF1A4A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F6F6725-2CA3-9540-A3F1-54D97119E9E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59676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8679-05C7-CB46-8D7C-C0DBE769552D}"/>
              </a:ext>
            </a:extLst>
          </p:cNvPr>
          <p:cNvSpPr>
            <a:spLocks noGrp="1"/>
          </p:cNvSpPr>
          <p:nvPr>
            <p:ph type="title"/>
          </p:nvPr>
        </p:nvSpPr>
        <p:spPr/>
        <p:txBody>
          <a:bodyPr/>
          <a:lstStyle/>
          <a:p>
            <a:r>
              <a:rPr lang="en-US" dirty="0"/>
              <a:t>TG Vice Chair Motion</a:t>
            </a:r>
          </a:p>
        </p:txBody>
      </p:sp>
      <p:sp>
        <p:nvSpPr>
          <p:cNvPr id="3" name="Content Placeholder 2">
            <a:extLst>
              <a:ext uri="{FF2B5EF4-FFF2-40B4-BE49-F238E27FC236}">
                <a16:creationId xmlns:a16="http://schemas.microsoft.com/office/drawing/2014/main" id="{B4413869-4065-0A42-B599-71A8EBA55B84}"/>
              </a:ext>
            </a:extLst>
          </p:cNvPr>
          <p:cNvSpPr>
            <a:spLocks noGrp="1"/>
          </p:cNvSpPr>
          <p:nvPr>
            <p:ph idx="1"/>
          </p:nvPr>
        </p:nvSpPr>
        <p:spPr/>
        <p:txBody>
          <a:bodyPr/>
          <a:lstStyle/>
          <a:p>
            <a:r>
              <a:rPr lang="en-US" dirty="0"/>
              <a:t>Move to approve Ron </a:t>
            </a:r>
            <a:r>
              <a:rPr lang="en-US" dirty="0" err="1"/>
              <a:t>Porat</a:t>
            </a:r>
            <a:r>
              <a:rPr lang="en-US" dirty="0"/>
              <a:t> and Alfred </a:t>
            </a:r>
            <a:r>
              <a:rPr lang="en-US" dirty="0" err="1"/>
              <a:t>Asterjadhi</a:t>
            </a:r>
            <a:r>
              <a:rPr lang="en-US" dirty="0"/>
              <a:t> as the first and the second </a:t>
            </a:r>
            <a:r>
              <a:rPr lang="en-US" dirty="0" err="1"/>
              <a:t>TGax</a:t>
            </a:r>
            <a:r>
              <a:rPr lang="en-US" dirty="0"/>
              <a:t> Vice Chairs respectively</a:t>
            </a:r>
          </a:p>
          <a:p>
            <a:endParaRPr lang="en-US" dirty="0"/>
          </a:p>
          <a:p>
            <a:r>
              <a:rPr lang="en-US" dirty="0"/>
              <a:t>Move:		Bin Tian	Second: Jon </a:t>
            </a:r>
            <a:r>
              <a:rPr lang="en-US" dirty="0" err="1"/>
              <a:t>Rosdahl</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414F361F-8D12-4946-A28A-9F2960422AF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C4FF7A0-1307-5743-8D46-F8962428BE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4BAF9F2-53DE-1749-B428-14E37FD0FE57}"/>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6396584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E8A32-FBDB-A348-977B-2B0520CEC6AE}"/>
              </a:ext>
            </a:extLst>
          </p:cNvPr>
          <p:cNvSpPr>
            <a:spLocks noGrp="1"/>
          </p:cNvSpPr>
          <p:nvPr>
            <p:ph type="title"/>
          </p:nvPr>
        </p:nvSpPr>
        <p:spPr/>
        <p:txBody>
          <a:bodyPr/>
          <a:lstStyle/>
          <a:p>
            <a:r>
              <a:rPr lang="en-US" dirty="0"/>
              <a:t>Motion for Secretary</a:t>
            </a:r>
          </a:p>
        </p:txBody>
      </p:sp>
      <p:sp>
        <p:nvSpPr>
          <p:cNvPr id="3" name="Content Placeholder 2">
            <a:extLst>
              <a:ext uri="{FF2B5EF4-FFF2-40B4-BE49-F238E27FC236}">
                <a16:creationId xmlns:a16="http://schemas.microsoft.com/office/drawing/2014/main" id="{2F580C70-87B8-4C42-BEF0-B0E42BF020B9}"/>
              </a:ext>
            </a:extLst>
          </p:cNvPr>
          <p:cNvSpPr>
            <a:spLocks noGrp="1"/>
          </p:cNvSpPr>
          <p:nvPr>
            <p:ph idx="1"/>
          </p:nvPr>
        </p:nvSpPr>
        <p:spPr/>
        <p:txBody>
          <a:bodyPr/>
          <a:lstStyle/>
          <a:p>
            <a:r>
              <a:rPr lang="en-US" dirty="0"/>
              <a:t>Move to approve Yasuhiko Inoue as the </a:t>
            </a:r>
            <a:r>
              <a:rPr lang="en-US" dirty="0" err="1"/>
              <a:t>TGax</a:t>
            </a:r>
            <a:r>
              <a:rPr lang="en-US" dirty="0"/>
              <a:t> Secretary</a:t>
            </a:r>
          </a:p>
          <a:p>
            <a:endParaRPr lang="en-US" dirty="0"/>
          </a:p>
          <a:p>
            <a:r>
              <a:rPr lang="en-US" dirty="0"/>
              <a:t>Move:	 Jon </a:t>
            </a:r>
            <a:r>
              <a:rPr lang="en-US" dirty="0" err="1"/>
              <a:t>Rosdahl</a:t>
            </a:r>
            <a:r>
              <a:rPr lang="en-US" dirty="0"/>
              <a:t>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55DD4739-CC28-3D4A-810A-913BE1F6D99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02035CF-2B8A-5B4E-8D84-FF87780157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3DEC1D4-AB60-0749-85ED-CB63F05968DC}"/>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731749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30BFE-AFFC-E94C-97CC-150C9CD7FB5D}"/>
              </a:ext>
            </a:extLst>
          </p:cNvPr>
          <p:cNvSpPr>
            <a:spLocks noGrp="1"/>
          </p:cNvSpPr>
          <p:nvPr>
            <p:ph type="title"/>
          </p:nvPr>
        </p:nvSpPr>
        <p:spPr/>
        <p:txBody>
          <a:bodyPr/>
          <a:lstStyle/>
          <a:p>
            <a:r>
              <a:rPr lang="en-US" dirty="0"/>
              <a:t>IEEE-SA Comment Resolution Guidelines</a:t>
            </a:r>
          </a:p>
        </p:txBody>
      </p:sp>
      <p:sp>
        <p:nvSpPr>
          <p:cNvPr id="3" name="Content Placeholder 2">
            <a:extLst>
              <a:ext uri="{FF2B5EF4-FFF2-40B4-BE49-F238E27FC236}">
                <a16:creationId xmlns:a16="http://schemas.microsoft.com/office/drawing/2014/main" id="{6008C76A-426F-C148-BD05-D1C20923DF31}"/>
              </a:ext>
            </a:extLst>
          </p:cNvPr>
          <p:cNvSpPr>
            <a:spLocks noGrp="1"/>
          </p:cNvSpPr>
          <p:nvPr>
            <p:ph idx="1"/>
          </p:nvPr>
        </p:nvSpPr>
        <p:spPr>
          <a:xfrm>
            <a:off x="838200" y="2056607"/>
            <a:ext cx="10361084" cy="4113213"/>
          </a:xfrm>
        </p:spPr>
        <p:txBody>
          <a:bodyPr/>
          <a:lstStyle/>
          <a:p>
            <a:pPr lvl="0">
              <a:buFont typeface="Arial" panose="020B0604020202020204" pitchFamily="34" charset="0"/>
              <a:buChar char="•"/>
            </a:pPr>
            <a:r>
              <a:rPr lang="en-GB" sz="2000" dirty="0"/>
              <a:t>All references to resolution documents or minutes or agendas must include the full URL, not just 11-20/</a:t>
            </a:r>
            <a:r>
              <a:rPr lang="en-GB" sz="2000" dirty="0" err="1"/>
              <a:t>xxxxrx</a:t>
            </a:r>
            <a:r>
              <a:rPr lang="en-GB" sz="2000" dirty="0"/>
              <a:t> or 20/</a:t>
            </a:r>
            <a:r>
              <a:rPr lang="en-GB" sz="2000" dirty="0" err="1"/>
              <a:t>xxxxrx</a:t>
            </a:r>
            <a:endParaRPr lang="en-US" sz="2000" dirty="0"/>
          </a:p>
          <a:p>
            <a:pPr lvl="0">
              <a:buFont typeface="Arial" panose="020B0604020202020204" pitchFamily="34" charset="0"/>
              <a:buChar char="•"/>
            </a:pPr>
            <a:r>
              <a:rPr lang="en-GB" sz="2000" dirty="0"/>
              <a:t>Do not include references to other comments; our internal WG spreadsheet CID numbers are not immediately visible to the SA ballotters; it’s ok to reference an internal CID number as part of editing instructions, when the CID is an identifier in a resolution document.</a:t>
            </a:r>
            <a:endParaRPr lang="en-US" sz="2000" dirty="0"/>
          </a:p>
          <a:p>
            <a:pPr lvl="0">
              <a:buFont typeface="Arial" panose="020B0604020202020204" pitchFamily="34" charset="0"/>
              <a:buChar char="•"/>
            </a:pPr>
            <a:r>
              <a:rPr lang="en-GB" sz="2000" dirty="0"/>
              <a:t>If a comment is ACCEPTED, REVCOM expects the resolution field to be blank; If further instructions to the editor are needed for clarification, include in the Editor notes.</a:t>
            </a:r>
            <a:endParaRPr lang="en-US" sz="2000" dirty="0"/>
          </a:p>
          <a:p>
            <a:pPr>
              <a:buFont typeface="Arial" panose="020B0604020202020204" pitchFamily="34" charset="0"/>
              <a:buChar char="•"/>
            </a:pPr>
            <a:r>
              <a:rPr lang="en-GB" sz="2000" dirty="0"/>
              <a:t>Revised resolutions must be actions: “Change “x” to “y” or “Make the changes under “CID Number” in document &lt;full URL&gt; which “explanation”. A resolution such as “See CID xxx” is not sufficient</a:t>
            </a:r>
            <a:endParaRPr lang="en-US" sz="2000" dirty="0"/>
          </a:p>
        </p:txBody>
      </p:sp>
      <p:sp>
        <p:nvSpPr>
          <p:cNvPr id="4" name="Slide Number Placeholder 3">
            <a:extLst>
              <a:ext uri="{FF2B5EF4-FFF2-40B4-BE49-F238E27FC236}">
                <a16:creationId xmlns:a16="http://schemas.microsoft.com/office/drawing/2014/main" id="{1F354BE0-0965-2E48-AEA3-B8E72A53ADF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CB6A15F-3E62-1B4D-A48B-81A987E6B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5C587C1-A995-EB48-BA33-38CA48C81AD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2865874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A877C-76EB-BB47-9272-A44FE9D79FF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8B6D123-1071-F848-97CF-3488AFF54300}"/>
              </a:ext>
            </a:extLst>
          </p:cNvPr>
          <p:cNvSpPr>
            <a:spLocks noGrp="1"/>
          </p:cNvSpPr>
          <p:nvPr>
            <p:ph idx="1"/>
          </p:nvPr>
        </p:nvSpPr>
        <p:spPr/>
        <p:txBody>
          <a:bodyPr/>
          <a:lstStyle/>
          <a:p>
            <a:pPr>
              <a:buFont typeface="Arial" panose="020B0604020202020204" pitchFamily="34" charset="0"/>
              <a:buChar char="•"/>
            </a:pPr>
            <a:r>
              <a:rPr lang="en-US" dirty="0" err="1"/>
              <a:t>RevCom</a:t>
            </a:r>
            <a:r>
              <a:rPr lang="en-US" dirty="0"/>
              <a:t> meeting  scheduled at January 26, 2021</a:t>
            </a:r>
          </a:p>
          <a:p>
            <a:pPr lvl="1">
              <a:buFont typeface="Arial" panose="020B0604020202020204" pitchFamily="34" charset="0"/>
              <a:buChar char="•"/>
            </a:pPr>
            <a:r>
              <a:rPr lang="en-US" dirty="0"/>
              <a:t>Deadline for submission is December 11, 2020</a:t>
            </a:r>
          </a:p>
          <a:p>
            <a:pPr lvl="1">
              <a:buFont typeface="Arial" panose="020B0604020202020204" pitchFamily="34" charset="0"/>
              <a:buChar char="•"/>
            </a:pPr>
            <a:endParaRPr lang="en-US" dirty="0"/>
          </a:p>
          <a:p>
            <a:pPr>
              <a:buFont typeface="Arial" panose="020B0604020202020204" pitchFamily="34" charset="0"/>
              <a:buChar char="•"/>
            </a:pPr>
            <a:r>
              <a:rPr lang="en-US" dirty="0"/>
              <a:t>802 WG virtual meeting is scheduled during the period October 30 to November 13, 2020</a:t>
            </a:r>
          </a:p>
          <a:p>
            <a:pPr lvl="1">
              <a:buFont typeface="Arial" panose="020B0604020202020204" pitchFamily="34" charset="0"/>
              <a:buChar char="•"/>
            </a:pPr>
            <a:r>
              <a:rPr lang="en-US" dirty="0"/>
              <a:t>The CRC needs the 802.11 WG and 802 WG approvals to proceed to </a:t>
            </a:r>
            <a:r>
              <a:rPr lang="en-US" dirty="0" err="1"/>
              <a:t>RevCom</a:t>
            </a:r>
            <a:r>
              <a:rPr lang="en-US" dirty="0"/>
              <a:t> in January.</a:t>
            </a:r>
          </a:p>
          <a:p>
            <a:pPr lvl="1">
              <a:buFont typeface="Arial" panose="020B0604020202020204" pitchFamily="34" charset="0"/>
              <a:buChar char="•"/>
            </a:pPr>
            <a:endParaRPr lang="en-US" dirty="0"/>
          </a:p>
          <a:p>
            <a:pPr>
              <a:buFont typeface="Arial" panose="020B0604020202020204" pitchFamily="34" charset="0"/>
              <a:buChar char="•"/>
            </a:pPr>
            <a:r>
              <a:rPr lang="en-US" dirty="0"/>
              <a:t>The CRC seems to have about 40 days to complete resolutions of all comments received on </a:t>
            </a:r>
            <a:r>
              <a:rPr lang="en-US"/>
              <a:t>draft 7.0.</a:t>
            </a:r>
            <a:endParaRPr lang="en-US" dirty="0"/>
          </a:p>
        </p:txBody>
      </p:sp>
      <p:sp>
        <p:nvSpPr>
          <p:cNvPr id="4" name="Slide Number Placeholder 3">
            <a:extLst>
              <a:ext uri="{FF2B5EF4-FFF2-40B4-BE49-F238E27FC236}">
                <a16:creationId xmlns:a16="http://schemas.microsoft.com/office/drawing/2014/main" id="{7C992935-A251-9849-8231-6B0471F0FD5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FD5B1D1-99D3-964D-9A2E-9DDAFCB876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EAAF2C-0056-F94A-AEA8-B0520ABDF7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028676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2902</TotalTime>
  <Words>5100</Words>
  <Application>Microsoft Macintosh PowerPoint</Application>
  <PresentationFormat>Widescreen</PresentationFormat>
  <Paragraphs>710</Paragraphs>
  <Slides>58</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SP (CID 24083)</vt:lpstr>
      <vt:lpstr>CR Motion #1101</vt:lpstr>
      <vt:lpstr>CR Motion #1102</vt:lpstr>
      <vt:lpstr>CR Motion #1103</vt:lpstr>
      <vt:lpstr>Motion for Recirculation</vt:lpstr>
      <vt:lpstr>September 03 Teleconference Agenda</vt:lpstr>
      <vt:lpstr>September 17 Teleconference Agenda</vt:lpstr>
      <vt:lpstr>Minute Approval Motion</vt:lpstr>
      <vt:lpstr>Affirmation of TG Vice Chairs</vt:lpstr>
      <vt:lpstr>TG Vice Chair Motion</vt:lpstr>
      <vt:lpstr>Motion for Secretary</vt:lpstr>
      <vt:lpstr>IEEE-SA Comment Resolution Guidelines</vt:lpstr>
      <vt:lpstr>Timeline</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216</cp:revision>
  <cp:lastPrinted>1601-01-01T00:00:00Z</cp:lastPrinted>
  <dcterms:created xsi:type="dcterms:W3CDTF">2019-08-14T12:42:27Z</dcterms:created>
  <dcterms:modified xsi:type="dcterms:W3CDTF">2020-09-17T23:41:27Z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