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5" r:id="rId29"/>
    <p:sldId id="492" r:id="rId30"/>
    <p:sldId id="477" r:id="rId31"/>
    <p:sldId id="496" r:id="rId32"/>
    <p:sldId id="497" r:id="rId33"/>
    <p:sldId id="498" r:id="rId34"/>
    <p:sldId id="499" r:id="rId35"/>
    <p:sldId id="501" r:id="rId36"/>
    <p:sldId id="502" r:id="rId37"/>
    <p:sldId id="500" r:id="rId38"/>
    <p:sldId id="503" r:id="rId39"/>
    <p:sldId id="504" r:id="rId40"/>
    <p:sldId id="506" r:id="rId41"/>
    <p:sldId id="507" r:id="rId42"/>
    <p:sldId id="508" r:id="rId43"/>
    <p:sldId id="509" r:id="rId44"/>
    <p:sldId id="510" r:id="rId45"/>
    <p:sldId id="511" r:id="rId46"/>
    <p:sldId id="513" r:id="rId47"/>
    <p:sldId id="512" r:id="rId48"/>
    <p:sldId id="514" r:id="rId49"/>
    <p:sldId id="515" r:id="rId50"/>
    <p:sldId id="493" r:id="rId51"/>
    <p:sldId id="516" r:id="rId52"/>
    <p:sldId id="517" r:id="rId5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09" autoAdjust="0"/>
    <p:restoredTop sz="94678"/>
  </p:normalViewPr>
  <p:slideViewPr>
    <p:cSldViewPr>
      <p:cViewPr varScale="1">
        <p:scale>
          <a:sx n="63" d="100"/>
          <a:sy n="63" d="100"/>
        </p:scale>
        <p:origin x="532"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473967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147707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223048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2456840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1578249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3407472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973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802.11-20/1169r16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981-03-00ax-mac-cr-on-fragmentation-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81-00-00ax-ack-related-comments-resolution-contd.docx" TargetMode="External"/><Relationship Id="rId12" Type="http://schemas.openxmlformats.org/officeDocument/2006/relationships/hyperlink" Target="https://mentor.ieee.org/802.11/dcn/20/11-20-0618-05-00ax-cr-for-cid-24101-preamble-punctur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665-08-00ax-comment-resolution-on-mibs-and-pics.docx" TargetMode="External"/><Relationship Id="rId11" Type="http://schemas.openxmlformats.org/officeDocument/2006/relationships/hyperlink" Target="https://mentor.ieee.org/802.11/dcn/20/11-20-1218-00-00ax-d6-0-misc-cr.docx" TargetMode="External"/><Relationship Id="rId5" Type="http://schemas.openxmlformats.org/officeDocument/2006/relationships/hyperlink" Target="https://mentor.ieee.org/802.11/dcn/20/11-20-1129-03-00ax-cids-24211-24212.docx" TargetMode="External"/><Relationship Id="rId10" Type="http://schemas.openxmlformats.org/officeDocument/2006/relationships/hyperlink" Target="https://mentor.ieee.org/802.11/dcn/20/11-20-0980-02-00ax-mac-cr-on-mu-cascading-for-draft-6-0.doc" TargetMode="External"/><Relationship Id="rId4" Type="http://schemas.openxmlformats.org/officeDocument/2006/relationships/hyperlink" Target="https://mentor.ieee.org/802.11/dcn/20/11-20-0717-09-00ax-cr-misc-phy.docx" TargetMode="External"/><Relationship Id="rId9" Type="http://schemas.openxmlformats.org/officeDocument/2006/relationships/hyperlink" Target="https://mentor.ieee.org/802.11/dcn/20/11-20-0912-04-00ax-resolutions-to-miscellaneous-cid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1218-02-00ax-d6-0-misc-cr.docx" TargetMode="External"/><Relationship Id="rId3" Type="http://schemas.openxmlformats.org/officeDocument/2006/relationships/hyperlink" Target="https://mentor.ieee.org/802.11/dcn/20/11-20-0717-10-00ax-cr-misc-phy.docx" TargetMode="External"/><Relationship Id="rId7" Type="http://schemas.openxmlformats.org/officeDocument/2006/relationships/hyperlink" Target="https://mentor.ieee.org/802.11/dcn/20/11-20-0980-02-00ax-mac-cr-on-mu-cascading-for-draft-6-0.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981-03-00ax-mac-cr-on-fragmentation-for-draft-6-0.doc" TargetMode="External"/><Relationship Id="rId11" Type="http://schemas.openxmlformats.org/officeDocument/2006/relationships/hyperlink" Target="https://mentor.ieee.org/802.11/dcn/20/11-20-0618-05-00ax-cr-for-cid-24101-preamble-puncture.docx" TargetMode="External"/><Relationship Id="rId5" Type="http://schemas.openxmlformats.org/officeDocument/2006/relationships/hyperlink" Target="https://mentor.ieee.org/802.11/dcn/20/11-20-0665-08-00ax-comment-resolution-on-mibs-and-pics.docx" TargetMode="External"/><Relationship Id="rId10" Type="http://schemas.openxmlformats.org/officeDocument/2006/relationships/hyperlink" Target="https://mentor.ieee.org/802.11/dcn/20/11-20-1235-00-00ax-11ax-d6-0-comment-resolution-of-cid-24043.docx" TargetMode="External"/><Relationship Id="rId4" Type="http://schemas.openxmlformats.org/officeDocument/2006/relationships/hyperlink" Target="https://mentor.ieee.org/802.11/dcn/20/11-20-1181-00-00ax-ack-related-comments-resolution-contd.docx" TargetMode="External"/><Relationship Id="rId9" Type="http://schemas.openxmlformats.org/officeDocument/2006/relationships/hyperlink" Target="https://mentor.ieee.org/802.11/dcn/20/11-20-1233-00-00ax-the-last-of-the-cids-plan-b.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0/11-20-1235-00-00ax-11ax-d6-0-comment-resolution-of-cid-24043.docx" TargetMode="External"/><Relationship Id="rId3" Type="http://schemas.openxmlformats.org/officeDocument/2006/relationships/hyperlink" Target="https://mentor.ieee.org/802.11/dcn/20/11-20-0665-08-00ax-comment-resolution-on-mibs-and-pics.docx" TargetMode="External"/><Relationship Id="rId7"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249-00-00ax-proposed-resolution-for-cid-24102.docx" TargetMode="External"/><Relationship Id="rId5" Type="http://schemas.openxmlformats.org/officeDocument/2006/relationships/hyperlink" Target="https://mentor.ieee.org/802.11/dcn/20/11-20-0980-03-00ax-mac-cr-on-mu-cascading-for-draft-6-0.doc" TargetMode="External"/><Relationship Id="rId4" Type="http://schemas.openxmlformats.org/officeDocument/2006/relationships/hyperlink" Target="https://mentor.ieee.org/802.11/dcn/20/11-20-0981-04-00ax-mac-cr-on-fragmentation-for-draft-6-0.doc" TargetMode="External"/><Relationship Id="rId9" Type="http://schemas.openxmlformats.org/officeDocument/2006/relationships/hyperlink" Target="https://mentor.ieee.org/802.11/dcn/20/11-20-1218-02-00ax-d6-0-misc-cr.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280-00-00ax-spec-text-proposal-for-pre-fec-padding-factor-parameter.docx" TargetMode="External"/><Relationship Id="rId4" Type="http://schemas.openxmlformats.org/officeDocument/2006/relationships/hyperlink" Target="https://mentor.ieee.org/802.11/dcn/20/11-20-1218-07-00ax-d6-0-misc-cr.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0/11-20-1218-08-00ax-d6-0-misc-cr.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1280-00-00ax-spec-text-proposal-for-pre-fec-padding-factor-parameter.doc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0/11-20-1280-00-00ax-spec-text-proposal-for-pre-fec-padding-factor-parameter.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0/11-20-1280-01-00ax-spec-text-proposal-for-pre-fec-padding-factor-parameter.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00"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 xmlns:a16="http://schemas.microsoft.com/office/drawing/2014/main" val="438070484"/>
                    </a:ext>
                  </a:extLst>
                </a:gridCol>
                <a:gridCol w="7274561">
                  <a:extLst>
                    <a:ext uri="{9D8B030D-6E8A-4147-A177-3AD203B41FA5}">
                      <a16:colId xmlns=""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 xmlns:a16="http://schemas.microsoft.com/office/drawing/2014/main"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 xmlns:a16="http://schemas.microsoft.com/office/drawing/2014/main" val="438070484"/>
                    </a:ext>
                  </a:extLst>
                </a:gridCol>
                <a:gridCol w="7274561">
                  <a:extLst>
                    <a:ext uri="{9D8B030D-6E8A-4147-A177-3AD203B41FA5}">
                      <a16:colId xmlns=""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 xmlns:a16="http://schemas.microsoft.com/office/drawing/2014/main"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 xmlns:a16="http://schemas.microsoft.com/office/drawing/2014/main"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 xmlns:a16="http://schemas.microsoft.com/office/drawing/2014/main"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 xmlns:a16="http://schemas.microsoft.com/office/drawing/2014/main"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 xmlns:a16="http://schemas.microsoft.com/office/drawing/2014/main" val="438070484"/>
                    </a:ext>
                  </a:extLst>
                </a:gridCol>
                <a:gridCol w="7274561">
                  <a:extLst>
                    <a:ext uri="{9D8B030D-6E8A-4147-A177-3AD203B41FA5}">
                      <a16:colId xmlns=""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 xmlns:a16="http://schemas.microsoft.com/office/drawing/2014/main"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https://mentor.ieee.org/802.11/dcn/20/11-20-1063-0</a:t>
            </a:r>
            <a:r>
              <a:rPr lang="en-US" sz="1200" dirty="0">
                <a:latin typeface="Calibri" panose="020F0502020204030204" pitchFamily="34" charset="0"/>
                <a:cs typeface="Calibri" panose="020F0502020204030204" pitchFamily="34" charset="0"/>
              </a:rPr>
              <a:t>1</a:t>
            </a:r>
            <a:r>
              <a:rPr lang="en-US" sz="1200" dirty="0">
                <a:latin typeface="Calibri" panose="020F0502020204030204" pitchFamily="34" charset="0"/>
                <a:cs typeface="Calibri" panose="020F0502020204030204" pitchFamily="34" charset="0"/>
                <a:hlinkClick r:id="rId3"/>
              </a:rPr>
              <a:t>-00ax-sa1-cr-mac-miscellaneous.docx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Yongho</a:t>
            </a:r>
            <a:r>
              <a:rPr lang="en-US" sz="12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https://mentor.ieee.org/802.11/dcn/20/11-20-0717-09-00ax-cr-misc-phy.docx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5"/>
              </a:rPr>
              <a:t>https://mentor.ieee.org/802.11/dcn/20/11-20-1129-03-00ax-cids-24211-24212.docx</a:t>
            </a:r>
            <a:r>
              <a:rPr lang="en-US" sz="1200" dirty="0"/>
              <a:t> - </a:t>
            </a:r>
            <a:r>
              <a:rPr lang="en-CA" sz="1200" dirty="0">
                <a:latin typeface="Calibri" panose="020F0502020204030204" pitchFamily="34" charset="0"/>
                <a:cs typeface="Calibri" panose="020F0502020204030204" pitchFamily="34" charset="0"/>
              </a:rPr>
              <a:t>Sigurd </a:t>
            </a:r>
            <a:r>
              <a:rPr lang="en-CA" sz="1200" dirty="0" err="1">
                <a:latin typeface="Calibri" panose="020F0502020204030204" pitchFamily="34" charset="0"/>
                <a:cs typeface="Calibri" panose="020F0502020204030204" pitchFamily="34" charset="0"/>
              </a:rPr>
              <a:t>Schelstraete</a:t>
            </a:r>
            <a:endParaRPr lang="en-US" sz="12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200" strike="sngStrike" dirty="0">
                <a:latin typeface="Calibri" panose="020F0502020204030204" pitchFamily="34" charset="0"/>
                <a:cs typeface="Calibri" panose="020F0502020204030204" pitchFamily="34" charset="0"/>
                <a:hlinkClick r:id="rId6"/>
              </a:rPr>
              <a:t>https://mentor.ieee.org/802.11/dcn/20/11-20-0665-08-00ax-comment-resolution-on-mibs-and-pics.docx</a:t>
            </a:r>
            <a:r>
              <a:rPr lang="en-US" sz="1200" strike="sngStrike" dirty="0">
                <a:latin typeface="Calibri" panose="020F0502020204030204" pitchFamily="34" charset="0"/>
                <a:cs typeface="Calibri" panose="020F0502020204030204" pitchFamily="34" charset="0"/>
              </a:rPr>
              <a:t> - Edward Au - CID 24209</a:t>
            </a:r>
            <a:endParaRPr lang="en-US" sz="1600" strike="sngStrike"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7"/>
              </a:rPr>
              <a:t>https://mentor.ieee.org/802.11/dcn/20/11-20-1181-00-00ax-ack-related-comments-resolution-contd.docx</a:t>
            </a:r>
            <a:r>
              <a:rPr lang="en-US" sz="1200" strike="sngStrike" dirty="0"/>
              <a:t> - George Cherian</a:t>
            </a:r>
          </a:p>
          <a:p>
            <a:pPr lvl="1">
              <a:buFont typeface="Arial" panose="020B0604020202020204" pitchFamily="34" charset="0"/>
              <a:buChar char="•"/>
            </a:pPr>
            <a:r>
              <a:rPr lang="en-US" sz="1200" strike="sngStrike" dirty="0">
                <a:hlinkClick r:id="rId8"/>
              </a:rPr>
              <a:t>https://mentor.ieee.org/802.11/dcn/20/11-20-0981-03-00ax-mac-cr-on-fragmentation-for-draft-6-0.doc</a:t>
            </a:r>
            <a:r>
              <a:rPr lang="en-US" sz="1200" strike="sngStrike" dirty="0"/>
              <a:t> - Ming Gan - CID 24557</a:t>
            </a:r>
          </a:p>
          <a:p>
            <a:pPr lvl="1">
              <a:buFont typeface="Arial" panose="020B0604020202020204" pitchFamily="34" charset="0"/>
              <a:buChar char="•"/>
            </a:pPr>
            <a:r>
              <a:rPr lang="en-US" sz="1200" dirty="0">
                <a:hlinkClick r:id="rId9"/>
              </a:rPr>
              <a:t>https://mentor.ieee.org/802.11/dcn/20/11-20-0912-04-00ax-resolutions-to-miscellaneous-cids.docx</a:t>
            </a:r>
            <a:r>
              <a:rPr lang="en-US" sz="1200" dirty="0"/>
              <a:t> - Osama Aboul-Magd - </a:t>
            </a:r>
          </a:p>
          <a:p>
            <a:pPr>
              <a:buFont typeface="Arial" panose="020B0604020202020204" pitchFamily="34" charset="0"/>
              <a:buChar char="•"/>
            </a:pPr>
            <a:r>
              <a:rPr lang="en-US" sz="1600" strike="sngStrike" dirty="0">
                <a:hlinkClick r:id="rId10"/>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11"/>
              </a:rPr>
              <a:t>https://mentor.ieee.org/802.11/dcn/20/11-20-1218-00-00ax-d6-0-misc-cr.docx</a:t>
            </a:r>
            <a:r>
              <a:rPr lang="en-US" sz="1600" dirty="0"/>
              <a:t> - Robert Stacey</a:t>
            </a:r>
          </a:p>
          <a:p>
            <a:pPr>
              <a:buFont typeface="Arial" panose="020B0604020202020204" pitchFamily="34" charset="0"/>
              <a:buChar char="•"/>
            </a:pPr>
            <a:r>
              <a:rPr lang="en-US" sz="1600" strike="sngStrike" dirty="0">
                <a:hlinkClick r:id="rId12"/>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1824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8" name="Table 7">
            <a:extLst>
              <a:ext uri="{FF2B5EF4-FFF2-40B4-BE49-F238E27FC236}">
                <a16:creationId xmlns=""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076715042"/>
              </p:ext>
            </p:extLst>
          </p:nvPr>
        </p:nvGraphicFramePr>
        <p:xfrm>
          <a:off x="1828800" y="2133600"/>
          <a:ext cx="9093202" cy="2727960"/>
        </p:xfrm>
        <a:graphic>
          <a:graphicData uri="http://schemas.openxmlformats.org/drawingml/2006/table">
            <a:tbl>
              <a:tblPr firstRow="1" bandRow="1">
                <a:tableStyleId>{5C22544A-7EE6-4342-B048-85BDC9FD1C3A}</a:tableStyleId>
              </a:tblPr>
              <a:tblGrid>
                <a:gridCol w="1818641">
                  <a:extLst>
                    <a:ext uri="{9D8B030D-6E8A-4147-A177-3AD203B41FA5}">
                      <a16:colId xmlns="" xmlns:a16="http://schemas.microsoft.com/office/drawing/2014/main" val="438070484"/>
                    </a:ext>
                  </a:extLst>
                </a:gridCol>
                <a:gridCol w="7274561">
                  <a:extLst>
                    <a:ext uri="{9D8B030D-6E8A-4147-A177-3AD203B41FA5}">
                      <a16:colId xmlns=""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a:t>
                      </a:r>
                    </a:p>
                  </a:txBody>
                  <a:tcPr/>
                </a:tc>
                <a:extLst>
                  <a:ext uri="{0D108BD9-81ED-4DB2-BD59-A6C34878D82A}">
                    <a16:rowId xmlns=""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 xmlns:a16="http://schemas.microsoft.com/office/drawing/2014/main"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 xmlns:a16="http://schemas.microsoft.com/office/drawing/2014/main" val="2672129476"/>
                  </a:ext>
                </a:extLst>
              </a:tr>
            </a:tbl>
          </a:graphicData>
        </a:graphic>
      </p:graphicFrame>
    </p:spTree>
    <p:extLst>
      <p:ext uri="{BB962C8B-B14F-4D97-AF65-F5344CB8AC3E}">
        <p14:creationId xmlns:p14="http://schemas.microsoft.com/office/powerpoint/2010/main" val="137763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201F21-43AE-894D-A378-A38DA6095B1B}"/>
              </a:ext>
            </a:extLst>
          </p:cNvPr>
          <p:cNvSpPr>
            <a:spLocks noGrp="1"/>
          </p:cNvSpPr>
          <p:nvPr>
            <p:ph type="title"/>
          </p:nvPr>
        </p:nvSpPr>
        <p:spPr/>
        <p:txBody>
          <a:bodyPr/>
          <a:lstStyle/>
          <a:p>
            <a:r>
              <a:rPr lang="en-US" dirty="0"/>
              <a:t>CR Motion #1088</a:t>
            </a:r>
          </a:p>
        </p:txBody>
      </p:sp>
      <p:sp>
        <p:nvSpPr>
          <p:cNvPr id="6" name="Content Placeholder 5">
            <a:extLst>
              <a:ext uri="{FF2B5EF4-FFF2-40B4-BE49-F238E27FC236}">
                <a16:creationId xmlns=""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kern="1200" dirty="0">
                <a:solidFill>
                  <a:schemeClr val="dk1"/>
                </a:solidFill>
              </a:rPr>
              <a:t>24402, 24465 </a:t>
            </a:r>
            <a:r>
              <a:rPr lang="en-US" kern="1200" dirty="0">
                <a:solidFill>
                  <a:schemeClr val="dk1"/>
                </a:solidFill>
              </a:rPr>
              <a:t>in doc 11-20/1063r3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Yongho</a:t>
            </a:r>
            <a:r>
              <a:rPr lang="en-US" kern="1200" dirty="0">
                <a:solidFill>
                  <a:schemeClr val="dk1"/>
                </a:solidFill>
              </a:rPr>
              <a:t> Seok		Second: Mark Rison</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839165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201F21-43AE-894D-A378-A38DA6095B1B}"/>
              </a:ext>
            </a:extLst>
          </p:cNvPr>
          <p:cNvSpPr>
            <a:spLocks noGrp="1"/>
          </p:cNvSpPr>
          <p:nvPr>
            <p:ph type="title"/>
          </p:nvPr>
        </p:nvSpPr>
        <p:spPr/>
        <p:txBody>
          <a:bodyPr/>
          <a:lstStyle/>
          <a:p>
            <a:r>
              <a:rPr lang="en-US" dirty="0"/>
              <a:t>CR Motion #1089</a:t>
            </a:r>
          </a:p>
        </p:txBody>
      </p:sp>
      <p:sp>
        <p:nvSpPr>
          <p:cNvPr id="6" name="Content Placeholder 5">
            <a:extLst>
              <a:ext uri="{FF2B5EF4-FFF2-40B4-BE49-F238E27FC236}">
                <a16:creationId xmlns="" xmlns:a16="http://schemas.microsoft.com/office/drawing/2014/main" id="{786A1F6D-B08B-BD44-B85C-4176A8897B5B}"/>
              </a:ext>
            </a:extLst>
          </p:cNvPr>
          <p:cNvSpPr>
            <a:spLocks noGrp="1"/>
          </p:cNvSpPr>
          <p:nvPr>
            <p:ph idx="1"/>
          </p:nvPr>
        </p:nvSpPr>
        <p:spPr/>
        <p:txBody>
          <a:bodyPr/>
          <a:lstStyle/>
          <a:p>
            <a:r>
              <a:rPr lang="en-US" dirty="0"/>
              <a:t>Move to accept resolutions to CIDs 24297, 24037</a:t>
            </a:r>
            <a:r>
              <a:rPr lang="en-GB" kern="1200" dirty="0">
                <a:solidFill>
                  <a:schemeClr val="dk1"/>
                </a:solidFill>
              </a:rPr>
              <a:t> </a:t>
            </a:r>
            <a:r>
              <a:rPr lang="en-US" kern="1200" dirty="0">
                <a:solidFill>
                  <a:schemeClr val="dk1"/>
                </a:solidFill>
              </a:rPr>
              <a:t>in doc 11-20/0717r10</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Xiaogang</a:t>
            </a:r>
            <a:r>
              <a:rPr lang="en-US" kern="1200" dirty="0">
                <a:solidFill>
                  <a:schemeClr val="dk1"/>
                </a:solidFill>
              </a:rPr>
              <a:t> Chen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a:extLst>
              <a:ext uri="{FF2B5EF4-FFF2-40B4-BE49-F238E27FC236}">
                <a16:creationId xmlns=""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444313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201F21-43AE-894D-A378-A38DA6095B1B}"/>
              </a:ext>
            </a:extLst>
          </p:cNvPr>
          <p:cNvSpPr>
            <a:spLocks noGrp="1"/>
          </p:cNvSpPr>
          <p:nvPr>
            <p:ph type="title"/>
          </p:nvPr>
        </p:nvSpPr>
        <p:spPr/>
        <p:txBody>
          <a:bodyPr/>
          <a:lstStyle/>
          <a:p>
            <a:r>
              <a:rPr lang="en-US" dirty="0"/>
              <a:t>CR Motion #1090</a:t>
            </a:r>
          </a:p>
        </p:txBody>
      </p:sp>
      <p:sp>
        <p:nvSpPr>
          <p:cNvPr id="6" name="Content Placeholder 5">
            <a:extLst>
              <a:ext uri="{FF2B5EF4-FFF2-40B4-BE49-F238E27FC236}">
                <a16:creationId xmlns="" xmlns:a16="http://schemas.microsoft.com/office/drawing/2014/main" id="{786A1F6D-B08B-BD44-B85C-4176A8897B5B}"/>
              </a:ext>
            </a:extLst>
          </p:cNvPr>
          <p:cNvSpPr>
            <a:spLocks noGrp="1"/>
          </p:cNvSpPr>
          <p:nvPr>
            <p:ph idx="1"/>
          </p:nvPr>
        </p:nvSpPr>
        <p:spPr/>
        <p:txBody>
          <a:bodyPr/>
          <a:lstStyle/>
          <a:p>
            <a:r>
              <a:rPr lang="en-US" dirty="0"/>
              <a:t>Move to accept resolutions to CIDs 24211, 24212 </a:t>
            </a:r>
            <a:r>
              <a:rPr lang="en-US" kern="1200" dirty="0">
                <a:solidFill>
                  <a:schemeClr val="dk1"/>
                </a:solidFill>
              </a:rPr>
              <a:t>in doc 11-20/1129r4 with the resolution references modified to 11-20/1129r4</a:t>
            </a:r>
          </a:p>
          <a:p>
            <a:endParaRPr lang="en-US" kern="1200" dirty="0">
              <a:solidFill>
                <a:schemeClr val="dk1"/>
              </a:solidFill>
            </a:endParaRPr>
          </a:p>
          <a:p>
            <a:r>
              <a:rPr lang="en-US" kern="1200" dirty="0">
                <a:solidFill>
                  <a:schemeClr val="dk1"/>
                </a:solidFill>
              </a:rPr>
              <a:t>Move:		</a:t>
            </a:r>
            <a:r>
              <a:rPr lang="en-CA" b="0" dirty="0"/>
              <a:t> Sigurd </a:t>
            </a:r>
            <a:r>
              <a:rPr lang="en-CA" b="0" dirty="0" err="1"/>
              <a:t>Schelstraete</a:t>
            </a:r>
            <a:r>
              <a:rPr lang="en-CA" b="0" dirty="0"/>
              <a:t> </a:t>
            </a:r>
            <a:r>
              <a:rPr lang="en-US" kern="1200" dirty="0">
                <a:solidFill>
                  <a:schemeClr val="dk1"/>
                </a:solidFill>
              </a:rPr>
              <a:t>	Second:  Robert Stacey</a:t>
            </a:r>
          </a:p>
          <a:p>
            <a:r>
              <a:rPr lang="en-US" kern="1200" dirty="0">
                <a:solidFill>
                  <a:schemeClr val="dk1"/>
                </a:solidFill>
              </a:rPr>
              <a:t>Approved with unanimous consent.</a:t>
            </a:r>
          </a:p>
        </p:txBody>
      </p:sp>
      <p:sp>
        <p:nvSpPr>
          <p:cNvPr id="5" name="Slide Number Placeholder 4">
            <a:extLst>
              <a:ext uri="{FF2B5EF4-FFF2-40B4-BE49-F238E27FC236}">
                <a16:creationId xmlns=""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574736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18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https://mentor.ieee.org/802.11/dcn/20/11-20-0717-10-00ax-cr-misc-phy.docx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4"/>
              </a:rPr>
              <a:t>https://mentor.ieee.org/802.11/dcn/20/11-20-1181-00-00ax-ack-related-comments-resolution-contd.docx</a:t>
            </a:r>
            <a:r>
              <a:rPr lang="en-US" sz="1200" dirty="0"/>
              <a:t> - George Cherian</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11-20/0913r3 – Laurent/Alfred</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5"/>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6"/>
              </a:rPr>
              <a:t>https://mentor.ieee.org/802.11/dcn/20/11-20-0981-03-00ax-mac-cr-on-fragmentation-for-draft-6-0.doc</a:t>
            </a:r>
            <a:r>
              <a:rPr lang="en-US" sz="1200" strike="sngStrike" dirty="0"/>
              <a:t> - Ming Gan - CID 24557</a:t>
            </a:r>
          </a:p>
          <a:p>
            <a:pPr>
              <a:buFont typeface="Arial" panose="020B0604020202020204" pitchFamily="34" charset="0"/>
              <a:buChar char="•"/>
            </a:pPr>
            <a:r>
              <a:rPr lang="en-US" sz="1600" strike="sngStrike" dirty="0">
                <a:hlinkClick r:id="rId7"/>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8"/>
              </a:rPr>
              <a:t>https://mentor.ieee.org/802.11/dcn/20/11-20-1218-02-00ax-d6-0-misc-cr.docx</a:t>
            </a:r>
            <a:r>
              <a:rPr lang="en-US" sz="1600" dirty="0"/>
              <a:t> - Robert Stacey</a:t>
            </a:r>
          </a:p>
          <a:p>
            <a:pPr>
              <a:buFont typeface="Arial" panose="020B0604020202020204" pitchFamily="34" charset="0"/>
              <a:buChar char="•"/>
            </a:pPr>
            <a:r>
              <a:rPr lang="en-US" sz="1600" dirty="0">
                <a:hlinkClick r:id="rId9"/>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10"/>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strike="sngStrike" dirty="0">
                <a:hlinkClick r:id="rId11"/>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3305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graphicFrame>
        <p:nvGraphicFramePr>
          <p:cNvPr id="8" name="Table 7">
            <a:extLst>
              <a:ext uri="{FF2B5EF4-FFF2-40B4-BE49-F238E27FC236}">
                <a16:creationId xmlns=""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98962930"/>
              </p:ext>
            </p:extLst>
          </p:nvPr>
        </p:nvGraphicFramePr>
        <p:xfrm>
          <a:off x="1828800" y="213360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 xmlns:a16="http://schemas.microsoft.com/office/drawing/2014/main" val="438070484"/>
                    </a:ext>
                  </a:extLst>
                </a:gridCol>
                <a:gridCol w="7274561">
                  <a:extLst>
                    <a:ext uri="{9D8B030D-6E8A-4147-A177-3AD203B41FA5}">
                      <a16:colId xmlns=""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 xmlns:a16="http://schemas.microsoft.com/office/drawing/2014/main" val="161261980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 xmlns:a16="http://schemas.microsoft.com/office/drawing/2014/main" val="2257618912"/>
                  </a:ext>
                </a:extLst>
              </a:tr>
              <a:tr h="370840">
                <a:tc>
                  <a:txBody>
                    <a:bodyPr/>
                    <a:lstStyle/>
                    <a:p>
                      <a:r>
                        <a:rPr lang="en-US" strike="sng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24557</a:t>
                      </a:r>
                    </a:p>
                  </a:txBody>
                  <a:tcPr/>
                </a:tc>
                <a:extLst>
                  <a:ext uri="{0D108BD9-81ED-4DB2-BD59-A6C34878D82A}">
                    <a16:rowId xmlns="" xmlns:a16="http://schemas.microsoft.com/office/drawing/2014/main" val="2672129476"/>
                  </a:ext>
                </a:extLst>
              </a:tr>
            </a:tbl>
          </a:graphicData>
        </a:graphic>
      </p:graphicFrame>
    </p:spTree>
    <p:extLst>
      <p:ext uri="{BB962C8B-B14F-4D97-AF65-F5344CB8AC3E}">
        <p14:creationId xmlns:p14="http://schemas.microsoft.com/office/powerpoint/2010/main" val="908119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04112A2-AD2D-D04A-9D73-2F4BBA79A543}"/>
              </a:ext>
            </a:extLst>
          </p:cNvPr>
          <p:cNvSpPr>
            <a:spLocks noGrp="1"/>
          </p:cNvSpPr>
          <p:nvPr>
            <p:ph type="title"/>
          </p:nvPr>
        </p:nvSpPr>
        <p:spPr/>
        <p:txBody>
          <a:bodyPr/>
          <a:lstStyle/>
          <a:p>
            <a:r>
              <a:rPr lang="en-US" dirty="0"/>
              <a:t>PHY Motion #218</a:t>
            </a:r>
          </a:p>
        </p:txBody>
      </p:sp>
      <p:sp>
        <p:nvSpPr>
          <p:cNvPr id="6" name="Content Placeholder 5">
            <a:extLst>
              <a:ext uri="{FF2B5EF4-FFF2-40B4-BE49-F238E27FC236}">
                <a16:creationId xmlns="" xmlns:a16="http://schemas.microsoft.com/office/drawing/2014/main" id="{C9B3613F-DD72-9645-9203-4E3541CB27C6}"/>
              </a:ext>
            </a:extLst>
          </p:cNvPr>
          <p:cNvSpPr>
            <a:spLocks noGrp="1"/>
          </p:cNvSpPr>
          <p:nvPr>
            <p:ph idx="1"/>
          </p:nvPr>
        </p:nvSpPr>
        <p:spPr/>
        <p:txBody>
          <a:bodyPr/>
          <a:lstStyle/>
          <a:p>
            <a:pPr>
              <a:buFont typeface="Arial" panose="020B0604020202020204" pitchFamily="34" charset="0"/>
              <a:buChar char="•"/>
            </a:pPr>
            <a:r>
              <a:rPr lang="en-US" dirty="0"/>
              <a:t>Move to accept changes to </a:t>
            </a:r>
          </a:p>
          <a:p>
            <a:pPr lvl="1">
              <a:buFont typeface="Arial" panose="020B0604020202020204" pitchFamily="34" charset="0"/>
              <a:buChar char="•"/>
            </a:pPr>
            <a:r>
              <a:rPr lang="en-US" dirty="0"/>
              <a:t>EQ (27-16)</a:t>
            </a:r>
          </a:p>
          <a:p>
            <a:pPr lvl="1">
              <a:buFont typeface="Arial" panose="020B0604020202020204" pitchFamily="34" charset="0"/>
              <a:buChar char="•"/>
            </a:pPr>
            <a:r>
              <a:rPr lang="en-US" dirty="0"/>
              <a:t>EQ (27-17)</a:t>
            </a:r>
          </a:p>
          <a:p>
            <a:pPr>
              <a:buFont typeface="Arial" panose="020B0604020202020204" pitchFamily="34" charset="0"/>
              <a:buChar char="•"/>
            </a:pPr>
            <a:r>
              <a:rPr lang="en-US" dirty="0"/>
              <a:t>as shown on page 17 of doc 11-20/0717r11</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Xiaogang</a:t>
            </a:r>
            <a:r>
              <a:rPr lang="en-US" dirty="0"/>
              <a:t> Chen		Second: </a:t>
            </a:r>
            <a:r>
              <a:rPr lang="en-US" dirty="0" err="1"/>
              <a:t>Youhan</a:t>
            </a:r>
            <a:r>
              <a:rPr lang="en-US" dirty="0"/>
              <a:t> Kim</a:t>
            </a:r>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 xmlns:a16="http://schemas.microsoft.com/office/drawing/2014/main" id="{1BB9D78F-7B6D-5645-8634-1D048444836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 xmlns:a16="http://schemas.microsoft.com/office/drawing/2014/main" id="{1BF2F0E7-AF40-E844-8D7A-445383DADF4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 xmlns:a16="http://schemas.microsoft.com/office/drawing/2014/main" id="{8CE1960E-F3E6-D042-8553-ECC3E318ADC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2785291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ED65098-9D6C-0644-9839-1822727E6FBD}"/>
              </a:ext>
            </a:extLst>
          </p:cNvPr>
          <p:cNvSpPr>
            <a:spLocks noGrp="1"/>
          </p:cNvSpPr>
          <p:nvPr>
            <p:ph type="title"/>
          </p:nvPr>
        </p:nvSpPr>
        <p:spPr/>
        <p:txBody>
          <a:bodyPr/>
          <a:lstStyle/>
          <a:p>
            <a:r>
              <a:rPr lang="en-US" dirty="0"/>
              <a:t>CR Motion #1091</a:t>
            </a:r>
          </a:p>
        </p:txBody>
      </p:sp>
      <p:sp>
        <p:nvSpPr>
          <p:cNvPr id="6" name="Content Placeholder 5">
            <a:extLst>
              <a:ext uri="{FF2B5EF4-FFF2-40B4-BE49-F238E27FC236}">
                <a16:creationId xmlns="" xmlns:a16="http://schemas.microsoft.com/office/drawing/2014/main" id="{86E7A949-93D6-F746-8A16-5109EFE0D94C}"/>
              </a:ext>
            </a:extLst>
          </p:cNvPr>
          <p:cNvSpPr>
            <a:spLocks noGrp="1"/>
          </p:cNvSpPr>
          <p:nvPr>
            <p:ph idx="1"/>
          </p:nvPr>
        </p:nvSpPr>
        <p:spPr/>
        <p:txBody>
          <a:bodyPr/>
          <a:lstStyle/>
          <a:p>
            <a:r>
              <a:rPr lang="en-US" dirty="0"/>
              <a:t>Move to accept resolutions to CIDs </a:t>
            </a:r>
            <a:r>
              <a:rPr lang="en-GB" dirty="0"/>
              <a:t>24143, 24227, 24487, 24485</a:t>
            </a:r>
            <a:r>
              <a:rPr lang="en-US" dirty="0"/>
              <a:t> in doc 11-20/1181r1</a:t>
            </a:r>
          </a:p>
          <a:p>
            <a:endParaRPr lang="en-US" dirty="0"/>
          </a:p>
          <a:p>
            <a:r>
              <a:rPr lang="en-US" dirty="0"/>
              <a:t>Move:		George Cherian	Second:  Alfred </a:t>
            </a:r>
            <a:r>
              <a:rPr lang="en-US" dirty="0" err="1"/>
              <a:t>Asterjadhi</a:t>
            </a:r>
            <a:endParaRPr lang="en-US" dirty="0"/>
          </a:p>
          <a:p>
            <a:r>
              <a:rPr lang="en-US" dirty="0"/>
              <a:t>Y/N/A: 11/0/3</a:t>
            </a:r>
          </a:p>
          <a:p>
            <a:r>
              <a:rPr lang="en-US" dirty="0"/>
              <a:t>Passes</a:t>
            </a:r>
            <a:endParaRPr lang="en-CA" dirty="0"/>
          </a:p>
        </p:txBody>
      </p:sp>
      <p:sp>
        <p:nvSpPr>
          <p:cNvPr id="5" name="Slide Number Placeholder 4">
            <a:extLst>
              <a:ext uri="{FF2B5EF4-FFF2-40B4-BE49-F238E27FC236}">
                <a16:creationId xmlns=""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a:extLst>
              <a:ext uri="{FF2B5EF4-FFF2-40B4-BE49-F238E27FC236}">
                <a16:creationId xmlns=""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64507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 xmlns:a16="http://schemas.microsoft.com/office/drawing/2014/main" id="{4A2CDA13-BA58-5D4C-A9B4-06A19015819B}"/>
              </a:ext>
            </a:extLst>
          </p:cNvPr>
          <p:cNvSpPr>
            <a:spLocks noGrp="1"/>
          </p:cNvSpPr>
          <p:nvPr>
            <p:ph idx="1"/>
          </p:nvPr>
        </p:nvSpPr>
        <p:spPr/>
        <p:txBody>
          <a:bodyPr/>
          <a:lstStyle/>
          <a:p>
            <a:r>
              <a:rPr lang="en-US" dirty="0"/>
              <a:t>Move to accept text changes in doc 11-20/0913r5 and include it in the next revision of TG draft</a:t>
            </a:r>
          </a:p>
          <a:p>
            <a:endParaRPr lang="en-US" dirty="0"/>
          </a:p>
          <a:p>
            <a:r>
              <a:rPr lang="en-US" dirty="0"/>
              <a:t>Move: Laurent </a:t>
            </a:r>
            <a:r>
              <a:rPr lang="en-US" dirty="0" err="1"/>
              <a:t>Cariou</a:t>
            </a:r>
            <a:r>
              <a:rPr lang="en-US" dirty="0"/>
              <a:t>		Second: Alfred </a:t>
            </a:r>
            <a:r>
              <a:rPr lang="en-US" dirty="0" err="1"/>
              <a:t>Asterjadhi</a:t>
            </a:r>
            <a:endParaRPr lang="en-US" dirty="0"/>
          </a:p>
          <a:p>
            <a:r>
              <a:rPr lang="en-US" dirty="0"/>
              <a:t>Y/N/A:10/0/4</a:t>
            </a:r>
          </a:p>
          <a:p>
            <a:r>
              <a:rPr lang="en-US" dirty="0"/>
              <a:t>passes</a:t>
            </a:r>
          </a:p>
          <a:p>
            <a:endParaRPr lang="en-US" dirty="0"/>
          </a:p>
        </p:txBody>
      </p:sp>
      <p:sp>
        <p:nvSpPr>
          <p:cNvPr id="5" name="Slide Number Placeholder 4">
            <a:extLst>
              <a:ext uri="{FF2B5EF4-FFF2-40B4-BE49-F238E27FC236}">
                <a16:creationId xmlns="" xmlns:a16="http://schemas.microsoft.com/office/drawing/2014/main"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a:extLst>
              <a:ext uri="{FF2B5EF4-FFF2-40B4-BE49-F238E27FC236}">
                <a16:creationId xmlns="" xmlns:a16="http://schemas.microsoft.com/office/drawing/2014/main"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 xmlns:a16="http://schemas.microsoft.com/office/drawing/2014/main"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20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Approve resolutions to CIDs </a:t>
            </a:r>
            <a:r>
              <a:rPr lang="en-CA" sz="1200" dirty="0">
                <a:latin typeface="Calibri" panose="020F0502020204030204" pitchFamily="34" charset="0"/>
                <a:cs typeface="Calibri" panose="020F0502020204030204" pitchFamily="34" charset="0"/>
              </a:rPr>
              <a:t>24002, 24033, 24526, 24302, 24541, 24374, 24540</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a:t>
            </a:r>
            <a:endParaRPr lang="en-US"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dirty="0">
                <a:hlinkClick r:id="rId4"/>
              </a:rPr>
              <a:t>https://mentor.ieee.org/802.11/dcn/20/11-20-0981-04-00ax-mac-cr-on-fragmentation-for-draft-6-0.doc</a:t>
            </a:r>
            <a:r>
              <a:rPr lang="en-US" sz="1200" dirty="0"/>
              <a:t> - Ming Gan - CID 24557</a:t>
            </a:r>
          </a:p>
          <a:p>
            <a:pPr>
              <a:buFont typeface="Arial" panose="020B0604020202020204" pitchFamily="34" charset="0"/>
              <a:buChar char="•"/>
            </a:pPr>
            <a:r>
              <a:rPr lang="en-US" sz="1600" dirty="0">
                <a:hlinkClick r:id="rId5"/>
              </a:rPr>
              <a:t>https://mentor.ieee.org/802.11/dcn/20/11-20-0980-03-00ax-mac-cr-on-mu-cascading-for-draft-6-0.doc</a:t>
            </a:r>
            <a:r>
              <a:rPr lang="en-US" sz="1600" dirty="0"/>
              <a:t> - Ming Gan</a:t>
            </a:r>
          </a:p>
          <a:p>
            <a:pPr>
              <a:buFont typeface="Arial" panose="020B0604020202020204" pitchFamily="34" charset="0"/>
              <a:buChar char="•"/>
            </a:pPr>
            <a:r>
              <a:rPr lang="en-US" sz="1600" dirty="0">
                <a:hlinkClick r:id="rId6"/>
              </a:rPr>
              <a:t>https://mentor.ieee.org/802.11/dcn/20/11-20-1249-00-00ax-proposed-resolution-for-cid-24102.docx</a:t>
            </a:r>
            <a:r>
              <a:rPr lang="en-US" sz="1600" dirty="0"/>
              <a:t> – Lili </a:t>
            </a:r>
            <a:r>
              <a:rPr lang="en-US" sz="1600" dirty="0" err="1"/>
              <a:t>Hervieu</a:t>
            </a:r>
            <a:endParaRPr lang="en-US" sz="1600" dirty="0"/>
          </a:p>
          <a:p>
            <a:pPr>
              <a:buFont typeface="Arial" panose="020B0604020202020204" pitchFamily="34" charset="0"/>
              <a:buChar char="•"/>
            </a:pPr>
            <a:r>
              <a:rPr lang="en-US" sz="1600" dirty="0">
                <a:hlinkClick r:id="rId7"/>
              </a:rPr>
              <a:t>https://mentor.ieee.org/802.11/dcn/20/11-20-0976-00-00ax-mac-cr-miscellaneous-cids-in-subclause-26dot17-part-2.docx – </a:t>
            </a:r>
            <a:r>
              <a:rPr lang="en-US" sz="1600" dirty="0"/>
              <a:t>Alfred </a:t>
            </a:r>
            <a:r>
              <a:rPr lang="en-US" sz="1600" dirty="0" err="1"/>
              <a:t>Asterjadhi</a:t>
            </a:r>
            <a:endParaRPr lang="en-US" sz="1600" dirty="0">
              <a:hlinkClick r:id="rId7"/>
            </a:endParaRPr>
          </a:p>
          <a:p>
            <a:pPr>
              <a:buFont typeface="Arial" panose="020B0604020202020204" pitchFamily="34" charset="0"/>
              <a:buChar char="•"/>
            </a:pPr>
            <a:r>
              <a:rPr lang="en-US" sz="1600" dirty="0">
                <a:hlinkClick r:id="rId7"/>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8"/>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dirty="0">
                <a:hlinkClick r:id="rId9"/>
              </a:rPr>
              <a:t>https://mentor.ieee.org/802.11/dcn/20/11-20-1218-02-00ax-d6-0-misc-cr.docx</a:t>
            </a:r>
            <a:r>
              <a:rPr lang="en-US" sz="1600" dirty="0"/>
              <a:t> - Robert Stacey</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3631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ED65098-9D6C-0644-9839-1822727E6FBD}"/>
              </a:ext>
            </a:extLst>
          </p:cNvPr>
          <p:cNvSpPr>
            <a:spLocks noGrp="1"/>
          </p:cNvSpPr>
          <p:nvPr>
            <p:ph type="title"/>
          </p:nvPr>
        </p:nvSpPr>
        <p:spPr/>
        <p:txBody>
          <a:bodyPr/>
          <a:lstStyle/>
          <a:p>
            <a:r>
              <a:rPr lang="en-US" dirty="0"/>
              <a:t>CR Motion #1092</a:t>
            </a:r>
          </a:p>
        </p:txBody>
      </p:sp>
      <p:sp>
        <p:nvSpPr>
          <p:cNvPr id="6" name="Content Placeholder 5">
            <a:extLst>
              <a:ext uri="{FF2B5EF4-FFF2-40B4-BE49-F238E27FC236}">
                <a16:creationId xmlns="" xmlns:a16="http://schemas.microsoft.com/office/drawing/2014/main" id="{86E7A949-93D6-F746-8A16-5109EFE0D94C}"/>
              </a:ext>
            </a:extLst>
          </p:cNvPr>
          <p:cNvSpPr>
            <a:spLocks noGrp="1"/>
          </p:cNvSpPr>
          <p:nvPr>
            <p:ph idx="1"/>
          </p:nvPr>
        </p:nvSpPr>
        <p:spPr/>
        <p:txBody>
          <a:bodyPr/>
          <a:lstStyle/>
          <a:p>
            <a:r>
              <a:rPr lang="en-US" dirty="0"/>
              <a:t>Move to approve resolutions to CIDs </a:t>
            </a:r>
            <a:r>
              <a:rPr lang="en-CA" dirty="0">
                <a:latin typeface="Calibri" panose="020F0502020204030204" pitchFamily="34" charset="0"/>
                <a:cs typeface="Calibri" panose="020F0502020204030204" pitchFamily="34" charset="0"/>
              </a:rPr>
              <a:t>24002, 24033, 24526, 24302, 24541, 24374, 24540 </a:t>
            </a:r>
            <a:r>
              <a:rPr lang="en-US" dirty="0"/>
              <a:t>in doc 11-20/1218r3</a:t>
            </a:r>
          </a:p>
          <a:p>
            <a:endParaRPr lang="en-US" dirty="0"/>
          </a:p>
          <a:p>
            <a:r>
              <a:rPr lang="en-US" dirty="0"/>
              <a:t>Move:		Alfred </a:t>
            </a:r>
            <a:r>
              <a:rPr lang="en-US" dirty="0" err="1"/>
              <a:t>Asterjadhi</a:t>
            </a:r>
            <a:r>
              <a:rPr lang="en-US" dirty="0"/>
              <a:t>	Second:  Edward Au</a:t>
            </a:r>
          </a:p>
          <a:p>
            <a:r>
              <a:rPr lang="en-US" dirty="0"/>
              <a:t>Approved with unanimous consent</a:t>
            </a:r>
          </a:p>
          <a:p>
            <a:r>
              <a:rPr lang="en-US" dirty="0"/>
              <a:t>Y/N/A: </a:t>
            </a:r>
          </a:p>
        </p:txBody>
      </p:sp>
      <p:sp>
        <p:nvSpPr>
          <p:cNvPr id="5" name="Slide Number Placeholder 4">
            <a:extLst>
              <a:ext uri="{FF2B5EF4-FFF2-40B4-BE49-F238E27FC236}">
                <a16:creationId xmlns=""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a:extLst>
              <a:ext uri="{FF2B5EF4-FFF2-40B4-BE49-F238E27FC236}">
                <a16:creationId xmlns=""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40155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3F6B2F-428E-2143-816A-112D9B682206}"/>
              </a:ext>
            </a:extLst>
          </p:cNvPr>
          <p:cNvSpPr>
            <a:spLocks noGrp="1"/>
          </p:cNvSpPr>
          <p:nvPr>
            <p:ph type="title"/>
          </p:nvPr>
        </p:nvSpPr>
        <p:spPr/>
        <p:txBody>
          <a:bodyPr/>
          <a:lstStyle/>
          <a:p>
            <a:r>
              <a:rPr lang="en-US" dirty="0"/>
              <a:t>CR Motion #1093</a:t>
            </a:r>
          </a:p>
        </p:txBody>
      </p:sp>
      <p:sp>
        <p:nvSpPr>
          <p:cNvPr id="3" name="Content Placeholder 2">
            <a:extLst>
              <a:ext uri="{FF2B5EF4-FFF2-40B4-BE49-F238E27FC236}">
                <a16:creationId xmlns="" xmlns:a16="http://schemas.microsoft.com/office/drawing/2014/main" id="{EF61A2EB-4084-594C-8ED0-6666B12FCA06}"/>
              </a:ext>
            </a:extLst>
          </p:cNvPr>
          <p:cNvSpPr>
            <a:spLocks noGrp="1"/>
          </p:cNvSpPr>
          <p:nvPr>
            <p:ph idx="1"/>
          </p:nvPr>
        </p:nvSpPr>
        <p:spPr/>
        <p:txBody>
          <a:bodyPr/>
          <a:lstStyle/>
          <a:p>
            <a:r>
              <a:rPr lang="en-CA" dirty="0"/>
              <a:t>Move to approve the resolution to CID 24209 the comments in 11-20/0665r10</a:t>
            </a:r>
          </a:p>
          <a:p>
            <a:endParaRPr lang="en-CA" dirty="0"/>
          </a:p>
          <a:p>
            <a:r>
              <a:rPr lang="en-CA" dirty="0"/>
              <a:t>Move: 	Edward Au	Second: Alfred </a:t>
            </a:r>
            <a:r>
              <a:rPr lang="en-CA" dirty="0" err="1"/>
              <a:t>Asterjadhi</a:t>
            </a:r>
            <a:endParaRPr lang="en-CA" dirty="0"/>
          </a:p>
          <a:p>
            <a:r>
              <a:rPr lang="en-CA" dirty="0"/>
              <a:t>Approved with unanimous </a:t>
            </a:r>
            <a:r>
              <a:rPr lang="en-CA" dirty="0" err="1"/>
              <a:t>consnet</a:t>
            </a:r>
            <a:endParaRPr lang="en-CA" dirty="0"/>
          </a:p>
        </p:txBody>
      </p:sp>
      <p:sp>
        <p:nvSpPr>
          <p:cNvPr id="4" name="Slide Number Placeholder 3">
            <a:extLst>
              <a:ext uri="{FF2B5EF4-FFF2-40B4-BE49-F238E27FC236}">
                <a16:creationId xmlns=""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62390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3F6B2F-428E-2143-816A-112D9B682206}"/>
              </a:ext>
            </a:extLst>
          </p:cNvPr>
          <p:cNvSpPr>
            <a:spLocks noGrp="1"/>
          </p:cNvSpPr>
          <p:nvPr>
            <p:ph type="title"/>
          </p:nvPr>
        </p:nvSpPr>
        <p:spPr/>
        <p:txBody>
          <a:bodyPr/>
          <a:lstStyle/>
          <a:p>
            <a:r>
              <a:rPr lang="en-US" dirty="0"/>
              <a:t>CR Motion #1094</a:t>
            </a:r>
          </a:p>
        </p:txBody>
      </p:sp>
      <p:sp>
        <p:nvSpPr>
          <p:cNvPr id="3" name="Content Placeholder 2">
            <a:extLst>
              <a:ext uri="{FF2B5EF4-FFF2-40B4-BE49-F238E27FC236}">
                <a16:creationId xmlns="" xmlns:a16="http://schemas.microsoft.com/office/drawing/2014/main" id="{EF61A2EB-4084-594C-8ED0-6666B12FCA06}"/>
              </a:ext>
            </a:extLst>
          </p:cNvPr>
          <p:cNvSpPr>
            <a:spLocks noGrp="1"/>
          </p:cNvSpPr>
          <p:nvPr>
            <p:ph idx="1"/>
          </p:nvPr>
        </p:nvSpPr>
        <p:spPr/>
        <p:txBody>
          <a:bodyPr/>
          <a:lstStyle/>
          <a:p>
            <a:r>
              <a:rPr lang="en-CA" dirty="0"/>
              <a:t>Move to approve the resolution to CID 24557 the comments in 11-20/0981r5</a:t>
            </a:r>
          </a:p>
          <a:p>
            <a:endParaRPr lang="en-CA" dirty="0"/>
          </a:p>
          <a:p>
            <a:r>
              <a:rPr lang="en-CA" dirty="0"/>
              <a:t>Move: 	Ming Gan		Second: Edward Au</a:t>
            </a:r>
          </a:p>
          <a:p>
            <a:r>
              <a:rPr lang="en-CA" dirty="0"/>
              <a:t>Approved with unanimous consent.</a:t>
            </a:r>
          </a:p>
        </p:txBody>
      </p:sp>
      <p:sp>
        <p:nvSpPr>
          <p:cNvPr id="4" name="Slide Number Placeholder 3">
            <a:extLst>
              <a:ext uri="{FF2B5EF4-FFF2-40B4-BE49-F238E27FC236}">
                <a16:creationId xmlns=""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97263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C155E2-1411-9F48-BDE7-EE391796ED2D}"/>
              </a:ext>
            </a:extLst>
          </p:cNvPr>
          <p:cNvSpPr>
            <a:spLocks noGrp="1"/>
          </p:cNvSpPr>
          <p:nvPr>
            <p:ph type="title"/>
          </p:nvPr>
        </p:nvSpPr>
        <p:spPr/>
        <p:txBody>
          <a:bodyPr/>
          <a:lstStyle/>
          <a:p>
            <a:r>
              <a:rPr lang="en-US" dirty="0"/>
              <a:t>SP (Cascading)</a:t>
            </a:r>
          </a:p>
        </p:txBody>
      </p:sp>
      <p:sp>
        <p:nvSpPr>
          <p:cNvPr id="3" name="Content Placeholder 2">
            <a:extLst>
              <a:ext uri="{FF2B5EF4-FFF2-40B4-BE49-F238E27FC236}">
                <a16:creationId xmlns="" xmlns:a16="http://schemas.microsoft.com/office/drawing/2014/main" id="{2DBC8ED1-D14C-1744-BA13-0C5004E9BE98}"/>
              </a:ext>
            </a:extLst>
          </p:cNvPr>
          <p:cNvSpPr>
            <a:spLocks noGrp="1"/>
          </p:cNvSpPr>
          <p:nvPr>
            <p:ph idx="1"/>
          </p:nvPr>
        </p:nvSpPr>
        <p:spPr>
          <a:xfrm>
            <a:off x="929217" y="1600200"/>
            <a:ext cx="10361084" cy="4113213"/>
          </a:xfrm>
        </p:spPr>
        <p:txBody>
          <a:bodyPr/>
          <a:lstStyle/>
          <a:p>
            <a:r>
              <a:rPr lang="en-CA" sz="1800" dirty="0"/>
              <a:t>SP #1: Do you agree the only distinguishing part of MU cascading is an </a:t>
            </a:r>
            <a:r>
              <a:rPr lang="en-CA" sz="1800" dirty="0" err="1"/>
              <a:t>ack+a</a:t>
            </a:r>
            <a:r>
              <a:rPr lang="en-CA" sz="1800" dirty="0"/>
              <a:t> TF for Data/</a:t>
            </a:r>
            <a:r>
              <a:rPr lang="en-CA" sz="1800" dirty="0" err="1"/>
              <a:t>Mgmt</a:t>
            </a:r>
            <a:r>
              <a:rPr lang="en-CA" sz="1800" dirty="0"/>
              <a:t>, because it is difficult to process the ack and determine what Data/</a:t>
            </a:r>
            <a:r>
              <a:rPr lang="en-CA" sz="1800" dirty="0" err="1"/>
              <a:t>Mgmt</a:t>
            </a:r>
            <a:r>
              <a:rPr lang="en-CA" sz="1800" dirty="0"/>
              <a:t> to transmit, all within SIFS?</a:t>
            </a:r>
          </a:p>
          <a:p>
            <a:endParaRPr lang="en-CA" sz="1800" dirty="0"/>
          </a:p>
          <a:p>
            <a:r>
              <a:rPr lang="en-CA" sz="1800" dirty="0"/>
              <a:t>Note: If answering yes for this SP, you cannot continue to solicit the same STAs for HE TB PPDU while acknowledging to the previous one </a:t>
            </a:r>
            <a:r>
              <a:rPr lang="en-CA" sz="1600" dirty="0"/>
              <a:t>i</a:t>
            </a:r>
            <a:r>
              <a:rPr lang="en-CA" sz="1800" dirty="0"/>
              <a:t>n a normal UL MU sequence</a:t>
            </a:r>
          </a:p>
          <a:p>
            <a:endParaRPr lang="en-CA" sz="1800" dirty="0"/>
          </a:p>
          <a:p>
            <a:r>
              <a:rPr lang="en-CA" sz="1800" dirty="0"/>
              <a:t>Y/N/A: 1/7/7</a:t>
            </a:r>
          </a:p>
          <a:p>
            <a:endParaRPr lang="en-CA" sz="1800" dirty="0"/>
          </a:p>
          <a:p>
            <a:r>
              <a:rPr lang="en-CA" sz="1800" dirty="0"/>
              <a:t>SP #2: Do you agree the only distinguishing part of MU cascading is an </a:t>
            </a:r>
            <a:r>
              <a:rPr lang="en-CA" sz="1800" dirty="0" err="1"/>
              <a:t>ack+a</a:t>
            </a:r>
            <a:r>
              <a:rPr lang="en-CA" sz="1800" dirty="0"/>
              <a:t> triggering frame, because it is difficult to process the ack and determine what to transmit, all within SIFS?</a:t>
            </a:r>
          </a:p>
          <a:p>
            <a:endParaRPr lang="en-CA" sz="1800" dirty="0"/>
          </a:p>
          <a:p>
            <a:r>
              <a:rPr lang="en-CA" sz="1800" dirty="0"/>
              <a:t>Y/N/A: 7/4/5</a:t>
            </a:r>
          </a:p>
          <a:p>
            <a:endParaRPr lang="en-CA" sz="1800" dirty="0"/>
          </a:p>
          <a:p>
            <a:r>
              <a:rPr lang="en-CA" sz="2000" dirty="0"/>
              <a:t>. </a:t>
            </a:r>
          </a:p>
          <a:p>
            <a:endParaRPr lang="en-CA" sz="1800" dirty="0"/>
          </a:p>
          <a:p>
            <a:endParaRPr lang="en-US" sz="1800" dirty="0"/>
          </a:p>
        </p:txBody>
      </p:sp>
      <p:sp>
        <p:nvSpPr>
          <p:cNvPr id="4" name="Slide Number Placeholder 3">
            <a:extLst>
              <a:ext uri="{FF2B5EF4-FFF2-40B4-BE49-F238E27FC236}">
                <a16:creationId xmlns="" xmlns:a16="http://schemas.microsoft.com/office/drawing/2014/main" id="{84F16CC7-74DD-D842-A99E-7C3C6A268DA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 xmlns:a16="http://schemas.microsoft.com/office/drawing/2014/main" id="{EF53B3F3-7516-CB42-90DC-B1EF4E1D69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F37C2F1E-3DB3-4B43-A938-81EAD6746D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714721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3BF0C4D-C6E8-2D46-83EE-C19318F197FA}"/>
              </a:ext>
            </a:extLst>
          </p:cNvPr>
          <p:cNvSpPr>
            <a:spLocks noGrp="1"/>
          </p:cNvSpPr>
          <p:nvPr>
            <p:ph type="title"/>
          </p:nvPr>
        </p:nvSpPr>
        <p:spPr/>
        <p:txBody>
          <a:bodyPr/>
          <a:lstStyle/>
          <a:p>
            <a:r>
              <a:rPr lang="en-US" dirty="0"/>
              <a:t>SP </a:t>
            </a:r>
          </a:p>
        </p:txBody>
      </p:sp>
      <p:sp>
        <p:nvSpPr>
          <p:cNvPr id="3" name="Content Placeholder 2">
            <a:extLst>
              <a:ext uri="{FF2B5EF4-FFF2-40B4-BE49-F238E27FC236}">
                <a16:creationId xmlns="" xmlns:a16="http://schemas.microsoft.com/office/drawing/2014/main" id="{6D204CE7-04A2-4945-B3F9-7DE6A396DD3B}"/>
              </a:ext>
            </a:extLst>
          </p:cNvPr>
          <p:cNvSpPr>
            <a:spLocks noGrp="1"/>
          </p:cNvSpPr>
          <p:nvPr>
            <p:ph idx="1"/>
          </p:nvPr>
        </p:nvSpPr>
        <p:spPr/>
        <p:txBody>
          <a:bodyPr/>
          <a:lstStyle/>
          <a:p>
            <a:r>
              <a:rPr lang="en-CA" sz="2000" dirty="0"/>
              <a:t>SP #3: Do you agree the only distinguishing part of MU cascading is (an ack or data)+ triggering frame, because it is difficult to process the ack/data and determine what to transmit, all within SIFS?</a:t>
            </a:r>
          </a:p>
          <a:p>
            <a:endParaRPr lang="en-CA" sz="2000" dirty="0"/>
          </a:p>
          <a:p>
            <a:r>
              <a:rPr lang="en-CA" sz="2000" dirty="0"/>
              <a:t>Y/N/A: 3/8/6</a:t>
            </a:r>
          </a:p>
          <a:p>
            <a:endParaRPr lang="en-CA" sz="2000" dirty="0"/>
          </a:p>
          <a:p>
            <a:r>
              <a:rPr lang="en-CA" sz="2000" dirty="0"/>
              <a:t>SP #4: Do you agree the only distinguishing part of MU cascading is (an ack or data)+ triggering frame that solicit data/</a:t>
            </a:r>
            <a:r>
              <a:rPr lang="en-CA" sz="2000" dirty="0" err="1"/>
              <a:t>mgmt</a:t>
            </a:r>
            <a:r>
              <a:rPr lang="en-CA" sz="2000" dirty="0"/>
              <a:t>, because it is difficult to process the ack/data and determine what to transmit, all within SIFS?</a:t>
            </a:r>
          </a:p>
          <a:p>
            <a:endParaRPr lang="en-CA" sz="2000" dirty="0"/>
          </a:p>
          <a:p>
            <a:r>
              <a:rPr lang="en-CA" sz="2000" dirty="0"/>
              <a:t>Y/N/A: 5/10/4</a:t>
            </a:r>
          </a:p>
          <a:p>
            <a:endParaRPr lang="en-CA" sz="2000" dirty="0"/>
          </a:p>
          <a:p>
            <a:endParaRPr lang="en-US" sz="2000" dirty="0"/>
          </a:p>
        </p:txBody>
      </p:sp>
      <p:sp>
        <p:nvSpPr>
          <p:cNvPr id="4" name="Slide Number Placeholder 3">
            <a:extLst>
              <a:ext uri="{FF2B5EF4-FFF2-40B4-BE49-F238E27FC236}">
                <a16:creationId xmlns="" xmlns:a16="http://schemas.microsoft.com/office/drawing/2014/main" id="{844E67E5-4554-0E43-9F64-0412D88E484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 xmlns:a16="http://schemas.microsoft.com/office/drawing/2014/main" id="{432256B5-B782-F54F-8525-5AC485CEC5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7A9C1886-7E07-6941-BF47-21EFC78AAC03}"/>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887658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3F6B2F-428E-2143-816A-112D9B682206}"/>
              </a:ext>
            </a:extLst>
          </p:cNvPr>
          <p:cNvSpPr>
            <a:spLocks noGrp="1"/>
          </p:cNvSpPr>
          <p:nvPr>
            <p:ph type="title"/>
          </p:nvPr>
        </p:nvSpPr>
        <p:spPr/>
        <p:txBody>
          <a:bodyPr/>
          <a:lstStyle/>
          <a:p>
            <a:r>
              <a:rPr lang="en-US" dirty="0"/>
              <a:t>CR Motion #1095</a:t>
            </a:r>
          </a:p>
        </p:txBody>
      </p:sp>
      <p:sp>
        <p:nvSpPr>
          <p:cNvPr id="3" name="Content Placeholder 2">
            <a:extLst>
              <a:ext uri="{FF2B5EF4-FFF2-40B4-BE49-F238E27FC236}">
                <a16:creationId xmlns="" xmlns:a16="http://schemas.microsoft.com/office/drawing/2014/main" id="{EF61A2EB-4084-594C-8ED0-6666B12FCA06}"/>
              </a:ext>
            </a:extLst>
          </p:cNvPr>
          <p:cNvSpPr>
            <a:spLocks noGrp="1"/>
          </p:cNvSpPr>
          <p:nvPr>
            <p:ph idx="1"/>
          </p:nvPr>
        </p:nvSpPr>
        <p:spPr/>
        <p:txBody>
          <a:bodyPr/>
          <a:lstStyle/>
          <a:p>
            <a:pPr lvl="0"/>
            <a:r>
              <a:rPr lang="en-CA" dirty="0"/>
              <a:t>Move to approve the resolutions to CIDs </a:t>
            </a:r>
            <a:r>
              <a:rPr lang="en-GB" dirty="0"/>
              <a:t>24082</a:t>
            </a:r>
            <a:r>
              <a:rPr lang="en-CA" dirty="0"/>
              <a:t>, </a:t>
            </a:r>
            <a:r>
              <a:rPr lang="en-GB" dirty="0"/>
              <a:t>24328</a:t>
            </a:r>
            <a:r>
              <a:rPr lang="en-CA" dirty="0"/>
              <a:t>, </a:t>
            </a:r>
            <a:r>
              <a:rPr lang="en-GB" dirty="0"/>
              <a:t>24329</a:t>
            </a:r>
            <a:r>
              <a:rPr lang="en-CA" dirty="0"/>
              <a:t>, </a:t>
            </a:r>
            <a:r>
              <a:rPr lang="en-GB" dirty="0"/>
              <a:t>24427</a:t>
            </a:r>
            <a:r>
              <a:rPr lang="en-CA" dirty="0"/>
              <a:t>, </a:t>
            </a:r>
            <a:r>
              <a:rPr lang="en-GB" dirty="0"/>
              <a:t>24428 </a:t>
            </a:r>
            <a:r>
              <a:rPr lang="en-CA" dirty="0"/>
              <a:t>the comments in 11-20/0980r4</a:t>
            </a:r>
          </a:p>
          <a:p>
            <a:endParaRPr lang="en-CA" dirty="0"/>
          </a:p>
          <a:p>
            <a:r>
              <a:rPr lang="en-CA" dirty="0"/>
              <a:t>Move: 	Ming Gan		Second: Mark Rison</a:t>
            </a:r>
          </a:p>
          <a:p>
            <a:r>
              <a:rPr lang="en-CA" dirty="0"/>
              <a:t>Y/N/A: 10/3/3</a:t>
            </a:r>
          </a:p>
          <a:p>
            <a:r>
              <a:rPr lang="en-CA" dirty="0"/>
              <a:t>Passes</a:t>
            </a:r>
          </a:p>
        </p:txBody>
      </p:sp>
      <p:sp>
        <p:nvSpPr>
          <p:cNvPr id="4" name="Slide Number Placeholder 3">
            <a:extLst>
              <a:ext uri="{FF2B5EF4-FFF2-40B4-BE49-F238E27FC236}">
                <a16:creationId xmlns=""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288020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3F6B2F-428E-2143-816A-112D9B682206}"/>
              </a:ext>
            </a:extLst>
          </p:cNvPr>
          <p:cNvSpPr>
            <a:spLocks noGrp="1"/>
          </p:cNvSpPr>
          <p:nvPr>
            <p:ph type="title"/>
          </p:nvPr>
        </p:nvSpPr>
        <p:spPr/>
        <p:txBody>
          <a:bodyPr/>
          <a:lstStyle/>
          <a:p>
            <a:r>
              <a:rPr lang="en-US" dirty="0"/>
              <a:t>CR Motion #1096</a:t>
            </a:r>
          </a:p>
        </p:txBody>
      </p:sp>
      <p:sp>
        <p:nvSpPr>
          <p:cNvPr id="3" name="Content Placeholder 2">
            <a:extLst>
              <a:ext uri="{FF2B5EF4-FFF2-40B4-BE49-F238E27FC236}">
                <a16:creationId xmlns=""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24102</a:t>
            </a:r>
            <a:r>
              <a:rPr lang="en-CA" dirty="0"/>
              <a:t> in doc 11-20/1249r1</a:t>
            </a:r>
          </a:p>
          <a:p>
            <a:endParaRPr lang="en-CA" dirty="0"/>
          </a:p>
          <a:p>
            <a:r>
              <a:rPr lang="en-CA" dirty="0"/>
              <a:t>Move: 	</a:t>
            </a:r>
            <a:r>
              <a:rPr lang="en-US" dirty="0"/>
              <a:t> Lili </a:t>
            </a:r>
            <a:r>
              <a:rPr lang="en-US" dirty="0" err="1"/>
              <a:t>Hervieu</a:t>
            </a:r>
            <a:r>
              <a:rPr lang="en-US" dirty="0"/>
              <a:t> </a:t>
            </a:r>
            <a:r>
              <a:rPr lang="en-CA" dirty="0"/>
              <a:t>		Second:  </a:t>
            </a:r>
            <a:r>
              <a:rPr lang="en-CA" dirty="0" err="1"/>
              <a:t>Youhan</a:t>
            </a:r>
            <a:r>
              <a:rPr lang="en-CA" dirty="0"/>
              <a:t> Kim</a:t>
            </a:r>
          </a:p>
          <a:p>
            <a:r>
              <a:rPr lang="en-CA" dirty="0"/>
              <a:t>Y/N/A: 10/1/5 – Tentative</a:t>
            </a:r>
          </a:p>
          <a:p>
            <a:r>
              <a:rPr lang="en-CA" dirty="0"/>
              <a:t>Y/N/A: 9/1/5 – final </a:t>
            </a:r>
            <a:r>
              <a:rPr lang="en-CA"/>
              <a:t>(after Audit)</a:t>
            </a:r>
            <a:endParaRPr lang="en-CA" dirty="0"/>
          </a:p>
          <a:p>
            <a:r>
              <a:rPr lang="en-CA" dirty="0"/>
              <a:t>Passes</a:t>
            </a:r>
          </a:p>
        </p:txBody>
      </p:sp>
      <p:sp>
        <p:nvSpPr>
          <p:cNvPr id="4" name="Slide Number Placeholder 3">
            <a:extLst>
              <a:ext uri="{FF2B5EF4-FFF2-40B4-BE49-F238E27FC236}">
                <a16:creationId xmlns=""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999891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3F6B2F-428E-2143-816A-112D9B682206}"/>
              </a:ext>
            </a:extLst>
          </p:cNvPr>
          <p:cNvSpPr>
            <a:spLocks noGrp="1"/>
          </p:cNvSpPr>
          <p:nvPr>
            <p:ph type="title"/>
          </p:nvPr>
        </p:nvSpPr>
        <p:spPr/>
        <p:txBody>
          <a:bodyPr/>
          <a:lstStyle/>
          <a:p>
            <a:r>
              <a:rPr lang="en-US" dirty="0"/>
              <a:t>CR Motion #1097</a:t>
            </a:r>
          </a:p>
        </p:txBody>
      </p:sp>
      <p:sp>
        <p:nvSpPr>
          <p:cNvPr id="3" name="Content Placeholder 2">
            <a:extLst>
              <a:ext uri="{FF2B5EF4-FFF2-40B4-BE49-F238E27FC236}">
                <a16:creationId xmlns=""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24403</a:t>
            </a:r>
            <a:r>
              <a:rPr lang="en-CA" dirty="0"/>
              <a:t> in doc 11-20/1235r3</a:t>
            </a:r>
          </a:p>
          <a:p>
            <a:endParaRPr lang="en-CA" dirty="0"/>
          </a:p>
          <a:p>
            <a:r>
              <a:rPr lang="en-CA" dirty="0"/>
              <a:t>Move: 	</a:t>
            </a:r>
            <a:r>
              <a:rPr lang="en-CA" dirty="0" err="1"/>
              <a:t>Liwen</a:t>
            </a:r>
            <a:r>
              <a:rPr lang="en-CA" dirty="0"/>
              <a:t> Chu</a:t>
            </a:r>
            <a:r>
              <a:rPr lang="en-US" dirty="0"/>
              <a:t> </a:t>
            </a:r>
            <a:r>
              <a:rPr lang="en-CA" dirty="0"/>
              <a:t>		Second:  Mark Rison</a:t>
            </a:r>
          </a:p>
          <a:p>
            <a:r>
              <a:rPr lang="en-CA" dirty="0"/>
              <a:t>Approved with </a:t>
            </a:r>
            <a:r>
              <a:rPr lang="en-CA"/>
              <a:t>unanimous consent.</a:t>
            </a:r>
            <a:endParaRPr lang="en-CA" dirty="0"/>
          </a:p>
          <a:p>
            <a:r>
              <a:rPr lang="en-CA" dirty="0"/>
              <a:t>Y/N/A: </a:t>
            </a:r>
          </a:p>
        </p:txBody>
      </p:sp>
      <p:sp>
        <p:nvSpPr>
          <p:cNvPr id="4" name="Slide Number Placeholder 3">
            <a:extLst>
              <a:ext uri="{FF2B5EF4-FFF2-40B4-BE49-F238E27FC236}">
                <a16:creationId xmlns=""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4633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25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r>
              <a:rPr lang="en-US" sz="16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Candidate CIDs are listed in the next page)</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 from August 20 Telecon</a:t>
            </a:r>
          </a:p>
          <a:p>
            <a:pPr>
              <a:spcBef>
                <a:spcPts val="0"/>
              </a:spcBef>
              <a:spcAft>
                <a:spcPts val="0"/>
              </a:spcAft>
              <a:buFont typeface="Arial" panose="020B0604020202020204" pitchFamily="34" charset="0"/>
              <a:buChar char="•"/>
              <a:tabLst>
                <a:tab pos="457200" algn="l"/>
              </a:tabLst>
            </a:pPr>
            <a:r>
              <a:rPr lang="en-CA" sz="1600" dirty="0">
                <a:solidFill>
                  <a:srgbClr val="1F497D"/>
                </a:solidFill>
                <a:latin typeface="Calibri" panose="020F0502020204030204" pitchFamily="34" charset="0"/>
                <a:ea typeface="宋体" panose="02010600030101010101" pitchFamily="2" charset="-122"/>
                <a:cs typeface="Calibri" panose="020F0502020204030204" pitchFamily="34" charset="0"/>
              </a:rPr>
              <a:t>CID 24552 - Withdrawn?</a:t>
            </a:r>
            <a:endParaRPr lang="en-US" sz="16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https://mentor.ieee.org/802.11/dcn/20/11-20-0976-00-00ax-mac-cr-miscellaneous-cids-in-subclause-26dot17-part-2.docx – </a:t>
            </a:r>
            <a:r>
              <a:rPr lang="en-US" sz="1600" dirty="0"/>
              <a:t>Alfred </a:t>
            </a:r>
            <a:r>
              <a:rPr lang="en-US" sz="1600" dirty="0" err="1"/>
              <a:t>Asterjadhi</a:t>
            </a:r>
            <a:endParaRPr lang="en-US" sz="1600" dirty="0">
              <a:hlinkClick r:id="rId3"/>
            </a:endParaRPr>
          </a:p>
          <a:p>
            <a:pPr>
              <a:buFont typeface="Arial" panose="020B0604020202020204" pitchFamily="34" charset="0"/>
              <a:buChar char="•"/>
            </a:pPr>
            <a:r>
              <a:rPr lang="en-US" sz="1600" dirty="0">
                <a:hlinkClick r:id="rId4"/>
              </a:rPr>
              <a:t>https://mentor.ieee.org/802.11/dcn/20/11-20-1218-07-00ax-d6-0-misc-cr.docx</a:t>
            </a:r>
            <a:r>
              <a:rPr lang="en-US" sz="1600" dirty="0"/>
              <a:t> - Robert Stacey</a:t>
            </a:r>
          </a:p>
          <a:p>
            <a:pPr>
              <a:buFont typeface="Arial" panose="020B0604020202020204" pitchFamily="34" charset="0"/>
              <a:buChar char="•"/>
            </a:pPr>
            <a:r>
              <a:rPr lang="en-US" sz="1600" dirty="0">
                <a:hlinkClick r:id="rId3"/>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5"/>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6779860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B24101-73CC-744C-A7CB-CDB30196B432}"/>
              </a:ext>
            </a:extLst>
          </p:cNvPr>
          <p:cNvSpPr>
            <a:spLocks noGrp="1"/>
          </p:cNvSpPr>
          <p:nvPr>
            <p:ph type="title"/>
          </p:nvPr>
        </p:nvSpPr>
        <p:spPr/>
        <p:txBody>
          <a:bodyPr/>
          <a:lstStyle/>
          <a:p>
            <a:r>
              <a:rPr lang="en-US" dirty="0"/>
              <a:t>CR Motion #1098</a:t>
            </a:r>
          </a:p>
        </p:txBody>
      </p:sp>
      <p:sp>
        <p:nvSpPr>
          <p:cNvPr id="3" name="Content Placeholder 2">
            <a:extLst>
              <a:ext uri="{FF2B5EF4-FFF2-40B4-BE49-F238E27FC236}">
                <a16:creationId xmlns="" xmlns:a16="http://schemas.microsoft.com/office/drawing/2014/main" id="{15885148-7AE0-624A-A1CA-CA0825D6CEEB}"/>
              </a:ext>
            </a:extLst>
          </p:cNvPr>
          <p:cNvSpPr>
            <a:spLocks noGrp="1"/>
          </p:cNvSpPr>
          <p:nvPr>
            <p:ph idx="1"/>
          </p:nvPr>
        </p:nvSpPr>
        <p:spPr/>
        <p:txBody>
          <a:bodyPr/>
          <a:lstStyle/>
          <a:p>
            <a:r>
              <a:rPr lang="en-US" dirty="0"/>
              <a:t>Move to approve resolutions to the comments in 11-20/1258r0</a:t>
            </a:r>
          </a:p>
          <a:p>
            <a:endParaRPr lang="en-US" dirty="0"/>
          </a:p>
          <a:p>
            <a:r>
              <a:rPr lang="en-US" dirty="0"/>
              <a:t>Move:		Robert Stacey	Second: Alfred </a:t>
            </a:r>
            <a:r>
              <a:rPr lang="en-US" dirty="0" err="1"/>
              <a:t>Asterjadhi</a:t>
            </a:r>
            <a:endParaRPr lang="en-US" dirty="0"/>
          </a:p>
          <a:p>
            <a:r>
              <a:rPr lang="en-US" dirty="0"/>
              <a:t>Y/N/A: 9/0/1</a:t>
            </a:r>
          </a:p>
          <a:p>
            <a:r>
              <a:rPr lang="en-US" dirty="0"/>
              <a:t>passes</a:t>
            </a:r>
          </a:p>
        </p:txBody>
      </p:sp>
      <p:sp>
        <p:nvSpPr>
          <p:cNvPr id="4" name="Slide Number Placeholder 3">
            <a:extLst>
              <a:ext uri="{FF2B5EF4-FFF2-40B4-BE49-F238E27FC236}">
                <a16:creationId xmlns="" xmlns:a16="http://schemas.microsoft.com/office/drawing/2014/main"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 xmlns:a16="http://schemas.microsoft.com/office/drawing/2014/main"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8623710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B24101-73CC-744C-A7CB-CDB30196B432}"/>
              </a:ext>
            </a:extLst>
          </p:cNvPr>
          <p:cNvSpPr>
            <a:spLocks noGrp="1"/>
          </p:cNvSpPr>
          <p:nvPr>
            <p:ph type="title"/>
          </p:nvPr>
        </p:nvSpPr>
        <p:spPr/>
        <p:txBody>
          <a:bodyPr/>
          <a:lstStyle/>
          <a:p>
            <a:r>
              <a:rPr lang="en-US" dirty="0"/>
              <a:t>CR Motion #1099</a:t>
            </a:r>
          </a:p>
        </p:txBody>
      </p:sp>
      <p:sp>
        <p:nvSpPr>
          <p:cNvPr id="3" name="Content Placeholder 2">
            <a:extLst>
              <a:ext uri="{FF2B5EF4-FFF2-40B4-BE49-F238E27FC236}">
                <a16:creationId xmlns="" xmlns:a16="http://schemas.microsoft.com/office/drawing/2014/main" id="{15885148-7AE0-624A-A1CA-CA0825D6CEEB}"/>
              </a:ext>
            </a:extLst>
          </p:cNvPr>
          <p:cNvSpPr>
            <a:spLocks noGrp="1"/>
          </p:cNvSpPr>
          <p:nvPr>
            <p:ph idx="1"/>
          </p:nvPr>
        </p:nvSpPr>
        <p:spPr/>
        <p:txBody>
          <a:bodyPr/>
          <a:lstStyle/>
          <a:p>
            <a:r>
              <a:rPr lang="en-US" dirty="0"/>
              <a:t>Move to approve resolutions to CIDs 24152, </a:t>
            </a:r>
            <a:r>
              <a:rPr lang="en-GB" dirty="0"/>
              <a:t>24259, 24528, 24543, 24546</a:t>
            </a:r>
            <a:r>
              <a:rPr lang="en-CA" dirty="0"/>
              <a:t> in doc 11-20/0976r1</a:t>
            </a:r>
            <a:endParaRPr lang="en-US" dirty="0"/>
          </a:p>
          <a:p>
            <a:endParaRPr lang="en-US" dirty="0"/>
          </a:p>
          <a:p>
            <a:r>
              <a:rPr lang="en-US" dirty="0"/>
              <a:t>Move:	 Alfred </a:t>
            </a:r>
            <a:r>
              <a:rPr lang="en-US" dirty="0" err="1"/>
              <a:t>Asterjadhi</a:t>
            </a:r>
            <a:r>
              <a:rPr lang="en-US" dirty="0"/>
              <a:t>	Second:  Robert Stacey</a:t>
            </a:r>
          </a:p>
          <a:p>
            <a:r>
              <a:rPr lang="en-US" dirty="0"/>
              <a:t>Approved with unanimous consent</a:t>
            </a:r>
          </a:p>
        </p:txBody>
      </p:sp>
      <p:sp>
        <p:nvSpPr>
          <p:cNvPr id="4" name="Slide Number Placeholder 3">
            <a:extLst>
              <a:ext uri="{FF2B5EF4-FFF2-40B4-BE49-F238E27FC236}">
                <a16:creationId xmlns="" xmlns:a16="http://schemas.microsoft.com/office/drawing/2014/main"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 xmlns:a16="http://schemas.microsoft.com/office/drawing/2014/main"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8293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2A131ED-7C60-EA41-B17C-BD20A49B78F7}"/>
              </a:ext>
            </a:extLst>
          </p:cNvPr>
          <p:cNvSpPr>
            <a:spLocks noGrp="1"/>
          </p:cNvSpPr>
          <p:nvPr>
            <p:ph type="title"/>
          </p:nvPr>
        </p:nvSpPr>
        <p:spPr/>
        <p:txBody>
          <a:bodyPr/>
          <a:lstStyle/>
          <a:p>
            <a:r>
              <a:rPr lang="en-US" dirty="0"/>
              <a:t>CR Motion #1100</a:t>
            </a:r>
          </a:p>
        </p:txBody>
      </p:sp>
      <p:sp>
        <p:nvSpPr>
          <p:cNvPr id="3" name="Content Placeholder 2">
            <a:extLst>
              <a:ext uri="{FF2B5EF4-FFF2-40B4-BE49-F238E27FC236}">
                <a16:creationId xmlns="" xmlns:a16="http://schemas.microsoft.com/office/drawing/2014/main" id="{0AC3B2A6-CF12-C945-B0BC-A88F3C187FAB}"/>
              </a:ext>
            </a:extLst>
          </p:cNvPr>
          <p:cNvSpPr>
            <a:spLocks noGrp="1"/>
          </p:cNvSpPr>
          <p:nvPr>
            <p:ph idx="1"/>
          </p:nvPr>
        </p:nvSpPr>
        <p:spPr/>
        <p:txBody>
          <a:bodyPr/>
          <a:lstStyle/>
          <a:p>
            <a:r>
              <a:rPr lang="en-US" dirty="0"/>
              <a:t>Move to approve “Rejected” as the resolution to CID 24552 – Withdrawn by commenter</a:t>
            </a:r>
          </a:p>
          <a:p>
            <a:endParaRPr lang="en-US" dirty="0"/>
          </a:p>
          <a:p>
            <a:r>
              <a:rPr lang="en-US" dirty="0"/>
              <a:t>Move:	Robert Stacey	Second: Jon </a:t>
            </a:r>
            <a:r>
              <a:rPr lang="en-US" dirty="0" err="1"/>
              <a:t>Rosdahl</a:t>
            </a:r>
            <a:endParaRPr lang="en-US" dirty="0"/>
          </a:p>
          <a:p>
            <a:r>
              <a:rPr lang="en-US" dirty="0"/>
              <a:t>Y/N/A:9/1/2</a:t>
            </a:r>
          </a:p>
          <a:p>
            <a:r>
              <a:rPr lang="en-US" dirty="0"/>
              <a:t>passes</a:t>
            </a:r>
          </a:p>
          <a:p>
            <a:endParaRPr lang="en-US" dirty="0"/>
          </a:p>
        </p:txBody>
      </p:sp>
      <p:sp>
        <p:nvSpPr>
          <p:cNvPr id="4" name="Slide Number Placeholder 3">
            <a:extLst>
              <a:ext uri="{FF2B5EF4-FFF2-40B4-BE49-F238E27FC236}">
                <a16:creationId xmlns="" xmlns:a16="http://schemas.microsoft.com/office/drawing/2014/main" id="{B335A366-23CA-1C40-BB2F-9DCA2A7D34A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 xmlns:a16="http://schemas.microsoft.com/office/drawing/2014/main" id="{F1C143C1-38A4-7440-8032-91BEE75D8F5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BDE1DA58-FDCA-F34E-BC13-41A8A57AE50D}"/>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833618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C98DE3-1155-6C47-B634-BB9DC5A193B8}"/>
              </a:ext>
            </a:extLst>
          </p:cNvPr>
          <p:cNvSpPr>
            <a:spLocks noGrp="1"/>
          </p:cNvSpPr>
          <p:nvPr>
            <p:ph type="title"/>
          </p:nvPr>
        </p:nvSpPr>
        <p:spPr/>
        <p:txBody>
          <a:bodyPr/>
          <a:lstStyle/>
          <a:p>
            <a:r>
              <a:rPr lang="en-US" dirty="0"/>
              <a:t>SP (CID 20769)</a:t>
            </a:r>
          </a:p>
        </p:txBody>
      </p:sp>
      <p:sp>
        <p:nvSpPr>
          <p:cNvPr id="3" name="Content Placeholder 2">
            <a:extLst>
              <a:ext uri="{FF2B5EF4-FFF2-40B4-BE49-F238E27FC236}">
                <a16:creationId xmlns="" xmlns:a16="http://schemas.microsoft.com/office/drawing/2014/main" id="{47635893-AD31-A24C-8A9D-FA695B891065}"/>
              </a:ext>
            </a:extLst>
          </p:cNvPr>
          <p:cNvSpPr>
            <a:spLocks noGrp="1"/>
          </p:cNvSpPr>
          <p:nvPr>
            <p:ph idx="1"/>
          </p:nvPr>
        </p:nvSpPr>
        <p:spPr/>
        <p:txBody>
          <a:bodyPr/>
          <a:lstStyle/>
          <a:p>
            <a:r>
              <a:rPr lang="en-US" dirty="0"/>
              <a:t>Do you support the Rejected resolution?</a:t>
            </a:r>
          </a:p>
          <a:p>
            <a:endParaRPr lang="en-US" dirty="0"/>
          </a:p>
          <a:p>
            <a:r>
              <a:rPr lang="en-US" dirty="0"/>
              <a:t>Y/N/A: 6/1/4</a:t>
            </a:r>
          </a:p>
          <a:p>
            <a:endParaRPr lang="en-US" dirty="0"/>
          </a:p>
          <a:p>
            <a:endParaRPr lang="en-US" dirty="0"/>
          </a:p>
        </p:txBody>
      </p:sp>
      <p:sp>
        <p:nvSpPr>
          <p:cNvPr id="4" name="Slide Number Placeholder 3">
            <a:extLst>
              <a:ext uri="{FF2B5EF4-FFF2-40B4-BE49-F238E27FC236}">
                <a16:creationId xmlns="" xmlns:a16="http://schemas.microsoft.com/office/drawing/2014/main" id="{C9713081-22A1-A148-9F12-1CA48BF4D7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 xmlns:a16="http://schemas.microsoft.com/office/drawing/2014/main" id="{C0714661-2AB1-3047-BE04-3B2391D5C5E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AFD8D33B-B1F7-A34C-905A-E3EA07761895}"/>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383686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27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https://mentor.ieee.org/802.11/dcn/20/11-20-1218-08-00ax-d6-0-misc-cr.docx</a:t>
            </a:r>
            <a:r>
              <a:rPr lang="en-US" sz="1600" dirty="0"/>
              <a:t> - Robert Stacey</a:t>
            </a:r>
          </a:p>
          <a:p>
            <a:pPr>
              <a:buFont typeface="Arial" panose="020B0604020202020204" pitchFamily="34" charset="0"/>
              <a:buChar char="•"/>
            </a:pPr>
            <a:r>
              <a:rPr lang="en-US" sz="1600" dirty="0">
                <a:hlinkClick r:id="rId4"/>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a:t>Discussion on Cascading and possible additional text</a:t>
            </a:r>
          </a:p>
          <a:p>
            <a:pPr>
              <a:buFont typeface="Arial" panose="020B0604020202020204" pitchFamily="34" charset="0"/>
              <a:buChar char="•"/>
            </a:pPr>
            <a:r>
              <a:rPr lang="en-US" sz="1600" dirty="0"/>
              <a:t>Motion to approve IEEE-SA Ballot Recirculation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022357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9179A1-CE11-BB45-8DE2-BE232EDF63FB}"/>
              </a:ext>
            </a:extLst>
          </p:cNvPr>
          <p:cNvSpPr>
            <a:spLocks noGrp="1"/>
          </p:cNvSpPr>
          <p:nvPr>
            <p:ph type="title"/>
          </p:nvPr>
        </p:nvSpPr>
        <p:spPr/>
        <p:txBody>
          <a:bodyPr/>
          <a:lstStyle/>
          <a:p>
            <a:r>
              <a:rPr lang="en-US" dirty="0"/>
              <a:t>SP (CID 24083)</a:t>
            </a:r>
          </a:p>
        </p:txBody>
      </p:sp>
      <p:sp>
        <p:nvSpPr>
          <p:cNvPr id="3" name="Content Placeholder 2">
            <a:extLst>
              <a:ext uri="{FF2B5EF4-FFF2-40B4-BE49-F238E27FC236}">
                <a16:creationId xmlns="" xmlns:a16="http://schemas.microsoft.com/office/drawing/2014/main" id="{96C6777C-98DB-3F48-9F55-CC54F9BC5E51}"/>
              </a:ext>
            </a:extLst>
          </p:cNvPr>
          <p:cNvSpPr>
            <a:spLocks noGrp="1"/>
          </p:cNvSpPr>
          <p:nvPr>
            <p:ph idx="1"/>
          </p:nvPr>
        </p:nvSpPr>
        <p:spPr/>
        <p:txBody>
          <a:bodyPr/>
          <a:lstStyle/>
          <a:p>
            <a:r>
              <a:rPr lang="en-US" dirty="0"/>
              <a:t>Which do you prefer?</a:t>
            </a:r>
          </a:p>
          <a:p>
            <a:pPr>
              <a:buFontTx/>
              <a:buChar char="-"/>
            </a:pPr>
            <a:r>
              <a:rPr lang="en-US" dirty="0"/>
              <a:t>Tagged MPDU/Untagged MPDU - 7 </a:t>
            </a:r>
          </a:p>
          <a:p>
            <a:pPr>
              <a:buFontTx/>
              <a:buChar char="-"/>
            </a:pPr>
            <a:r>
              <a:rPr lang="en-US" dirty="0"/>
              <a:t>T-MPDU/non-T-MPDU - 5</a:t>
            </a:r>
          </a:p>
          <a:p>
            <a:pPr>
              <a:buFontTx/>
              <a:buChar char="-"/>
            </a:pPr>
            <a:r>
              <a:rPr lang="en-US" dirty="0"/>
              <a:t>Don’t care - 6</a:t>
            </a:r>
          </a:p>
        </p:txBody>
      </p:sp>
      <p:sp>
        <p:nvSpPr>
          <p:cNvPr id="4" name="Slide Number Placeholder 3">
            <a:extLst>
              <a:ext uri="{FF2B5EF4-FFF2-40B4-BE49-F238E27FC236}">
                <a16:creationId xmlns="" xmlns:a16="http://schemas.microsoft.com/office/drawing/2014/main" id="{FF99E7FF-21A7-454B-A03E-0B8717312A1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 xmlns:a16="http://schemas.microsoft.com/office/drawing/2014/main" id="{6F4AB05F-8D88-CB4F-8181-72A768ADE6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BBE7BE72-09CD-D245-8EBB-D52648BEA1D4}"/>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021283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ABF3EE4-AE28-C647-84B1-48903326F068}"/>
              </a:ext>
            </a:extLst>
          </p:cNvPr>
          <p:cNvSpPr>
            <a:spLocks noGrp="1"/>
          </p:cNvSpPr>
          <p:nvPr>
            <p:ph type="title"/>
          </p:nvPr>
        </p:nvSpPr>
        <p:spPr/>
        <p:txBody>
          <a:bodyPr/>
          <a:lstStyle/>
          <a:p>
            <a:r>
              <a:rPr lang="en-US" dirty="0"/>
              <a:t>CR Motion #1101</a:t>
            </a:r>
          </a:p>
        </p:txBody>
      </p:sp>
      <p:sp>
        <p:nvSpPr>
          <p:cNvPr id="3" name="Content Placeholder 2">
            <a:extLst>
              <a:ext uri="{FF2B5EF4-FFF2-40B4-BE49-F238E27FC236}">
                <a16:creationId xmlns="" xmlns:a16="http://schemas.microsoft.com/office/drawing/2014/main" id="{D1811D5D-D3E7-A147-83AF-5E3553DCE30F}"/>
              </a:ext>
            </a:extLst>
          </p:cNvPr>
          <p:cNvSpPr>
            <a:spLocks noGrp="1"/>
          </p:cNvSpPr>
          <p:nvPr>
            <p:ph idx="1"/>
          </p:nvPr>
        </p:nvSpPr>
        <p:spPr/>
        <p:txBody>
          <a:bodyPr/>
          <a:lstStyle/>
          <a:p>
            <a:r>
              <a:rPr lang="en-US" dirty="0"/>
              <a:t>Move to accept resolutions to CIDs </a:t>
            </a:r>
            <a:r>
              <a:rPr lang="en-CA" dirty="0"/>
              <a:t>24527, 24418, 24417, 24429, 24425, 24426, 24083, 24566, 24567, 24408, 24371 in doc 11-20/1218r9</a:t>
            </a:r>
          </a:p>
          <a:p>
            <a:endParaRPr lang="en-CA" b="0" dirty="0"/>
          </a:p>
          <a:p>
            <a:r>
              <a:rPr lang="en-CA" b="0" dirty="0"/>
              <a:t>Move:	Robert Stacey		Second: Po-Kai Huang</a:t>
            </a:r>
          </a:p>
          <a:p>
            <a:r>
              <a:rPr lang="en-CA" b="0" dirty="0"/>
              <a:t>Approved with unanimous consent.</a:t>
            </a:r>
          </a:p>
          <a:p>
            <a:r>
              <a:rPr lang="en-CA" b="0" dirty="0"/>
              <a:t> </a:t>
            </a:r>
          </a:p>
          <a:p>
            <a:endParaRPr lang="en-US" dirty="0"/>
          </a:p>
        </p:txBody>
      </p:sp>
      <p:sp>
        <p:nvSpPr>
          <p:cNvPr id="4" name="Slide Number Placeholder 3">
            <a:extLst>
              <a:ext uri="{FF2B5EF4-FFF2-40B4-BE49-F238E27FC236}">
                <a16:creationId xmlns="" xmlns:a16="http://schemas.microsoft.com/office/drawing/2014/main"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 xmlns:a16="http://schemas.microsoft.com/office/drawing/2014/main"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649774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ABF3EE4-AE28-C647-84B1-48903326F068}"/>
              </a:ext>
            </a:extLst>
          </p:cNvPr>
          <p:cNvSpPr>
            <a:spLocks noGrp="1"/>
          </p:cNvSpPr>
          <p:nvPr>
            <p:ph type="title"/>
          </p:nvPr>
        </p:nvSpPr>
        <p:spPr/>
        <p:txBody>
          <a:bodyPr/>
          <a:lstStyle/>
          <a:p>
            <a:r>
              <a:rPr lang="en-US" dirty="0"/>
              <a:t>CR Motion #1102</a:t>
            </a:r>
          </a:p>
        </p:txBody>
      </p:sp>
      <p:sp>
        <p:nvSpPr>
          <p:cNvPr id="3" name="Content Placeholder 2">
            <a:extLst>
              <a:ext uri="{FF2B5EF4-FFF2-40B4-BE49-F238E27FC236}">
                <a16:creationId xmlns="" xmlns:a16="http://schemas.microsoft.com/office/drawing/2014/main" id="{D1811D5D-D3E7-A147-83AF-5E3553DCE30F}"/>
              </a:ext>
            </a:extLst>
          </p:cNvPr>
          <p:cNvSpPr>
            <a:spLocks noGrp="1"/>
          </p:cNvSpPr>
          <p:nvPr>
            <p:ph idx="1"/>
          </p:nvPr>
        </p:nvSpPr>
        <p:spPr/>
        <p:txBody>
          <a:bodyPr/>
          <a:lstStyle/>
          <a:p>
            <a:r>
              <a:rPr lang="en-US" dirty="0"/>
              <a:t>Move to accept resolution to CID </a:t>
            </a:r>
            <a:r>
              <a:rPr lang="en-CA" dirty="0"/>
              <a:t>24404 in doc 11-20/1218r9</a:t>
            </a:r>
          </a:p>
          <a:p>
            <a:endParaRPr lang="en-CA" b="0" dirty="0"/>
          </a:p>
          <a:p>
            <a:r>
              <a:rPr lang="en-CA" b="0" dirty="0"/>
              <a:t>Move:	Robert Stacey		Second: Po-Kai Huang</a:t>
            </a:r>
          </a:p>
          <a:p>
            <a:r>
              <a:rPr lang="en-CA" b="0" dirty="0"/>
              <a:t>Y/N/A: 8/9/2</a:t>
            </a:r>
          </a:p>
          <a:p>
            <a:r>
              <a:rPr lang="en-CA" b="0" dirty="0"/>
              <a:t>Fails</a:t>
            </a:r>
          </a:p>
          <a:p>
            <a:r>
              <a:rPr lang="en-CA" b="0" dirty="0"/>
              <a:t> </a:t>
            </a:r>
          </a:p>
          <a:p>
            <a:endParaRPr lang="en-US" dirty="0"/>
          </a:p>
        </p:txBody>
      </p:sp>
      <p:sp>
        <p:nvSpPr>
          <p:cNvPr id="4" name="Slide Number Placeholder 3">
            <a:extLst>
              <a:ext uri="{FF2B5EF4-FFF2-40B4-BE49-F238E27FC236}">
                <a16:creationId xmlns="" xmlns:a16="http://schemas.microsoft.com/office/drawing/2014/main"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 xmlns:a16="http://schemas.microsoft.com/office/drawing/2014/main"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043682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ABF3EE4-AE28-C647-84B1-48903326F068}"/>
              </a:ext>
            </a:extLst>
          </p:cNvPr>
          <p:cNvSpPr>
            <a:spLocks noGrp="1"/>
          </p:cNvSpPr>
          <p:nvPr>
            <p:ph type="title"/>
          </p:nvPr>
        </p:nvSpPr>
        <p:spPr/>
        <p:txBody>
          <a:bodyPr/>
          <a:lstStyle/>
          <a:p>
            <a:r>
              <a:rPr lang="en-US" dirty="0"/>
              <a:t>CR Motion #1103</a:t>
            </a:r>
          </a:p>
        </p:txBody>
      </p:sp>
      <p:sp>
        <p:nvSpPr>
          <p:cNvPr id="3" name="Content Placeholder 2">
            <a:extLst>
              <a:ext uri="{FF2B5EF4-FFF2-40B4-BE49-F238E27FC236}">
                <a16:creationId xmlns="" xmlns:a16="http://schemas.microsoft.com/office/drawing/2014/main" id="{D1811D5D-D3E7-A147-83AF-5E3553DCE30F}"/>
              </a:ext>
            </a:extLst>
          </p:cNvPr>
          <p:cNvSpPr>
            <a:spLocks noGrp="1"/>
          </p:cNvSpPr>
          <p:nvPr>
            <p:ph idx="1"/>
          </p:nvPr>
        </p:nvSpPr>
        <p:spPr/>
        <p:txBody>
          <a:bodyPr/>
          <a:lstStyle/>
          <a:p>
            <a:r>
              <a:rPr lang="en-US" dirty="0"/>
              <a:t>Move to approve “Rejected” as the resolution to CID </a:t>
            </a:r>
            <a:r>
              <a:rPr lang="en-CA" dirty="0"/>
              <a:t>24404. The CRC has debated the comment and cannot reach a consensus.</a:t>
            </a:r>
          </a:p>
          <a:p>
            <a:endParaRPr lang="en-CA" b="0" dirty="0"/>
          </a:p>
          <a:p>
            <a:r>
              <a:rPr lang="en-CA" b="0" dirty="0"/>
              <a:t>Move:		Robert Stacey	Second: Po-Kai Huang</a:t>
            </a:r>
          </a:p>
          <a:p>
            <a:r>
              <a:rPr lang="en-CA" b="0" dirty="0"/>
              <a:t>Y/N/A: 14/4/3</a:t>
            </a:r>
          </a:p>
          <a:p>
            <a:r>
              <a:rPr lang="en-CA" b="0" dirty="0"/>
              <a:t>Passes</a:t>
            </a:r>
          </a:p>
          <a:p>
            <a:r>
              <a:rPr lang="en-CA" b="0" dirty="0"/>
              <a:t> </a:t>
            </a:r>
          </a:p>
          <a:p>
            <a:endParaRPr lang="en-US" dirty="0"/>
          </a:p>
        </p:txBody>
      </p:sp>
      <p:sp>
        <p:nvSpPr>
          <p:cNvPr id="4" name="Slide Number Placeholder 3">
            <a:extLst>
              <a:ext uri="{FF2B5EF4-FFF2-40B4-BE49-F238E27FC236}">
                <a16:creationId xmlns="" xmlns:a16="http://schemas.microsoft.com/office/drawing/2014/main"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 xmlns:a16="http://schemas.microsoft.com/office/drawing/2014/main"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22467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FBCA40A-577B-6343-94BB-E4A626B07944}"/>
              </a:ext>
            </a:extLst>
          </p:cNvPr>
          <p:cNvSpPr>
            <a:spLocks noGrp="1"/>
          </p:cNvSpPr>
          <p:nvPr>
            <p:ph type="title"/>
          </p:nvPr>
        </p:nvSpPr>
        <p:spPr/>
        <p:txBody>
          <a:bodyPr/>
          <a:lstStyle/>
          <a:p>
            <a:r>
              <a:rPr lang="en-US" dirty="0"/>
              <a:t>Motion for Recirculation</a:t>
            </a:r>
          </a:p>
        </p:txBody>
      </p:sp>
      <p:sp>
        <p:nvSpPr>
          <p:cNvPr id="3" name="Content Placeholder 2">
            <a:extLst>
              <a:ext uri="{FF2B5EF4-FFF2-40B4-BE49-F238E27FC236}">
                <a16:creationId xmlns="" xmlns:a16="http://schemas.microsoft.com/office/drawing/2014/main" id="{58279DE3-106F-F242-AAC9-699D036EBFEF}"/>
              </a:ext>
            </a:extLst>
          </p:cNvPr>
          <p:cNvSpPr>
            <a:spLocks noGrp="1"/>
          </p:cNvSpPr>
          <p:nvPr>
            <p:ph idx="1"/>
          </p:nvPr>
        </p:nvSpPr>
        <p:spPr/>
        <p:txBody>
          <a:bodyPr/>
          <a:lstStyle/>
          <a:p>
            <a:pPr>
              <a:buFont typeface="Arial" panose="020B0604020202020204" pitchFamily="34" charset="0"/>
              <a:buChar char="•"/>
            </a:pPr>
            <a:r>
              <a:rPr lang="en-US" altLang="en-US" dirty="0"/>
              <a:t>Having approved comment resolutions for all of the comments received from the initial SA ballot on P802.11ax Draft 6.0 as contained in document 11-20/0214r16 and the approved resolutions during the August 27 telecon,</a:t>
            </a:r>
            <a:endParaRPr lang="en-CA" altLang="en-US" dirty="0"/>
          </a:p>
          <a:p>
            <a:pPr>
              <a:buFont typeface="Arial" panose="020B0604020202020204" pitchFamily="34" charset="0"/>
              <a:buChar char="•"/>
            </a:pPr>
            <a:r>
              <a:rPr lang="en-US" altLang="en-US" dirty="0"/>
              <a:t>Instruct the editor to prepare Draft 7.0 incorporating these resolutions and,</a:t>
            </a:r>
            <a:endParaRPr lang="en-CA" altLang="en-US" dirty="0"/>
          </a:p>
          <a:p>
            <a:pPr>
              <a:buFont typeface="Arial" panose="020B0604020202020204" pitchFamily="34" charset="0"/>
              <a:buChar char="•"/>
            </a:pPr>
            <a:r>
              <a:rPr lang="en-US" altLang="en-US" dirty="0"/>
              <a:t>Approve a 15 day SA Recirculation Ballot asking the question “Should P802.11ax Draft 7.0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Alfred </a:t>
            </a:r>
            <a:r>
              <a:rPr lang="en-GB" altLang="en-US" dirty="0" err="1"/>
              <a:t>Asterjadhi</a:t>
            </a:r>
            <a:r>
              <a:rPr lang="en-GB" altLang="en-US" dirty="0"/>
              <a:t>  ,  Seconded:  </a:t>
            </a:r>
            <a:r>
              <a:rPr lang="en-GB" altLang="en-US"/>
              <a:t>Robert Stacey</a:t>
            </a:r>
            <a:endParaRPr lang="en-GB" altLang="en-US" dirty="0"/>
          </a:p>
          <a:p>
            <a:pPr>
              <a:buFont typeface="Arial" panose="020B0604020202020204" pitchFamily="34" charset="0"/>
              <a:buChar char="•"/>
            </a:pPr>
            <a:r>
              <a:rPr lang="en-GB" altLang="en-US" dirty="0"/>
              <a:t>Result: Y/N/A: 19/0/1</a:t>
            </a:r>
          </a:p>
          <a:p>
            <a:pPr>
              <a:buFont typeface="Arial" panose="020B0604020202020204" pitchFamily="34" charset="0"/>
              <a:buChar char="•"/>
            </a:pPr>
            <a:r>
              <a:rPr lang="en-GB" altLang="en-US" dirty="0"/>
              <a:t>passes</a:t>
            </a:r>
            <a:endParaRPr lang="en-CA" altLang="en-US" dirty="0"/>
          </a:p>
          <a:p>
            <a:endParaRPr lang="en-US" dirty="0"/>
          </a:p>
        </p:txBody>
      </p:sp>
      <p:sp>
        <p:nvSpPr>
          <p:cNvPr id="4" name="Slide Number Placeholder 3">
            <a:extLst>
              <a:ext uri="{FF2B5EF4-FFF2-40B4-BE49-F238E27FC236}">
                <a16:creationId xmlns="" xmlns:a16="http://schemas.microsoft.com/office/drawing/2014/main"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 xmlns:a16="http://schemas.microsoft.com/office/drawing/2014/main"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CE79BB1D-D4E1-3840-B909-8DD033C1F86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026342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03 </a:t>
            </a:r>
            <a:r>
              <a:rPr lang="en-US" dirty="0"/>
              <a:t>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smtClean="0">
                <a:hlinkClick r:id="rId3"/>
              </a:rPr>
              <a:t>https</a:t>
            </a:r>
            <a:r>
              <a:rPr lang="en-US" sz="1600" dirty="0">
                <a:hlinkClick r:id="rId3"/>
              </a:rPr>
              <a:t>://mentor.ieee.org/802.11/dcn/20/11-20-1280-00-00ax-spec-text-proposal-for-pre-fec-padding-factor-parameter.docx</a:t>
            </a:r>
            <a:r>
              <a:rPr lang="en-US" sz="1600" dirty="0"/>
              <a:t> - Bo Sun</a:t>
            </a:r>
          </a:p>
          <a:p>
            <a:pPr>
              <a:buFont typeface="Arial" panose="020B0604020202020204" pitchFamily="34" charset="0"/>
              <a:buChar char="•"/>
            </a:pPr>
            <a:r>
              <a:rPr lang="en-US" sz="1600" dirty="0"/>
              <a:t>Discussion on Cascading and possible additional text</a:t>
            </a:r>
          </a:p>
          <a:p>
            <a:pPr>
              <a:buFont typeface="Arial" panose="020B0604020202020204" pitchFamily="34" charset="0"/>
              <a:buChar char="•"/>
            </a:pPr>
            <a:r>
              <a:rPr lang="en-US" sz="1600" dirty="0" err="1" smtClean="0"/>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304439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17 </a:t>
            </a:r>
            <a:r>
              <a:rPr lang="en-US" dirty="0"/>
              <a:t>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2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8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dirty="0" smtClean="0"/>
              <a:t>TG Vice Chairs Confirmation Motion</a:t>
            </a:r>
          </a:p>
          <a:p>
            <a:pPr>
              <a:buFont typeface="Arial" panose="020B0604020202020204" pitchFamily="34" charset="0"/>
              <a:buChar char="•"/>
            </a:pPr>
            <a:r>
              <a:rPr lang="en-US" dirty="0" smtClean="0"/>
              <a:t>Timeline discussion</a:t>
            </a:r>
          </a:p>
          <a:p>
            <a:pPr>
              <a:buFont typeface="Arial" panose="020B0604020202020204" pitchFamily="34" charset="0"/>
              <a:buChar char="•"/>
            </a:pPr>
            <a:r>
              <a:rPr lang="en-US" dirty="0">
                <a:hlinkClick r:id="rId3"/>
              </a:rPr>
              <a:t>https://</a:t>
            </a:r>
            <a:r>
              <a:rPr lang="en-US" dirty="0" smtClean="0">
                <a:hlinkClick r:id="rId3"/>
              </a:rPr>
              <a:t>mentor.ieee.org/802.11/dcn/20/11-20-1280-01-00ax-spec-text-proposal-for-pre-fec-padding-factor-parameter.docx</a:t>
            </a:r>
            <a:r>
              <a:rPr lang="en-US" dirty="0" smtClean="0"/>
              <a:t> - Bo Sun</a:t>
            </a:r>
          </a:p>
          <a:p>
            <a:pPr>
              <a:buFont typeface="Arial" panose="020B0604020202020204" pitchFamily="34" charset="0"/>
              <a:buChar char="•"/>
            </a:pPr>
            <a:r>
              <a:rPr lang="en-US" dirty="0" smtClean="0"/>
              <a:t>Discussion on Cascading </a:t>
            </a:r>
            <a:endParaRPr lang="en-US" dirty="0"/>
          </a:p>
          <a:p>
            <a:pPr>
              <a:buFont typeface="Arial" panose="020B0604020202020204" pitchFamily="34" charset="0"/>
              <a:buChar char="•"/>
            </a:pPr>
            <a:r>
              <a:rPr lang="en-US" dirty="0" err="1" smtClean="0"/>
              <a:t>AoB</a:t>
            </a:r>
            <a:endParaRPr lang="en-US" dirty="0"/>
          </a:p>
          <a:p>
            <a:pPr lvl="0">
              <a:buFont typeface="Arial" panose="020B0604020202020204" pitchFamily="34" charset="0"/>
              <a:buChar char="•"/>
            </a:pPr>
            <a:r>
              <a:rPr lang="en-US"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9674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2670</TotalTime>
  <Words>3386</Words>
  <Application>Microsoft Office PowerPoint</Application>
  <PresentationFormat>Widescreen</PresentationFormat>
  <Paragraphs>652</Paragraphs>
  <Slides>52</Slides>
  <Notes>15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2" baseType="lpstr">
      <vt:lpstr>Arial Unicode MS</vt:lpstr>
      <vt:lpstr>Monotype Sorts</vt:lpstr>
      <vt:lpstr>MS Gothic</vt:lpstr>
      <vt:lpstr>宋体</vt:lpstr>
      <vt:lpstr>Arial</vt:lpstr>
      <vt:lpstr>Arial Black</vt:lpstr>
      <vt:lpstr>Calibri</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August 13 Teleconference Agenda</vt:lpstr>
      <vt:lpstr>Candidate CIDs</vt:lpstr>
      <vt:lpstr>CR Motion #1088</vt:lpstr>
      <vt:lpstr>CR Motion #1089</vt:lpstr>
      <vt:lpstr>CR Motion #1090</vt:lpstr>
      <vt:lpstr>August 18 Teleconference Agenda</vt:lpstr>
      <vt:lpstr>Candidate CIDs</vt:lpstr>
      <vt:lpstr>PHY Motion #218</vt:lpstr>
      <vt:lpstr>CR Motion #1091</vt:lpstr>
      <vt:lpstr>MAC Motion #135</vt:lpstr>
      <vt:lpstr>August 20 Teleconference Agenda</vt:lpstr>
      <vt:lpstr>CR Motion #1092</vt:lpstr>
      <vt:lpstr>CR Motion #1093</vt:lpstr>
      <vt:lpstr>CR Motion #1094</vt:lpstr>
      <vt:lpstr>SP (Cascading)</vt:lpstr>
      <vt:lpstr>SP </vt:lpstr>
      <vt:lpstr>CR Motion #1095</vt:lpstr>
      <vt:lpstr>CR Motion #1096</vt:lpstr>
      <vt:lpstr>CR Motion #1097</vt:lpstr>
      <vt:lpstr>August 25 Teleconference Agenda</vt:lpstr>
      <vt:lpstr>CR Motion #1098</vt:lpstr>
      <vt:lpstr>CR Motion #1099</vt:lpstr>
      <vt:lpstr>CR Motion #1100</vt:lpstr>
      <vt:lpstr>SP (CID 20769)</vt:lpstr>
      <vt:lpstr>August 27 Teleconference Agenda</vt:lpstr>
      <vt:lpstr>SP (CID 24083)</vt:lpstr>
      <vt:lpstr>CR Motion #1101</vt:lpstr>
      <vt:lpstr>CR Motion #1102</vt:lpstr>
      <vt:lpstr>CR Motion #1103</vt:lpstr>
      <vt:lpstr>Motion for Recirculation</vt:lpstr>
      <vt:lpstr>September 03 Teleconference Agenda</vt:lpstr>
      <vt:lpstr>September 17 Teleconference Agenda</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205</cp:revision>
  <cp:lastPrinted>1601-01-01T00:00:00Z</cp:lastPrinted>
  <dcterms:created xsi:type="dcterms:W3CDTF">2019-08-14T12:42:27Z</dcterms:created>
  <dcterms:modified xsi:type="dcterms:W3CDTF">2020-09-11T10:42:36Z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