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5" r:id="rId2"/>
    <p:sldId id="266" r:id="rId3"/>
    <p:sldId id="267" r:id="rId4"/>
    <p:sldId id="270" r:id="rId5"/>
    <p:sldId id="271" r:id="rId6"/>
    <p:sldId id="272" r:id="rId7"/>
    <p:sldId id="273" r:id="rId8"/>
    <p:sldId id="274" r:id="rId9"/>
    <p:sldId id="296" r:id="rId10"/>
    <p:sldId id="297" r:id="rId11"/>
    <p:sldId id="298" r:id="rId12"/>
    <p:sldId id="474" r:id="rId13"/>
    <p:sldId id="475" r:id="rId14"/>
    <p:sldId id="476" r:id="rId15"/>
    <p:sldId id="479" r:id="rId16"/>
    <p:sldId id="480" r:id="rId17"/>
    <p:sldId id="481" r:id="rId18"/>
    <p:sldId id="482" r:id="rId19"/>
    <p:sldId id="483" r:id="rId20"/>
    <p:sldId id="484" r:id="rId21"/>
    <p:sldId id="485" r:id="rId22"/>
    <p:sldId id="486" r:id="rId23"/>
    <p:sldId id="487" r:id="rId24"/>
    <p:sldId id="488" r:id="rId25"/>
    <p:sldId id="489" r:id="rId26"/>
    <p:sldId id="477"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09" autoAdjust="0"/>
    <p:restoredTop sz="94660"/>
  </p:normalViewPr>
  <p:slideViewPr>
    <p:cSldViewPr>
      <p:cViewPr varScale="1">
        <p:scale>
          <a:sx n="115" d="100"/>
          <a:sy n="115" d="100"/>
        </p:scale>
        <p:origin x="208" y="23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6" d="100"/>
          <a:sy n="86" d="100"/>
        </p:scale>
        <p:origin x="3912" y="21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8/13/20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555736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3067060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041599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089730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August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August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August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August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802.11-20/1169r7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0665-06-00ax-comment-resolution-on-mibs-and-pics.docx" TargetMode="External"/><Relationship Id="rId5" Type="http://schemas.openxmlformats.org/officeDocument/2006/relationships/hyperlink" Target="https://mentor.ieee.org/802.11/dcn/20/11-20-1158-00-00ax-resolutions-for-some-comments-on-11ax-d6-0-sb1.docx" TargetMode="External"/><Relationship Id="rId4" Type="http://schemas.openxmlformats.org/officeDocument/2006/relationships/hyperlink" Target="https://mentor.ieee.org/802.11/dcn/20/11-20-0717-08-00ax-cr-misc-phy.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0665-06-00ax-comment-resolution-on-mibs-and-pics.docx" TargetMode="External"/><Relationship Id="rId5" Type="http://schemas.openxmlformats.org/officeDocument/2006/relationships/hyperlink" Target="https://mentor.ieee.org/802.11/dcn/20/11-20-1158-00-00ax-resolutions-for-some-comments-on-11ax-d6-0-sb1.docx" TargetMode="External"/><Relationship Id="rId4" Type="http://schemas.openxmlformats.org/officeDocument/2006/relationships/hyperlink" Target="https://mentor.ieee.org/802.11/dcn/20/11-20-0717-08-00ax-cr-misc-phy.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0980-01-00ax-mac-cr-on-mu-cascading-for-draft-6-0.doc" TargetMode="External"/><Relationship Id="rId3" Type="http://schemas.openxmlformats.org/officeDocument/2006/relationships/hyperlink" Target="https://mentor.ieee.org/802.11/dcn/20/11-20-1063-00-00ax-sa1-cr-mac-miscellaneous.docx" TargetMode="External"/><Relationship Id="rId7" Type="http://schemas.openxmlformats.org/officeDocument/2006/relationships/hyperlink" Target="https://mentor.ieee.org/802.11/dcn/20/11-20-1129-02-00ax-cids-24211-24212.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181-00-00ax-ack-related-comments-resolution-contd.docx" TargetMode="External"/><Relationship Id="rId5" Type="http://schemas.openxmlformats.org/officeDocument/2006/relationships/hyperlink" Target="https://mentor.ieee.org/802.11/dcn/20/11-20-0665-07-00ax-comment-resolution-on-mibs-and-pics.docx" TargetMode="External"/><Relationship Id="rId4" Type="http://schemas.openxmlformats.org/officeDocument/2006/relationships/hyperlink" Target="https://mentor.ieee.org/802.11/dcn/20/11-20-0717-08-00ax-cr-misc-phy.docx" TargetMode="External"/><Relationship Id="rId9" Type="http://schemas.openxmlformats.org/officeDocument/2006/relationships/hyperlink" Target="https://mentor.ieee.org/802.11/dcn/20/11-20-0981-01-00ax-mac-cr-on-fragmentation-for-draft-6-0.doc"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0/11-20-0981-03-00ax-mac-cr-on-fragmentation-for-draft-6-0.doc" TargetMode="External"/><Relationship Id="rId3" Type="http://schemas.openxmlformats.org/officeDocument/2006/relationships/hyperlink" Target="https://mentor.ieee.org/802.11/dcn/20/11-20-1063-00-00ax-sa1-cr-mac-miscellaneous.docx" TargetMode="External"/><Relationship Id="rId7" Type="http://schemas.openxmlformats.org/officeDocument/2006/relationships/hyperlink" Target="https://mentor.ieee.org/802.11/dcn/20/11-20-1181-00-00ax-ack-related-comments-resolution-contd.docx" TargetMode="External"/><Relationship Id="rId12" Type="http://schemas.openxmlformats.org/officeDocument/2006/relationships/hyperlink" Target="https://mentor.ieee.org/802.11/dcn/20/11-20-0618-05-00ax-cr-for-cid-24101-preamble-puncture.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665-08-00ax-comment-resolution-on-mibs-and-pics.docx" TargetMode="External"/><Relationship Id="rId11" Type="http://schemas.openxmlformats.org/officeDocument/2006/relationships/hyperlink" Target="https://mentor.ieee.org/802.11/dcn/20/11-20-1218-00-00ax-d6-0-misc-cr.docx" TargetMode="External"/><Relationship Id="rId5" Type="http://schemas.openxmlformats.org/officeDocument/2006/relationships/hyperlink" Target="https://mentor.ieee.org/802.11/dcn/20/11-20-1129-03-00ax-cids-24211-24212.docx" TargetMode="External"/><Relationship Id="rId10" Type="http://schemas.openxmlformats.org/officeDocument/2006/relationships/hyperlink" Target="https://mentor.ieee.org/802.11/dcn/20/11-20-0980-02-00ax-mac-cr-on-mu-cascading-for-draft-6-0.doc" TargetMode="External"/><Relationship Id="rId4" Type="http://schemas.openxmlformats.org/officeDocument/2006/relationships/hyperlink" Target="https://mentor.ieee.org/802.11/dcn/20/11-20-0717-09-00ax-cr-misc-phy.docx" TargetMode="External"/><Relationship Id="rId9" Type="http://schemas.openxmlformats.org/officeDocument/2006/relationships/hyperlink" Target="https://mentor.ieee.org/802.11/dcn/20/11-20-0912-04-00ax-resolutions-to-miscellaneous-cid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August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August -September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222"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04</a:t>
            </a:r>
            <a:r>
              <a:rPr lang="en-US" baseline="30000" dirty="0"/>
              <a:t>th</a:t>
            </a:r>
            <a:r>
              <a:rPr lang="en-US" dirty="0"/>
              <a:t>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5"/>
              </a:rPr>
              <a:t>https://mentor.ieee.org/802.11/dcn/20/11-20-1158-00-00ax-resolutions-for-some-comments-on-11ax-d6-0-sb1.docx</a:t>
            </a:r>
            <a:r>
              <a:rPr lang="en-US" sz="1800" dirty="0">
                <a:latin typeface="Calibri" panose="020F0502020204030204" pitchFamily="34" charset="0"/>
                <a:cs typeface="Calibri" panose="020F0502020204030204" pitchFamily="34" charset="0"/>
              </a:rPr>
              <a:t> - Mark Rison</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https://mentor.ieee.org/802.11/dcn/20/11-20-0665-06-00ax-comment-resolution-on-mibs-and-pics.docx</a:t>
            </a:r>
            <a:r>
              <a:rPr lang="en-US" sz="1800" dirty="0">
                <a:latin typeface="Calibri" panose="020F0502020204030204" pitchFamily="34" charset="0"/>
                <a:cs typeface="Calibri" panose="020F0502020204030204" pitchFamily="34" charset="0"/>
              </a:rPr>
              <a:t> - Edward Au - CID 24209</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Comment Resolution Status</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612319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565935223"/>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24030, 24165, 24166, 24459</a:t>
                      </a:r>
                    </a:p>
                  </a:txBody>
                  <a:tcPr/>
                </a:tc>
                <a:extLst>
                  <a:ext uri="{0D108BD9-81ED-4DB2-BD59-A6C34878D82A}">
                    <a16:rowId xmlns:a16="http://schemas.microsoft.com/office/drawing/2014/main" val="644024948"/>
                  </a:ext>
                </a:extLst>
              </a:tr>
              <a:tr h="370840">
                <a:tc>
                  <a:txBody>
                    <a:bodyPr/>
                    <a:lstStyle/>
                    <a:p>
                      <a:r>
                        <a:rPr lang="en-US" strike="sng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24211, 24212 (if no objection)</a:t>
                      </a:r>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D84C1-F040-C14E-A5D8-91896AC33138}"/>
              </a:ext>
            </a:extLst>
          </p:cNvPr>
          <p:cNvSpPr>
            <a:spLocks noGrp="1"/>
          </p:cNvSpPr>
          <p:nvPr>
            <p:ph type="title"/>
          </p:nvPr>
        </p:nvSpPr>
        <p:spPr/>
        <p:txBody>
          <a:bodyPr/>
          <a:lstStyle/>
          <a:p>
            <a:r>
              <a:rPr lang="en-US" dirty="0"/>
              <a:t>CR Motion #1085</a:t>
            </a:r>
          </a:p>
        </p:txBody>
      </p:sp>
      <p:sp>
        <p:nvSpPr>
          <p:cNvPr id="6" name="Content Placeholder 5">
            <a:extLst>
              <a:ext uri="{FF2B5EF4-FFF2-40B4-BE49-F238E27FC236}">
                <a16:creationId xmlns:a16="http://schemas.microsoft.com/office/drawing/2014/main" id="{F2F38DD1-CBC9-B241-8697-791EF364537E}"/>
              </a:ext>
            </a:extLst>
          </p:cNvPr>
          <p:cNvSpPr>
            <a:spLocks noGrp="1"/>
          </p:cNvSpPr>
          <p:nvPr>
            <p:ph idx="1"/>
          </p:nvPr>
        </p:nvSpPr>
        <p:spPr/>
        <p:txBody>
          <a:bodyPr/>
          <a:lstStyle/>
          <a:p>
            <a:r>
              <a:rPr lang="en-US" dirty="0"/>
              <a:t>Move to accept resolutions to CIDs 24030, 24165, 24166, 24459</a:t>
            </a:r>
          </a:p>
          <a:p>
            <a:r>
              <a:rPr lang="en-US" dirty="0"/>
              <a:t> in doc 11-20/1121r1</a:t>
            </a:r>
          </a:p>
          <a:p>
            <a:endParaRPr lang="en-US" dirty="0"/>
          </a:p>
          <a:p>
            <a:endParaRPr lang="en-US" dirty="0"/>
          </a:p>
          <a:p>
            <a:r>
              <a:rPr lang="en-US" dirty="0"/>
              <a:t>Move: Laurent </a:t>
            </a:r>
            <a:r>
              <a:rPr lang="en-US" dirty="0" err="1"/>
              <a:t>Cariou</a:t>
            </a:r>
            <a:r>
              <a:rPr lang="en-US" dirty="0"/>
              <a:t>		Second: Po-Kai Huang</a:t>
            </a:r>
          </a:p>
          <a:p>
            <a:r>
              <a:rPr lang="en-US" dirty="0"/>
              <a:t>Y/N/A: 8/1/1</a:t>
            </a:r>
          </a:p>
          <a:p>
            <a:r>
              <a:rPr lang="en-US" dirty="0"/>
              <a:t>Passes</a:t>
            </a:r>
          </a:p>
          <a:p>
            <a:endParaRPr lang="en-US" dirty="0"/>
          </a:p>
        </p:txBody>
      </p:sp>
      <p:sp>
        <p:nvSpPr>
          <p:cNvPr id="5" name="Slide Number Placeholder 4">
            <a:extLst>
              <a:ext uri="{FF2B5EF4-FFF2-40B4-BE49-F238E27FC236}">
                <a16:creationId xmlns:a16="http://schemas.microsoft.com/office/drawing/2014/main" id="{C83F1A9A-1394-3843-9BC7-E11666FF619C}"/>
              </a:ext>
            </a:extLst>
          </p:cNvPr>
          <p:cNvSpPr>
            <a:spLocks noGrp="1"/>
          </p:cNvSpPr>
          <p:nvPr>
            <p:ph type="sldNum" idx="12"/>
          </p:nvPr>
        </p:nvSpPr>
        <p:spPr/>
        <p:txBody>
          <a:bodyPr/>
          <a:lstStyle/>
          <a:p>
            <a:r>
              <a:rPr lang="en-GB"/>
              <a:t>Slide </a:t>
            </a:r>
            <a:fld id="{06B781AF-4CCF-49B0-A572-DE54FBE5D942}" type="slidenum">
              <a:rPr lang="en-GB" smtClean="0"/>
              <a:pPr/>
              <a:t>14</a:t>
            </a:fld>
            <a:endParaRPr lang="en-GB"/>
          </a:p>
        </p:txBody>
      </p:sp>
      <p:sp>
        <p:nvSpPr>
          <p:cNvPr id="4" name="Footer Placeholder 3">
            <a:extLst>
              <a:ext uri="{FF2B5EF4-FFF2-40B4-BE49-F238E27FC236}">
                <a16:creationId xmlns:a16="http://schemas.microsoft.com/office/drawing/2014/main" id="{79C966BA-D43C-4B4D-8C6E-196F0F800E02}"/>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4519F0-7284-C94C-B859-49D1A250307B}"/>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960640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06</a:t>
            </a:r>
            <a:r>
              <a:rPr lang="en-US" baseline="30000" dirty="0"/>
              <a:t>th</a:t>
            </a:r>
            <a:r>
              <a:rPr lang="en-US" dirty="0"/>
              <a:t>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https://mentor.ieee.org/802.11/dcn/20/11-20-1158-00-00ax-resolutions-for-some-comments-on-11ax-d6-0-sb1.docx</a:t>
            </a:r>
            <a:r>
              <a:rPr lang="en-US" sz="1400" dirty="0">
                <a:latin typeface="Calibri" panose="020F0502020204030204" pitchFamily="34" charset="0"/>
                <a:cs typeface="Calibri" panose="020F0502020204030204" pitchFamily="34" charset="0"/>
              </a:rPr>
              <a:t> - Mark Rison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https://mentor.ieee.org/802.11/dcn/20/11-20-0665-07-00ax-comment-resolution-on-mibs-and-pics.docx</a:t>
            </a:r>
            <a:r>
              <a:rPr lang="en-US" sz="1400" dirty="0">
                <a:latin typeface="Calibri" panose="020F0502020204030204" pitchFamily="34" charset="0"/>
                <a:cs typeface="Calibri" panose="020F0502020204030204" pitchFamily="34" charset="0"/>
              </a:rPr>
              <a:t> - Edward Au - CID 24209</a:t>
            </a:r>
            <a:endParaRPr lang="en-US" sz="18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529761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969377620"/>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24300, 24301, 24500</a:t>
                      </a:r>
                    </a:p>
                  </a:txBody>
                  <a:tcPr/>
                </a:tc>
                <a:extLst>
                  <a:ext uri="{0D108BD9-81ED-4DB2-BD59-A6C34878D82A}">
                    <a16:rowId xmlns:a16="http://schemas.microsoft.com/office/drawing/2014/main" val="644024948"/>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bl>
          </a:graphicData>
        </a:graphic>
      </p:graphicFrame>
    </p:spTree>
    <p:extLst>
      <p:ext uri="{BB962C8B-B14F-4D97-AF65-F5344CB8AC3E}">
        <p14:creationId xmlns:p14="http://schemas.microsoft.com/office/powerpoint/2010/main" val="1922058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D84C1-F040-C14E-A5D8-91896AC33138}"/>
              </a:ext>
            </a:extLst>
          </p:cNvPr>
          <p:cNvSpPr>
            <a:spLocks noGrp="1"/>
          </p:cNvSpPr>
          <p:nvPr>
            <p:ph type="title"/>
          </p:nvPr>
        </p:nvSpPr>
        <p:spPr/>
        <p:txBody>
          <a:bodyPr/>
          <a:lstStyle/>
          <a:p>
            <a:r>
              <a:rPr lang="en-US" dirty="0"/>
              <a:t>CR Motion #1086</a:t>
            </a:r>
          </a:p>
        </p:txBody>
      </p:sp>
      <p:sp>
        <p:nvSpPr>
          <p:cNvPr id="6" name="Content Placeholder 5">
            <a:extLst>
              <a:ext uri="{FF2B5EF4-FFF2-40B4-BE49-F238E27FC236}">
                <a16:creationId xmlns:a16="http://schemas.microsoft.com/office/drawing/2014/main" id="{F2F38DD1-CBC9-B241-8697-791EF364537E}"/>
              </a:ext>
            </a:extLst>
          </p:cNvPr>
          <p:cNvSpPr>
            <a:spLocks noGrp="1"/>
          </p:cNvSpPr>
          <p:nvPr>
            <p:ph idx="1"/>
          </p:nvPr>
        </p:nvSpPr>
        <p:spPr/>
        <p:txBody>
          <a:bodyPr/>
          <a:lstStyle/>
          <a:p>
            <a:r>
              <a:rPr lang="en-US" dirty="0"/>
              <a:t>Move to accept resolutions to CIDs 24300, 24301, 24500 in doc 11-20/1158r0</a:t>
            </a:r>
          </a:p>
          <a:p>
            <a:endParaRPr lang="en-US" dirty="0"/>
          </a:p>
          <a:p>
            <a:endParaRPr lang="en-US" dirty="0"/>
          </a:p>
          <a:p>
            <a:r>
              <a:rPr lang="en-US" dirty="0"/>
              <a:t>Move: Mark Rison		Second: Jarkko </a:t>
            </a:r>
            <a:r>
              <a:rPr lang="en-US" dirty="0" err="1"/>
              <a:t>Kneckt</a:t>
            </a:r>
            <a:endParaRPr lang="en-US" dirty="0"/>
          </a:p>
          <a:p>
            <a:r>
              <a:rPr lang="en-US" dirty="0"/>
              <a:t>Approved with unanimous consent.</a:t>
            </a:r>
          </a:p>
        </p:txBody>
      </p:sp>
      <p:sp>
        <p:nvSpPr>
          <p:cNvPr id="5" name="Slide Number Placeholder 4">
            <a:extLst>
              <a:ext uri="{FF2B5EF4-FFF2-40B4-BE49-F238E27FC236}">
                <a16:creationId xmlns:a16="http://schemas.microsoft.com/office/drawing/2014/main" id="{C83F1A9A-1394-3843-9BC7-E11666FF619C}"/>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4" name="Footer Placeholder 3">
            <a:extLst>
              <a:ext uri="{FF2B5EF4-FFF2-40B4-BE49-F238E27FC236}">
                <a16:creationId xmlns:a16="http://schemas.microsoft.com/office/drawing/2014/main" id="{79C966BA-D43C-4B4D-8C6E-196F0F800E02}"/>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4519F0-7284-C94C-B859-49D1A250307B}"/>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063400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11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https://mentor.ieee.org/802.11/dcn/20/11-20-1063-00-00ax-sa1-cr-mac-miscellaneous.docx</a:t>
            </a:r>
            <a:r>
              <a:rPr lang="en-US" sz="1400" strike="sngStrike" dirty="0">
                <a:latin typeface="Calibri" panose="020F0502020204030204" pitchFamily="34" charset="0"/>
                <a:cs typeface="Calibri" panose="020F0502020204030204" pitchFamily="34" charset="0"/>
              </a:rPr>
              <a:t> - </a:t>
            </a:r>
            <a:r>
              <a:rPr lang="en-US" sz="1400" strike="sngStrike" dirty="0" err="1">
                <a:latin typeface="Calibri" panose="020F0502020204030204" pitchFamily="34" charset="0"/>
                <a:cs typeface="Calibri" panose="020F0502020204030204" pitchFamily="34" charset="0"/>
              </a:rPr>
              <a:t>Yongho</a:t>
            </a:r>
            <a:r>
              <a:rPr lang="en-US" sz="1400" strike="sngStrike"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4"/>
              </a:rPr>
              <a:t>https://mentor.ieee.org/802.11/dcn/20/11-20-0717-08-00ax-cr-misc-phy.docx</a:t>
            </a:r>
            <a:r>
              <a:rPr lang="en-US" sz="1400" strike="sngStrike" dirty="0">
                <a:latin typeface="Calibri" panose="020F0502020204030204" pitchFamily="34" charset="0"/>
                <a:cs typeface="Calibri" panose="020F0502020204030204" pitchFamily="34" charset="0"/>
              </a:rPr>
              <a:t> - </a:t>
            </a:r>
            <a:r>
              <a:rPr lang="en-US" sz="1400" strike="sngStrike" dirty="0" err="1">
                <a:latin typeface="Calibri" panose="020F0502020204030204" pitchFamily="34" charset="0"/>
                <a:cs typeface="Calibri" panose="020F0502020204030204" pitchFamily="34" charset="0"/>
              </a:rPr>
              <a:t>Xiaogang</a:t>
            </a:r>
            <a:r>
              <a:rPr lang="en-US" sz="1400" strike="sngStrike"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https://mentor.ieee.org/802.11/dcn/20/11-20-0665-07-00ax-comment-resolution-on-mibs-and-pics.docx</a:t>
            </a:r>
            <a:r>
              <a:rPr lang="en-US" sz="1400" dirty="0">
                <a:latin typeface="Calibri" panose="020F0502020204030204" pitchFamily="34" charset="0"/>
                <a:cs typeface="Calibri" panose="020F0502020204030204" pitchFamily="34" charset="0"/>
              </a:rPr>
              <a:t> - Edward Au - CID 24209</a:t>
            </a:r>
            <a:endParaRPr lang="en-US" sz="18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400" strike="sngStrike" dirty="0">
                <a:hlinkClick r:id="rId6"/>
              </a:rPr>
              <a:t>https://mentor.ieee.org/802.11/dcn/20/11-20-1181-00-00ax-ack-related-comments-resolution-contd.docx</a:t>
            </a:r>
            <a:r>
              <a:rPr lang="en-US" sz="1400" strike="sngStrike" dirty="0"/>
              <a:t> - George Cherian</a:t>
            </a:r>
          </a:p>
          <a:p>
            <a:pPr lvl="1">
              <a:buFont typeface="Arial" panose="020B0604020202020204" pitchFamily="34" charset="0"/>
              <a:buChar char="•"/>
            </a:pPr>
            <a:r>
              <a:rPr lang="en-US" sz="1400" dirty="0">
                <a:hlinkClick r:id="rId7"/>
              </a:rPr>
              <a:t>https://mentor.ieee.org/802.11/dcn/20/11-20-1129-02-00ax-cids-24211-24212.docx</a:t>
            </a:r>
            <a:r>
              <a:rPr lang="en-US" sz="1400" dirty="0"/>
              <a:t> - </a:t>
            </a:r>
            <a:r>
              <a:rPr lang="en-CA" sz="1400" dirty="0">
                <a:latin typeface="Calibri" panose="020F0502020204030204" pitchFamily="34" charset="0"/>
                <a:cs typeface="Calibri" panose="020F0502020204030204" pitchFamily="34" charset="0"/>
              </a:rPr>
              <a:t>Sigurd </a:t>
            </a:r>
            <a:r>
              <a:rPr lang="en-CA" sz="1400" dirty="0" err="1">
                <a:latin typeface="Calibri" panose="020F0502020204030204" pitchFamily="34" charset="0"/>
                <a:cs typeface="Calibri" panose="020F0502020204030204" pitchFamily="34" charset="0"/>
              </a:rPr>
              <a:t>Schelstraete</a:t>
            </a:r>
            <a:endParaRPr lang="en-US" sz="14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a:hlinkClick r:id="rId8"/>
              </a:rPr>
              <a:t>https://mentor.ieee.org/802.11/dcn/20/11-20-0980-01-00ax-mac-cr-on-mu-cascading-for-draft-6-0.doc</a:t>
            </a:r>
            <a:r>
              <a:rPr lang="en-US" sz="1800" dirty="0"/>
              <a:t> - Ming Gan</a:t>
            </a:r>
          </a:p>
          <a:p>
            <a:pPr>
              <a:buFont typeface="Arial" panose="020B0604020202020204" pitchFamily="34" charset="0"/>
              <a:buChar char="•"/>
            </a:pPr>
            <a:r>
              <a:rPr lang="en-US" sz="1800" dirty="0">
                <a:hlinkClick r:id="rId9"/>
              </a:rPr>
              <a:t>https://mentor.ieee.org/802.11/dcn/20/11-20-0981-01-00ax-mac-cr-on-fragmentation-for-draft-6-0.doc</a:t>
            </a:r>
            <a:r>
              <a:rPr lang="en-US" sz="1800" dirty="0"/>
              <a:t> - Ming Gan </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92590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730076477"/>
              </p:ext>
            </p:extLst>
          </p:nvPr>
        </p:nvGraphicFramePr>
        <p:xfrm>
          <a:off x="1828800" y="2133600"/>
          <a:ext cx="9093202" cy="23571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24211, 24212 (if Sigurd is available) </a:t>
                      </a:r>
                    </a:p>
                  </a:txBody>
                  <a:tcPr/>
                </a:tc>
                <a:extLst>
                  <a:ext uri="{0D108BD9-81ED-4DB2-BD59-A6C34878D82A}">
                    <a16:rowId xmlns:a16="http://schemas.microsoft.com/office/drawing/2014/main" val="64402494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bl>
          </a:graphicData>
        </a:graphic>
      </p:graphicFrame>
    </p:spTree>
    <p:extLst>
      <p:ext uri="{BB962C8B-B14F-4D97-AF65-F5344CB8AC3E}">
        <p14:creationId xmlns:p14="http://schemas.microsoft.com/office/powerpoint/2010/main" val="508018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err="1">
                <a:latin typeface="Arial" panose="020B0604020202020204" pitchFamily="34" charset="0"/>
              </a:rPr>
              <a:t>TGax</a:t>
            </a:r>
            <a:r>
              <a:rPr lang="en-US" sz="4000" dirty="0">
                <a:latin typeface="Arial" panose="020B0604020202020204" pitchFamily="34" charset="0"/>
              </a:rPr>
              <a:t> CRC Teleconference Agendas: August – September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#1087</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a:t>
            </a:r>
            <a:r>
              <a:rPr lang="en-GB" dirty="0"/>
              <a:t>24364, 24553, 24554 in doc 11-20/0981r3</a:t>
            </a:r>
          </a:p>
          <a:p>
            <a:endParaRPr lang="en-GB" dirty="0"/>
          </a:p>
          <a:p>
            <a:r>
              <a:rPr lang="en-GB" dirty="0"/>
              <a:t>Move: Ming Gan			Second: Alfred </a:t>
            </a:r>
            <a:r>
              <a:rPr lang="en-GB" dirty="0" err="1"/>
              <a:t>Asterjadhi</a:t>
            </a:r>
            <a:endParaRPr lang="en-GB" dirty="0"/>
          </a:p>
          <a:p>
            <a:r>
              <a:rPr lang="en-GB" dirty="0"/>
              <a:t>Approved with unanimous consent.</a:t>
            </a:r>
            <a:endParaRPr lang="en-US" dirty="0"/>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050060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13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https://mentor.ieee.org/802.11/dcn/20/11-20-1063</a:t>
            </a:r>
            <a:r>
              <a:rPr lang="en-US" sz="1200" dirty="0">
                <a:latin typeface="Calibri" panose="020F0502020204030204" pitchFamily="34" charset="0"/>
                <a:cs typeface="Calibri" panose="020F0502020204030204" pitchFamily="34" charset="0"/>
                <a:hlinkClick r:id="rId3"/>
              </a:rPr>
              <a:t>-0</a:t>
            </a:r>
            <a:r>
              <a:rPr lang="en-US" sz="1200" dirty="0">
                <a:latin typeface="Calibri" panose="020F0502020204030204" pitchFamily="34" charset="0"/>
                <a:cs typeface="Calibri" panose="020F0502020204030204" pitchFamily="34" charset="0"/>
              </a:rPr>
              <a:t>1</a:t>
            </a:r>
            <a:r>
              <a:rPr lang="en-US" sz="1200" dirty="0">
                <a:latin typeface="Calibri" panose="020F0502020204030204" pitchFamily="34" charset="0"/>
                <a:cs typeface="Calibri" panose="020F0502020204030204" pitchFamily="34" charset="0"/>
                <a:hlinkClick r:id="rId3"/>
              </a:rPr>
              <a:t>-00ax-sa1-cr-mac-miscellaneous.docx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Yongho</a:t>
            </a:r>
            <a:r>
              <a:rPr lang="en-US" sz="12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https://mentor.ieee.org/802.11/dcn/20/11-20-0717-09-00ax-cr-misc-phy.docx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Xiaogang</a:t>
            </a:r>
            <a:r>
              <a:rPr lang="en-US" sz="1200" dirty="0">
                <a:latin typeface="Calibri" panose="020F0502020204030204" pitchFamily="34" charset="0"/>
                <a:cs typeface="Calibri" panose="020F0502020204030204" pitchFamily="34" charset="0"/>
              </a:rPr>
              <a:t> Chen</a:t>
            </a:r>
          </a:p>
          <a:p>
            <a:pPr lvl="1">
              <a:buFont typeface="Arial" panose="020B0604020202020204" pitchFamily="34" charset="0"/>
              <a:buChar char="•"/>
            </a:pPr>
            <a:r>
              <a:rPr lang="en-US" sz="1200" dirty="0">
                <a:hlinkClick r:id="rId5"/>
              </a:rPr>
              <a:t>https://mentor.ieee.org/802.11/dcn/20/11-20-1129-03-00ax-cids-24211-24212.docx</a:t>
            </a:r>
            <a:r>
              <a:rPr lang="en-US" sz="1200" dirty="0"/>
              <a:t> - </a:t>
            </a:r>
            <a:r>
              <a:rPr lang="en-CA" sz="1200" dirty="0">
                <a:latin typeface="Calibri" panose="020F0502020204030204" pitchFamily="34" charset="0"/>
                <a:cs typeface="Calibri" panose="020F0502020204030204" pitchFamily="34" charset="0"/>
              </a:rPr>
              <a:t>Sigurd </a:t>
            </a:r>
            <a:r>
              <a:rPr lang="en-CA" sz="1200" dirty="0" err="1">
                <a:latin typeface="Calibri" panose="020F0502020204030204" pitchFamily="34" charset="0"/>
                <a:cs typeface="Calibri" panose="020F0502020204030204" pitchFamily="34" charset="0"/>
              </a:rPr>
              <a:t>Schelstraete</a:t>
            </a:r>
            <a:endParaRPr lang="en-US" sz="12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 – Laurent/Alfred</a:t>
            </a:r>
          </a:p>
          <a:p>
            <a:pPr lvl="1">
              <a:spcBef>
                <a:spcPts val="0"/>
              </a:spcBef>
              <a:spcAft>
                <a:spcPts val="0"/>
              </a:spcAft>
              <a:buFont typeface="Arial" panose="020B0604020202020204" pitchFamily="34" charset="0"/>
              <a:buChar char="•"/>
              <a:tabLst>
                <a:tab pos="457200" algn="l"/>
              </a:tabLst>
            </a:pPr>
            <a:r>
              <a:rPr lang="en-US" sz="1200" strike="sngStrike" dirty="0">
                <a:latin typeface="Calibri" panose="020F0502020204030204" pitchFamily="34" charset="0"/>
                <a:cs typeface="Calibri" panose="020F0502020204030204" pitchFamily="34" charset="0"/>
                <a:hlinkClick r:id="rId6"/>
              </a:rPr>
              <a:t>https://mentor.ieee.org/802.11/dcn/20/11-20-0665-08-00ax-comment-resolution-on-mibs-and-pics.docx</a:t>
            </a:r>
            <a:r>
              <a:rPr lang="en-US" sz="1200" strike="sngStrike" dirty="0">
                <a:latin typeface="Calibri" panose="020F0502020204030204" pitchFamily="34" charset="0"/>
                <a:cs typeface="Calibri" panose="020F0502020204030204" pitchFamily="34" charset="0"/>
              </a:rPr>
              <a:t> - Edward Au - CID 24209</a:t>
            </a:r>
            <a:endParaRPr lang="en-US" sz="1600" strike="sngStrike"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strike="sngStrike" dirty="0">
                <a:hlinkClick r:id="rId7"/>
              </a:rPr>
              <a:t>https://mentor.ieee.org/802.11/dcn/20/11-20-1181-00-00ax-ack-related-comments-resolution-contd.docx</a:t>
            </a:r>
            <a:r>
              <a:rPr lang="en-US" sz="1200" strike="sngStrike" dirty="0"/>
              <a:t> - George Cherian</a:t>
            </a:r>
          </a:p>
          <a:p>
            <a:pPr lvl="1">
              <a:buFont typeface="Arial" panose="020B0604020202020204" pitchFamily="34" charset="0"/>
              <a:buChar char="•"/>
            </a:pPr>
            <a:r>
              <a:rPr lang="en-US" sz="1200" strike="sngStrike" dirty="0">
                <a:hlinkClick r:id="rId8"/>
              </a:rPr>
              <a:t>https://mentor.ieee.org/802.11/dcn/20/11-20-0981-03-00ax-mac-cr-on-fragmentation-for-draft-6-0.doc</a:t>
            </a:r>
            <a:r>
              <a:rPr lang="en-US" sz="1200" strike="sngStrike" dirty="0"/>
              <a:t> - Ming Gan - CID 24557</a:t>
            </a:r>
          </a:p>
          <a:p>
            <a:pPr lvl="1">
              <a:buFont typeface="Arial" panose="020B0604020202020204" pitchFamily="34" charset="0"/>
              <a:buChar char="•"/>
            </a:pPr>
            <a:r>
              <a:rPr lang="en-US" sz="1200" dirty="0">
                <a:hlinkClick r:id="rId9"/>
              </a:rPr>
              <a:t>https://mentor.ieee.org/802.11/dcn/20/11-20-0912-04-00ax-resolutions-to-miscellaneous-cids.docx</a:t>
            </a:r>
            <a:r>
              <a:rPr lang="en-US" sz="1200" dirty="0"/>
              <a:t> - Osama Aboul-Magd - </a:t>
            </a:r>
          </a:p>
          <a:p>
            <a:pPr>
              <a:buFont typeface="Arial" panose="020B0604020202020204" pitchFamily="34" charset="0"/>
              <a:buChar char="•"/>
            </a:pPr>
            <a:r>
              <a:rPr lang="en-US" sz="1600" strike="sngStrike" dirty="0">
                <a:hlinkClick r:id="rId10"/>
              </a:rPr>
              <a:t>https://mentor.ieee.org/802.11/dcn/20/11-20-0980-02-00ax-mac-cr-on-mu-cascading-for-draft-6-0.doc</a:t>
            </a:r>
            <a:r>
              <a:rPr lang="en-US" sz="1600" strike="sngStrike" dirty="0"/>
              <a:t> - Ming Gan</a:t>
            </a:r>
          </a:p>
          <a:p>
            <a:pPr>
              <a:buFont typeface="Arial" panose="020B0604020202020204" pitchFamily="34" charset="0"/>
              <a:buChar char="•"/>
            </a:pPr>
            <a:r>
              <a:rPr lang="en-US" sz="1600" dirty="0">
                <a:hlinkClick r:id="rId11"/>
              </a:rPr>
              <a:t>https://mentor.ieee.org/802.11/dcn/20/11-20-1218-00-00ax-d6-0-misc-cr.docx</a:t>
            </a:r>
            <a:r>
              <a:rPr lang="en-US" sz="1600" dirty="0"/>
              <a:t> - Robert Stacey</a:t>
            </a:r>
          </a:p>
          <a:p>
            <a:pPr>
              <a:buFont typeface="Arial" panose="020B0604020202020204" pitchFamily="34" charset="0"/>
              <a:buChar char="•"/>
            </a:pPr>
            <a:r>
              <a:rPr lang="en-US" sz="1600" strike="sngStrike" dirty="0">
                <a:hlinkClick r:id="rId12"/>
              </a:rPr>
              <a:t>https://mentor.ieee.org/802.11/dcn/20/11-20-0618-05-00ax-cr-for-cid-24101-preamble-puncture.docx</a:t>
            </a:r>
            <a:r>
              <a:rPr lang="en-US" sz="1600" strike="sngStrike" dirty="0"/>
              <a:t> - Lili Hervieu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7182476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076715042"/>
              </p:ext>
            </p:extLst>
          </p:nvPr>
        </p:nvGraphicFramePr>
        <p:xfrm>
          <a:off x="1828800" y="2133600"/>
          <a:ext cx="9093202" cy="27279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24211, 24212 </a:t>
                      </a:r>
                    </a:p>
                  </a:txBody>
                  <a:tcPr/>
                </a:tc>
                <a:extLst>
                  <a:ext uri="{0D108BD9-81ED-4DB2-BD59-A6C34878D82A}">
                    <a16:rowId xmlns:a16="http://schemas.microsoft.com/office/drawing/2014/main" val="64402494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r h="370840">
                <a:tc>
                  <a:txBody>
                    <a:bodyPr/>
                    <a:lstStyle/>
                    <a:p>
                      <a:r>
                        <a:rPr lang="en-US" strike="noStrike" dirty="0"/>
                        <a:t>11-20/0981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24557</a:t>
                      </a:r>
                    </a:p>
                  </a:txBody>
                  <a:tcPr/>
                </a:tc>
                <a:extLst>
                  <a:ext uri="{0D108BD9-81ED-4DB2-BD59-A6C34878D82A}">
                    <a16:rowId xmlns:a16="http://schemas.microsoft.com/office/drawing/2014/main" val="2672129476"/>
                  </a:ext>
                </a:extLst>
              </a:tr>
            </a:tbl>
          </a:graphicData>
        </a:graphic>
      </p:graphicFrame>
    </p:spTree>
    <p:extLst>
      <p:ext uri="{BB962C8B-B14F-4D97-AF65-F5344CB8AC3E}">
        <p14:creationId xmlns:p14="http://schemas.microsoft.com/office/powerpoint/2010/main" val="13776317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#1088</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a:t>
            </a:r>
            <a:r>
              <a:rPr lang="en-GB" kern="1200" dirty="0">
                <a:solidFill>
                  <a:schemeClr val="dk1"/>
                </a:solidFill>
              </a:rPr>
              <a:t>24402, 24465 </a:t>
            </a:r>
            <a:r>
              <a:rPr lang="en-US" kern="1200" dirty="0">
                <a:solidFill>
                  <a:schemeClr val="dk1"/>
                </a:solidFill>
              </a:rPr>
              <a:t>in doc 11-20/1063r3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Yongho</a:t>
            </a:r>
            <a:r>
              <a:rPr lang="en-US" kern="1200" dirty="0">
                <a:solidFill>
                  <a:schemeClr val="dk1"/>
                </a:solidFill>
              </a:rPr>
              <a:t> Seok		Second: Mark Rison</a:t>
            </a:r>
          </a:p>
          <a:p>
            <a:r>
              <a:rPr lang="en-US" kern="1200" dirty="0">
                <a:solidFill>
                  <a:schemeClr val="dk1"/>
                </a:solidFill>
              </a:rPr>
              <a:t>Approved with unanimous consent.</a:t>
            </a:r>
            <a:endParaRPr lang="en-US" dirty="0"/>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839165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#1089</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24297, 24037</a:t>
            </a:r>
            <a:r>
              <a:rPr lang="en-GB" kern="1200" dirty="0">
                <a:solidFill>
                  <a:schemeClr val="dk1"/>
                </a:solidFill>
              </a:rPr>
              <a:t> </a:t>
            </a:r>
            <a:r>
              <a:rPr lang="en-US" kern="1200" dirty="0">
                <a:solidFill>
                  <a:schemeClr val="dk1"/>
                </a:solidFill>
              </a:rPr>
              <a:t>in doc 11-20/0717r10</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Xiaogang</a:t>
            </a:r>
            <a:r>
              <a:rPr lang="en-US" kern="1200" dirty="0">
                <a:solidFill>
                  <a:schemeClr val="dk1"/>
                </a:solidFill>
              </a:rPr>
              <a:t> Chen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US" dirty="0"/>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4443131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#1090</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24211, 24212 </a:t>
            </a:r>
            <a:r>
              <a:rPr lang="en-US" kern="1200" dirty="0">
                <a:solidFill>
                  <a:schemeClr val="dk1"/>
                </a:solidFill>
              </a:rPr>
              <a:t>in doc 11-20/1129r4 with the resolution references modified to 11-20/1129r4</a:t>
            </a:r>
          </a:p>
          <a:p>
            <a:endParaRPr lang="en-US" kern="1200" dirty="0">
              <a:solidFill>
                <a:schemeClr val="dk1"/>
              </a:solidFill>
            </a:endParaRPr>
          </a:p>
          <a:p>
            <a:r>
              <a:rPr lang="en-US" kern="1200" dirty="0">
                <a:solidFill>
                  <a:schemeClr val="dk1"/>
                </a:solidFill>
              </a:rPr>
              <a:t>Move:		</a:t>
            </a:r>
            <a:r>
              <a:rPr lang="en-CA" b="0" dirty="0"/>
              <a:t> Sigurd </a:t>
            </a:r>
            <a:r>
              <a:rPr lang="en-CA" b="0" dirty="0" err="1"/>
              <a:t>Schelstraete</a:t>
            </a:r>
            <a:r>
              <a:rPr lang="en-CA" b="0" dirty="0"/>
              <a:t> </a:t>
            </a:r>
            <a:r>
              <a:rPr lang="en-US" kern="1200" dirty="0">
                <a:solidFill>
                  <a:schemeClr val="dk1"/>
                </a:solidFill>
              </a:rPr>
              <a:t>	Second:  Robert Stacey</a:t>
            </a:r>
          </a:p>
          <a:p>
            <a:r>
              <a:rPr lang="en-US"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5747362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C49ED-B69D-8A46-BDDD-2064B2DC90C5}"/>
              </a:ext>
            </a:extLst>
          </p:cNvPr>
          <p:cNvSpPr>
            <a:spLocks noGrp="1"/>
          </p:cNvSpPr>
          <p:nvPr>
            <p:ph type="title"/>
          </p:nvPr>
        </p:nvSpPr>
        <p:spPr/>
        <p:txBody>
          <a:bodyPr/>
          <a:lstStyle/>
          <a:p>
            <a:r>
              <a:rPr lang="en-US" dirty="0"/>
              <a:t>MAC Motion #135</a:t>
            </a:r>
          </a:p>
        </p:txBody>
      </p:sp>
      <p:sp>
        <p:nvSpPr>
          <p:cNvPr id="6" name="Content Placeholder 5">
            <a:extLst>
              <a:ext uri="{FF2B5EF4-FFF2-40B4-BE49-F238E27FC236}">
                <a16:creationId xmlns:a16="http://schemas.microsoft.com/office/drawing/2014/main" id="{4A2CDA13-BA58-5D4C-A9B4-06A19015819B}"/>
              </a:ext>
            </a:extLst>
          </p:cNvPr>
          <p:cNvSpPr>
            <a:spLocks noGrp="1"/>
          </p:cNvSpPr>
          <p:nvPr>
            <p:ph idx="1"/>
          </p:nvPr>
        </p:nvSpPr>
        <p:spPr/>
        <p:txBody>
          <a:bodyPr/>
          <a:lstStyle/>
          <a:p>
            <a:r>
              <a:rPr lang="en-US" dirty="0"/>
              <a:t>Move to accept text changes in doc 11-20/0913rxx and include in the next revision of TG draft</a:t>
            </a:r>
          </a:p>
          <a:p>
            <a:endParaRPr lang="en-US" dirty="0"/>
          </a:p>
          <a:p>
            <a:r>
              <a:rPr lang="en-US" dirty="0"/>
              <a:t>Move: Laurent </a:t>
            </a:r>
            <a:r>
              <a:rPr lang="en-US" dirty="0" err="1"/>
              <a:t>Cariou</a:t>
            </a:r>
            <a:r>
              <a:rPr lang="en-US" dirty="0"/>
              <a:t>			Second: </a:t>
            </a:r>
          </a:p>
          <a:p>
            <a:r>
              <a:rPr lang="en-US" dirty="0"/>
              <a:t>deferred</a:t>
            </a:r>
          </a:p>
        </p:txBody>
      </p:sp>
      <p:sp>
        <p:nvSpPr>
          <p:cNvPr id="5" name="Slide Number Placeholder 4">
            <a:extLst>
              <a:ext uri="{FF2B5EF4-FFF2-40B4-BE49-F238E27FC236}">
                <a16:creationId xmlns:a16="http://schemas.microsoft.com/office/drawing/2014/main" id="{C159441E-DB6E-B94B-9DD5-9CA9F70F8E99}"/>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4" name="Footer Placeholder 3">
            <a:extLst>
              <a:ext uri="{FF2B5EF4-FFF2-40B4-BE49-F238E27FC236}">
                <a16:creationId xmlns:a16="http://schemas.microsoft.com/office/drawing/2014/main" id="{B78EA91E-7577-7145-A20A-BD6DB43E286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5B82AB2-FA0C-2646-B9FD-6E456ECB404E}"/>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590822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1756</TotalTime>
  <Words>2483</Words>
  <Application>Microsoft Macintosh PowerPoint</Application>
  <PresentationFormat>Widescreen</PresentationFormat>
  <Paragraphs>336</Paragraphs>
  <Slides>26</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Arial Black</vt:lpstr>
      <vt:lpstr>Calibri</vt:lpstr>
      <vt:lpstr>Monotype Sorts</vt:lpstr>
      <vt:lpstr>Times New Roman</vt:lpstr>
      <vt:lpstr>Office Theme</vt:lpstr>
      <vt:lpstr>Document</vt:lpstr>
      <vt:lpstr>TGax CRC Teleconference Agendas: August -September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August 04th Teleconference Agenda</vt:lpstr>
      <vt:lpstr>Candidate CIDs</vt:lpstr>
      <vt:lpstr>CR Motion #1085</vt:lpstr>
      <vt:lpstr>August 06th Teleconference Agenda</vt:lpstr>
      <vt:lpstr>Candidate CIDs</vt:lpstr>
      <vt:lpstr>CR Motion #1086</vt:lpstr>
      <vt:lpstr>August 11 Teleconference Agenda</vt:lpstr>
      <vt:lpstr>Candidate CIDs</vt:lpstr>
      <vt:lpstr>CR Motion #1087</vt:lpstr>
      <vt:lpstr>August 13 Teleconference Agenda</vt:lpstr>
      <vt:lpstr>Candidate CIDs</vt:lpstr>
      <vt:lpstr>CR Motion #1088</vt:lpstr>
      <vt:lpstr>CR Motion #1089</vt:lpstr>
      <vt:lpstr>CR Motion #1090</vt:lpstr>
      <vt:lpstr>MAC Motion #135</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134</cp:revision>
  <cp:lastPrinted>1601-01-01T00:00:00Z</cp:lastPrinted>
  <dcterms:created xsi:type="dcterms:W3CDTF">2019-08-14T12:42:27Z</dcterms:created>
  <dcterms:modified xsi:type="dcterms:W3CDTF">2020-08-13T15:34:05Z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