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3"/>
  </p:notesMasterIdLst>
  <p:handoutMasterIdLst>
    <p:handoutMasterId r:id="rId24"/>
  </p:handoutMasterIdLst>
  <p:sldIdLst>
    <p:sldId id="265" r:id="rId2"/>
    <p:sldId id="266" r:id="rId3"/>
    <p:sldId id="267" r:id="rId4"/>
    <p:sldId id="270" r:id="rId5"/>
    <p:sldId id="271" r:id="rId6"/>
    <p:sldId id="272" r:id="rId7"/>
    <p:sldId id="273" r:id="rId8"/>
    <p:sldId id="274" r:id="rId9"/>
    <p:sldId id="296" r:id="rId10"/>
    <p:sldId id="297" r:id="rId11"/>
    <p:sldId id="298" r:id="rId12"/>
    <p:sldId id="474" r:id="rId13"/>
    <p:sldId id="475" r:id="rId14"/>
    <p:sldId id="476" r:id="rId15"/>
    <p:sldId id="479" r:id="rId16"/>
    <p:sldId id="480" r:id="rId17"/>
    <p:sldId id="481" r:id="rId18"/>
    <p:sldId id="482" r:id="rId19"/>
    <p:sldId id="483" r:id="rId20"/>
    <p:sldId id="484" r:id="rId21"/>
    <p:sldId id="477" r:id="rId22"/>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882" autoAdjust="0"/>
    <p:restoredTop sz="94660"/>
  </p:normalViewPr>
  <p:slideViewPr>
    <p:cSldViewPr>
      <p:cViewPr varScale="1">
        <p:scale>
          <a:sx n="112" d="100"/>
          <a:sy n="112" d="100"/>
        </p:scale>
        <p:origin x="216" y="26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86" d="100"/>
          <a:sy n="86" d="100"/>
        </p:scale>
        <p:origin x="3912" y="216"/>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8/11/20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a:t>
            </a:fld>
            <a:endParaRPr lang="en-US"/>
          </a:p>
        </p:txBody>
      </p:sp>
    </p:spTree>
    <p:extLst>
      <p:ext uri="{BB962C8B-B14F-4D97-AF65-F5344CB8AC3E}">
        <p14:creationId xmlns:p14="http://schemas.microsoft.com/office/powerpoint/2010/main" val="819409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a:p>
        </p:txBody>
      </p:sp>
    </p:spTree>
    <p:extLst>
      <p:ext uri="{BB962C8B-B14F-4D97-AF65-F5344CB8AC3E}">
        <p14:creationId xmlns:p14="http://schemas.microsoft.com/office/powerpoint/2010/main" val="155573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306706003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04159929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CA"/>
              <a:t>August 2020</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CA"/>
              <a:t>August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CA"/>
              <a:t>August 2020</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CA"/>
              <a:t>August 2020</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CA"/>
              <a:t>August 2020</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CA"/>
              <a:t>August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802.11-20/1169r4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mentor.ieee.org/802.11/dcn/20/11-20-1063-00-00ax-sa1-cr-mac-miscellaneous.docx"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mentor.ieee.org/802.11/dcn/20/11-20-0665-06-00ax-comment-resolution-on-mibs-and-pics.docx" TargetMode="External"/><Relationship Id="rId5" Type="http://schemas.openxmlformats.org/officeDocument/2006/relationships/hyperlink" Target="https://mentor.ieee.org/802.11/dcn/20/11-20-1158-00-00ax-resolutions-for-some-comments-on-11ax-d6-0-sb1.docx" TargetMode="External"/><Relationship Id="rId4" Type="http://schemas.openxmlformats.org/officeDocument/2006/relationships/hyperlink" Target="https://mentor.ieee.org/802.11/dcn/20/11-20-0717-08-00ax-cr-misc-phy.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8" Type="http://schemas.openxmlformats.org/officeDocument/2006/relationships/hyperlink" Target="https://mentor.ieee.org/802.11/dcn/20/11-20-0980-01-00ax-mac-cr-on-mu-cascading-for-draft-6-0.doc" TargetMode="External"/><Relationship Id="rId3" Type="http://schemas.openxmlformats.org/officeDocument/2006/relationships/hyperlink" Target="https://mentor.ieee.org/802.11/dcn/20/11-20-1063-00-00ax-sa1-cr-mac-miscellaneous.docx" TargetMode="External"/><Relationship Id="rId7" Type="http://schemas.openxmlformats.org/officeDocument/2006/relationships/hyperlink" Target="https://mentor.ieee.org/802.11/dcn/20/11-20-1129-02-00ax-cids-24211-24212.docx"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mentor.ieee.org/802.11/dcn/20/11-20-1181-00-00ax-ack-related-comments-resolution-contd.docx" TargetMode="External"/><Relationship Id="rId5" Type="http://schemas.openxmlformats.org/officeDocument/2006/relationships/hyperlink" Target="https://mentor.ieee.org/802.11/dcn/20/11-20-0665-07-00ax-comment-resolution-on-mibs-and-pics.docx" TargetMode="External"/><Relationship Id="rId4" Type="http://schemas.openxmlformats.org/officeDocument/2006/relationships/hyperlink" Target="https://mentor.ieee.org/802.11/dcn/20/11-20-0717-08-00ax-cr-misc-phy.docx" TargetMode="External"/><Relationship Id="rId9" Type="http://schemas.openxmlformats.org/officeDocument/2006/relationships/hyperlink" Target="https://mentor.ieee.org/802.11/dcn/20/11-20-0981-01-00ax-mac-cr-on-fragmentation-for-draft-6-0.doc"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CA"/>
              <a:t>August 2020</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905674" y="685800"/>
            <a:ext cx="9762326"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CRC Teleconference Agendas: August -September 2020</a:t>
            </a:r>
            <a:endParaRPr lang="en-GB" dirty="0"/>
          </a:p>
        </p:txBody>
      </p:sp>
      <p:sp>
        <p:nvSpPr>
          <p:cNvPr id="3074" name="Rectangle 2"/>
          <p:cNvSpPr>
            <a:spLocks noGrp="1" noChangeArrowheads="1"/>
          </p:cNvSpPr>
          <p:nvPr>
            <p:ph type="body" idx="1"/>
          </p:nvPr>
        </p:nvSpPr>
        <p:spPr>
          <a:xfrm>
            <a:off x="2209800" y="18288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2020-08-02</a:t>
            </a:r>
          </a:p>
        </p:txBody>
      </p:sp>
      <p:graphicFrame>
        <p:nvGraphicFramePr>
          <p:cNvPr id="3075" name="Object 3"/>
          <p:cNvGraphicFramePr>
            <a:graphicFrameLocks noChangeAspect="1"/>
          </p:cNvGraphicFramePr>
          <p:nvPr>
            <p:extLst>
              <p:ext uri="{D42A27DB-BD31-4B8C-83A1-F6EECF244321}">
                <p14:modId xmlns:p14="http://schemas.microsoft.com/office/powerpoint/2010/main" val="1778320601"/>
              </p:ext>
            </p:extLst>
          </p:nvPr>
        </p:nvGraphicFramePr>
        <p:xfrm>
          <a:off x="2044700" y="2714625"/>
          <a:ext cx="8289807" cy="2543175"/>
        </p:xfrm>
        <a:graphic>
          <a:graphicData uri="http://schemas.openxmlformats.org/presentationml/2006/ole">
            <mc:AlternateContent xmlns:mc="http://schemas.openxmlformats.org/markup-compatibility/2006">
              <mc:Choice xmlns:v="urn:schemas-microsoft-com:vml" Requires="v">
                <p:oleObj spid="_x0000_s4201"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714625"/>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04</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800" dirty="0">
                <a:latin typeface="Calibri" panose="020F0502020204030204" pitchFamily="34" charset="0"/>
                <a:cs typeface="Calibri" panose="020F0502020204030204" pitchFamily="34" charset="0"/>
              </a:rPr>
              <a:t> - Mark Rison</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hlinkClick r:id="rId6"/>
              </a:rPr>
              <a:t>https://mentor.ieee.org/802.11/dcn/20/11-20-0665-06-00ax-comment-resolution-on-mibs-and-pics.docx</a:t>
            </a:r>
            <a:r>
              <a:rPr lang="en-US" sz="1800" dirty="0">
                <a:latin typeface="Calibri" panose="020F0502020204030204" pitchFamily="34" charset="0"/>
                <a:cs typeface="Calibri" panose="020F0502020204030204" pitchFamily="34" charset="0"/>
              </a:rPr>
              <a:t> - Edward Au - CID 24209</a:t>
            </a:r>
          </a:p>
          <a:p>
            <a:pPr>
              <a:spcBef>
                <a:spcPts val="0"/>
              </a:spcBef>
              <a:spcAft>
                <a:spcPts val="0"/>
              </a:spcAft>
              <a:buFont typeface="Arial" panose="020B0604020202020204" pitchFamily="34" charset="0"/>
              <a:buChar char="•"/>
              <a:tabLst>
                <a:tab pos="457200" algn="l"/>
              </a:tabLst>
            </a:pPr>
            <a:r>
              <a:rPr lang="en-US" sz="1800" dirty="0">
                <a:latin typeface="Calibri" panose="020F0502020204030204" pitchFamily="34" charset="0"/>
                <a:cs typeface="Calibri" panose="020F0502020204030204" pitchFamily="34" charset="0"/>
              </a:rPr>
              <a:t>Comment Resolution Status</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6123192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2565935223"/>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24030, 24165, 24166, 24459</a:t>
                      </a:r>
                    </a:p>
                  </a:txBody>
                  <a:tcPr/>
                </a:tc>
                <a:extLst>
                  <a:ext uri="{0D108BD9-81ED-4DB2-BD59-A6C34878D82A}">
                    <a16:rowId xmlns:a16="http://schemas.microsoft.com/office/drawing/2014/main" val="644024948"/>
                  </a:ext>
                </a:extLst>
              </a:tr>
              <a:tr h="370840">
                <a:tc>
                  <a:txBody>
                    <a:bodyPr/>
                    <a:lstStyle/>
                    <a:p>
                      <a:r>
                        <a:rPr lang="en-US" strike="sng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sngStrike" dirty="0"/>
                        <a:t>24211, 24212 (if no objection)</a:t>
                      </a:r>
                    </a:p>
                  </a:txBody>
                  <a:tcPr/>
                </a:tc>
                <a:extLst>
                  <a:ext uri="{0D108BD9-81ED-4DB2-BD59-A6C34878D82A}">
                    <a16:rowId xmlns:a16="http://schemas.microsoft.com/office/drawing/2014/main" val="3989363071"/>
                  </a:ext>
                </a:extLst>
              </a:tr>
            </a:tbl>
          </a:graphicData>
        </a:graphic>
      </p:graphicFrame>
    </p:spTree>
    <p:extLst>
      <p:ext uri="{BB962C8B-B14F-4D97-AF65-F5344CB8AC3E}">
        <p14:creationId xmlns:p14="http://schemas.microsoft.com/office/powerpoint/2010/main" val="72503087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#1085</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24030, 24165, 24166, 24459</a:t>
            </a:r>
          </a:p>
          <a:p>
            <a:r>
              <a:rPr lang="en-US" dirty="0"/>
              <a:t> in doc 11-20/1121r1</a:t>
            </a:r>
          </a:p>
          <a:p>
            <a:endParaRPr lang="en-US" dirty="0"/>
          </a:p>
          <a:p>
            <a:endParaRPr lang="en-US" dirty="0"/>
          </a:p>
          <a:p>
            <a:r>
              <a:rPr lang="en-US" dirty="0"/>
              <a:t>Move: Laurent </a:t>
            </a:r>
            <a:r>
              <a:rPr lang="en-US" dirty="0" err="1"/>
              <a:t>Cariou</a:t>
            </a:r>
            <a:r>
              <a:rPr lang="en-US" dirty="0"/>
              <a:t>		Second: Po-Kai Huang</a:t>
            </a:r>
          </a:p>
          <a:p>
            <a:r>
              <a:rPr lang="en-US" dirty="0"/>
              <a:t>Y/N/A: 8/1/1</a:t>
            </a:r>
          </a:p>
          <a:p>
            <a:r>
              <a:rPr lang="en-US" dirty="0"/>
              <a:t>Passes</a:t>
            </a:r>
          </a:p>
          <a:p>
            <a:endParaRPr lang="en-US" dirty="0"/>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14</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9606406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06</a:t>
            </a:r>
            <a:r>
              <a:rPr lang="en-US" baseline="30000" dirty="0"/>
              <a:t>th</a:t>
            </a:r>
            <a:r>
              <a:rPr lang="en-US" dirty="0"/>
              <a:t>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3"/>
              </a:rPr>
              <a:t>https://mentor.ieee.org/802.11/dcn/20/11-20-1063-00-00ax-sa1-cr-mac-miscellaneous.docx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Yongho</a:t>
            </a:r>
            <a:r>
              <a:rPr lang="en-US" sz="1400"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4"/>
              </a:rPr>
              <a:t>https://mentor.ieee.org/802.11/dcn/20/11-20-0717-08-00ax-cr-misc-phy.docx</a:t>
            </a:r>
            <a:r>
              <a:rPr lang="en-US" sz="1400" dirty="0">
                <a:latin typeface="Calibri" panose="020F0502020204030204" pitchFamily="34" charset="0"/>
                <a:cs typeface="Calibri" panose="020F0502020204030204" pitchFamily="34" charset="0"/>
              </a:rPr>
              <a:t> - </a:t>
            </a:r>
            <a:r>
              <a:rPr lang="en-US" sz="1400" dirty="0" err="1">
                <a:latin typeface="Calibri" panose="020F0502020204030204" pitchFamily="34" charset="0"/>
                <a:cs typeface="Calibri" panose="020F0502020204030204" pitchFamily="34" charset="0"/>
              </a:rPr>
              <a:t>Xiaogang</a:t>
            </a:r>
            <a:r>
              <a:rPr lang="en-US" sz="1400"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https://mentor.ieee.org/802.11/dcn/20/11-20-1158-00-00ax-resolutions-for-some-comments-on-11ax-d6-0-sb1.docx</a:t>
            </a:r>
            <a:r>
              <a:rPr lang="en-US" sz="1400" dirty="0">
                <a:latin typeface="Calibri" panose="020F0502020204030204" pitchFamily="34" charset="0"/>
                <a:cs typeface="Calibri" panose="020F0502020204030204" pitchFamily="34" charset="0"/>
              </a:rPr>
              <a:t> - Mark Rison</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6"/>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52976154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3969377620"/>
              </p:ext>
            </p:extLst>
          </p:nvPr>
        </p:nvGraphicFramePr>
        <p:xfrm>
          <a:off x="1676400" y="2316480"/>
          <a:ext cx="9093202" cy="198628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11-20/1158</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24300, 24301, 24500</a:t>
                      </a:r>
                    </a:p>
                  </a:txBody>
                  <a:tcPr/>
                </a:tc>
                <a:extLst>
                  <a:ext uri="{0D108BD9-81ED-4DB2-BD59-A6C34878D82A}">
                    <a16:rowId xmlns:a16="http://schemas.microsoft.com/office/drawing/2014/main" val="644024948"/>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192205852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7D84C1-F040-C14E-A5D8-91896AC33138}"/>
              </a:ext>
            </a:extLst>
          </p:cNvPr>
          <p:cNvSpPr>
            <a:spLocks noGrp="1"/>
          </p:cNvSpPr>
          <p:nvPr>
            <p:ph type="title"/>
          </p:nvPr>
        </p:nvSpPr>
        <p:spPr/>
        <p:txBody>
          <a:bodyPr/>
          <a:lstStyle/>
          <a:p>
            <a:r>
              <a:rPr lang="en-US" dirty="0"/>
              <a:t>CR Motion #1086</a:t>
            </a:r>
          </a:p>
        </p:txBody>
      </p:sp>
      <p:sp>
        <p:nvSpPr>
          <p:cNvPr id="6" name="Content Placeholder 5">
            <a:extLst>
              <a:ext uri="{FF2B5EF4-FFF2-40B4-BE49-F238E27FC236}">
                <a16:creationId xmlns:a16="http://schemas.microsoft.com/office/drawing/2014/main" id="{F2F38DD1-CBC9-B241-8697-791EF364537E}"/>
              </a:ext>
            </a:extLst>
          </p:cNvPr>
          <p:cNvSpPr>
            <a:spLocks noGrp="1"/>
          </p:cNvSpPr>
          <p:nvPr>
            <p:ph idx="1"/>
          </p:nvPr>
        </p:nvSpPr>
        <p:spPr/>
        <p:txBody>
          <a:bodyPr/>
          <a:lstStyle/>
          <a:p>
            <a:r>
              <a:rPr lang="en-US" dirty="0"/>
              <a:t>Move to accept resolutions to CIDs 24300, 24301, 24500 in doc 11-20/1158r0</a:t>
            </a:r>
          </a:p>
          <a:p>
            <a:endParaRPr lang="en-US" dirty="0"/>
          </a:p>
          <a:p>
            <a:endParaRPr lang="en-US" dirty="0"/>
          </a:p>
          <a:p>
            <a:r>
              <a:rPr lang="en-US" dirty="0"/>
              <a:t>Move: Mark Rison		Second: Jarkko </a:t>
            </a:r>
            <a:r>
              <a:rPr lang="en-US" dirty="0" err="1"/>
              <a:t>Kneckt</a:t>
            </a:r>
            <a:endParaRPr lang="en-US" dirty="0"/>
          </a:p>
          <a:p>
            <a:r>
              <a:rPr lang="en-US" dirty="0"/>
              <a:t>Approved with unanimous consent.</a:t>
            </a:r>
          </a:p>
        </p:txBody>
      </p:sp>
      <p:sp>
        <p:nvSpPr>
          <p:cNvPr id="5" name="Slide Number Placeholder 4">
            <a:extLst>
              <a:ext uri="{FF2B5EF4-FFF2-40B4-BE49-F238E27FC236}">
                <a16:creationId xmlns:a16="http://schemas.microsoft.com/office/drawing/2014/main" id="{C83F1A9A-1394-3843-9BC7-E11666FF619C}"/>
              </a:ext>
            </a:extLst>
          </p:cNvPr>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a:extLst>
              <a:ext uri="{FF2B5EF4-FFF2-40B4-BE49-F238E27FC236}">
                <a16:creationId xmlns:a16="http://schemas.microsoft.com/office/drawing/2014/main" id="{79C966BA-D43C-4B4D-8C6E-196F0F800E02}"/>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4519F0-7284-C94C-B859-49D1A250307B}"/>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634004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August 11 Teleconference Agenda</a:t>
            </a:r>
          </a:p>
        </p:txBody>
      </p:sp>
      <p:sp>
        <p:nvSpPr>
          <p:cNvPr id="3" name="Content Placeholder 2"/>
          <p:cNvSpPr>
            <a:spLocks noGrp="1"/>
          </p:cNvSpPr>
          <p:nvPr>
            <p:ph idx="1"/>
          </p:nvPr>
        </p:nvSpPr>
        <p:spPr>
          <a:xfrm>
            <a:off x="902547" y="1676400"/>
            <a:ext cx="10677524" cy="4572000"/>
          </a:xfrm>
        </p:spPr>
        <p:txBody>
          <a:bodyPr/>
          <a:lstStyle/>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Call the meeting to order</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IEEE-SA IPR policy and procedure</a:t>
            </a:r>
            <a:endParaRPr lang="en-US" sz="1600" dirty="0">
              <a:latin typeface="Calibri" panose="020F0502020204030204" pitchFamily="34" charset="0"/>
              <a:ea typeface="宋体" panose="02010600030101010101" pitchFamily="2" charset="-122"/>
              <a:cs typeface="Times New Roman" panose="02020603050405020304" pitchFamily="18" charset="0"/>
            </a:endParaRPr>
          </a:p>
          <a:p>
            <a:pPr lvl="0">
              <a:spcBef>
                <a:spcPts val="0"/>
              </a:spcBef>
              <a:spcAft>
                <a:spcPts val="0"/>
              </a:spcAft>
              <a:buFont typeface="Arial" panose="020B0604020202020204" pitchFamily="34" charset="0"/>
              <a:buChar char="•"/>
              <a:tabLst>
                <a:tab pos="457200" algn="l"/>
              </a:tabLst>
            </a:pP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Attendance. Please record your attendance on IMAT (</a:t>
            </a:r>
            <a:r>
              <a:rPr lang="en-US" sz="16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imat.ieee.org</a:t>
            </a:r>
            <a:r>
              <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rPr>
              <a:t>).</a:t>
            </a:r>
          </a:p>
          <a:p>
            <a:pPr lvl="1">
              <a:spcBef>
                <a:spcPts val="0"/>
              </a:spcBef>
              <a:spcAft>
                <a:spcPts val="0"/>
              </a:spcAft>
              <a:buFont typeface="Arial" panose="020B0604020202020204" pitchFamily="34" charset="0"/>
              <a:buChar char="•"/>
              <a:tabLst>
                <a:tab pos="457200" algn="l"/>
              </a:tabLst>
            </a:pPr>
            <a:r>
              <a:rPr lang="en-US" sz="1100" dirty="0">
                <a:solidFill>
                  <a:srgbClr val="1F497D"/>
                </a:solidFill>
                <a:latin typeface="Calibri" panose="020F0502020204030204" pitchFamily="34" charset="0"/>
                <a:ea typeface="宋体" panose="02010600030101010101" pitchFamily="2" charset="-122"/>
                <a:cs typeface="Times New Roman" panose="02020603050405020304" pitchFamily="18" charset="0"/>
              </a:rPr>
              <a:t>Please add [V} and [NV] beside your name on </a:t>
            </a:r>
            <a:r>
              <a:rPr lang="en-US" sz="1100" dirty="0" err="1">
                <a:solidFill>
                  <a:srgbClr val="1F497D"/>
                </a:solidFill>
                <a:latin typeface="Calibri" panose="020F0502020204030204" pitchFamily="34" charset="0"/>
                <a:ea typeface="宋体" panose="02010600030101010101" pitchFamily="2" charset="-122"/>
                <a:cs typeface="Times New Roman" panose="02020603050405020304" pitchFamily="18" charset="0"/>
              </a:rPr>
              <a:t>Webex</a:t>
            </a:r>
            <a:endParaRPr lang="en-US" sz="14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a:spcBef>
                <a:spcPts val="0"/>
              </a:spcBef>
              <a:spcAft>
                <a:spcPts val="0"/>
              </a:spcAft>
              <a:buFont typeface="Arial" panose="020B0604020202020204" pitchFamily="34" charset="0"/>
              <a:buChar char="•"/>
              <a:tabLst>
                <a:tab pos="457200" algn="l"/>
              </a:tabLst>
            </a:pPr>
            <a:r>
              <a:rPr lang="en-US" sz="1800" dirty="0">
                <a:solidFill>
                  <a:srgbClr val="1F497D"/>
                </a:solidFill>
                <a:latin typeface="Calibri" panose="020F0502020204030204" pitchFamily="34" charset="0"/>
                <a:ea typeface="宋体" panose="02010600030101010101" pitchFamily="2" charset="-122"/>
                <a:cs typeface="Times New Roman" panose="02020603050405020304" pitchFamily="18" charset="0"/>
              </a:rPr>
              <a:t>Motions (Candidate CIDs are listed in the next page)</a:t>
            </a:r>
            <a:endParaRPr lang="en-US" sz="1600" dirty="0">
              <a:solidFill>
                <a:srgbClr val="1F497D"/>
              </a:solidFill>
              <a:latin typeface="Calibri" panose="020F0502020204030204" pitchFamily="34" charset="0"/>
              <a:ea typeface="宋体" panose="02010600030101010101" pitchFamily="2" charset="-122"/>
              <a:cs typeface="Times New Roman" panose="02020603050405020304" pitchFamily="18" charset="0"/>
            </a:endParaRP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3"/>
              </a:rPr>
              <a:t>https://mentor.ieee.org/802.11/dcn/20/11-20-1063-00-00ax-sa1-cr-mac-miscellaneous.docx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Yongho</a:t>
            </a:r>
            <a:r>
              <a:rPr lang="en-US" sz="1400" strike="sngStrike" dirty="0">
                <a:latin typeface="Calibri" panose="020F0502020204030204" pitchFamily="34" charset="0"/>
                <a:cs typeface="Calibri" panose="020F0502020204030204" pitchFamily="34" charset="0"/>
              </a:rPr>
              <a:t> Seok</a:t>
            </a:r>
          </a:p>
          <a:p>
            <a:pPr lvl="1">
              <a:spcBef>
                <a:spcPts val="0"/>
              </a:spcBef>
              <a:spcAft>
                <a:spcPts val="0"/>
              </a:spcAft>
              <a:buFont typeface="Arial" panose="020B0604020202020204" pitchFamily="34" charset="0"/>
              <a:buChar char="•"/>
              <a:tabLst>
                <a:tab pos="457200" algn="l"/>
              </a:tabLst>
            </a:pPr>
            <a:r>
              <a:rPr lang="en-US" sz="1400" strike="sngStrike" dirty="0">
                <a:latin typeface="Calibri" panose="020F0502020204030204" pitchFamily="34" charset="0"/>
                <a:cs typeface="Calibri" panose="020F0502020204030204" pitchFamily="34" charset="0"/>
                <a:hlinkClick r:id="rId4"/>
              </a:rPr>
              <a:t>https://mentor.ieee.org/802.11/dcn/20/11-20-0717-08-00ax-cr-misc-phy.docx</a:t>
            </a:r>
            <a:r>
              <a:rPr lang="en-US" sz="1400" strike="sngStrike" dirty="0">
                <a:latin typeface="Calibri" panose="020F0502020204030204" pitchFamily="34" charset="0"/>
                <a:cs typeface="Calibri" panose="020F0502020204030204" pitchFamily="34" charset="0"/>
              </a:rPr>
              <a:t> - </a:t>
            </a:r>
            <a:r>
              <a:rPr lang="en-US" sz="1400" strike="sngStrike" dirty="0" err="1">
                <a:latin typeface="Calibri" panose="020F0502020204030204" pitchFamily="34" charset="0"/>
                <a:cs typeface="Calibri" panose="020F0502020204030204" pitchFamily="34" charset="0"/>
              </a:rPr>
              <a:t>Xiaogang</a:t>
            </a:r>
            <a:r>
              <a:rPr lang="en-US" sz="1400" strike="sngStrike" dirty="0">
                <a:latin typeface="Calibri" panose="020F0502020204030204" pitchFamily="34" charset="0"/>
                <a:cs typeface="Calibri" panose="020F0502020204030204" pitchFamily="34" charset="0"/>
              </a:rPr>
              <a:t> Chen</a:t>
            </a:r>
          </a:p>
          <a:p>
            <a:pPr lvl="1">
              <a:spcBef>
                <a:spcPts val="0"/>
              </a:spcBef>
              <a:spcAft>
                <a:spcPts val="0"/>
              </a:spcAft>
              <a:buFont typeface="Arial" panose="020B0604020202020204" pitchFamily="34" charset="0"/>
              <a:buChar char="•"/>
              <a:tabLst>
                <a:tab pos="457200" algn="l"/>
              </a:tabLst>
            </a:pPr>
            <a:r>
              <a:rPr lang="en-US" sz="1800" strike="sngStrike" dirty="0">
                <a:solidFill>
                  <a:srgbClr val="1F497D"/>
                </a:solidFill>
                <a:latin typeface="Calibri" panose="020F0502020204030204" pitchFamily="34" charset="0"/>
                <a:ea typeface="宋体" panose="02010600030101010101" pitchFamily="2" charset="-122"/>
                <a:cs typeface="Times New Roman" panose="02020603050405020304" pitchFamily="18" charset="0"/>
              </a:rPr>
              <a:t>Text Change in doc 11-20/0913</a:t>
            </a:r>
          </a:p>
          <a:p>
            <a:pPr lvl="1">
              <a:spcBef>
                <a:spcPts val="0"/>
              </a:spcBef>
              <a:spcAft>
                <a:spcPts val="0"/>
              </a:spcAft>
              <a:buFont typeface="Arial" panose="020B0604020202020204" pitchFamily="34" charset="0"/>
              <a:buChar char="•"/>
              <a:tabLst>
                <a:tab pos="457200" algn="l"/>
              </a:tabLst>
            </a:pPr>
            <a:r>
              <a:rPr lang="en-US" sz="1400" dirty="0">
                <a:latin typeface="Calibri" panose="020F0502020204030204" pitchFamily="34" charset="0"/>
                <a:cs typeface="Calibri" panose="020F0502020204030204" pitchFamily="34" charset="0"/>
                <a:hlinkClick r:id="rId5"/>
              </a:rPr>
              <a:t>https://mentor.ieee.org/802.11/dcn/20/11-20-0665-07-00ax-comment-resolution-on-mibs-and-pics.docx</a:t>
            </a:r>
            <a:r>
              <a:rPr lang="en-US" sz="1400" dirty="0">
                <a:latin typeface="Calibri" panose="020F0502020204030204" pitchFamily="34" charset="0"/>
                <a:cs typeface="Calibri" panose="020F0502020204030204" pitchFamily="34" charset="0"/>
              </a:rPr>
              <a:t> - Edward Au - CID 24209</a:t>
            </a:r>
            <a:endParaRPr lang="en-US" sz="1800" dirty="0">
              <a:latin typeface="Calibri" panose="020F0502020204030204" pitchFamily="34" charset="0"/>
              <a:cs typeface="Calibri" panose="020F0502020204030204" pitchFamily="34" charset="0"/>
            </a:endParaRPr>
          </a:p>
          <a:p>
            <a:pPr lvl="1">
              <a:buFont typeface="Arial" panose="020B0604020202020204" pitchFamily="34" charset="0"/>
              <a:buChar char="•"/>
            </a:pPr>
            <a:r>
              <a:rPr lang="en-US" sz="1400" strike="sngStrike" dirty="0">
                <a:hlinkClick r:id="rId6"/>
              </a:rPr>
              <a:t>https://mentor.ieee.org/802.11/dcn/20/11-20-1181-00-00ax-ack-related-comments-resolution-contd.docx</a:t>
            </a:r>
            <a:r>
              <a:rPr lang="en-US" sz="1400" strike="sngStrike" dirty="0"/>
              <a:t> - George Cherian</a:t>
            </a:r>
          </a:p>
          <a:p>
            <a:pPr lvl="1">
              <a:buFont typeface="Arial" panose="020B0604020202020204" pitchFamily="34" charset="0"/>
              <a:buChar char="•"/>
            </a:pPr>
            <a:r>
              <a:rPr lang="en-US" sz="1400" dirty="0">
                <a:hlinkClick r:id="rId7"/>
              </a:rPr>
              <a:t>https://mentor.ieee.org/802.11/dcn/20/11-20-1129-02-00ax-cids-24211-24212.docx</a:t>
            </a:r>
            <a:r>
              <a:rPr lang="en-US" sz="1400" dirty="0"/>
              <a:t> - </a:t>
            </a:r>
            <a:r>
              <a:rPr lang="en-CA" sz="1400" dirty="0">
                <a:latin typeface="Calibri" panose="020F0502020204030204" pitchFamily="34" charset="0"/>
                <a:cs typeface="Calibri" panose="020F0502020204030204" pitchFamily="34" charset="0"/>
              </a:rPr>
              <a:t>Sigurd </a:t>
            </a:r>
            <a:r>
              <a:rPr lang="en-CA" sz="1400" dirty="0" err="1">
                <a:latin typeface="Calibri" panose="020F0502020204030204" pitchFamily="34" charset="0"/>
                <a:cs typeface="Calibri" panose="020F0502020204030204" pitchFamily="34" charset="0"/>
              </a:rPr>
              <a:t>Schelstraete</a:t>
            </a:r>
            <a:endParaRPr lang="en-US" sz="1400" dirty="0">
              <a:latin typeface="Calibri" panose="020F0502020204030204" pitchFamily="34" charset="0"/>
              <a:cs typeface="Calibri" panose="020F0502020204030204" pitchFamily="34" charset="0"/>
            </a:endParaRPr>
          </a:p>
          <a:p>
            <a:pPr>
              <a:buFont typeface="Arial" panose="020B0604020202020204" pitchFamily="34" charset="0"/>
              <a:buChar char="•"/>
            </a:pPr>
            <a:r>
              <a:rPr lang="en-US" sz="1800" dirty="0">
                <a:hlinkClick r:id="rId8"/>
              </a:rPr>
              <a:t>https://mentor.ieee.org/802.11/dcn/20/11-20-0980-01-00ax-mac-cr-on-mu-cascading-for-draft-6-0.doc</a:t>
            </a:r>
            <a:r>
              <a:rPr lang="en-US" sz="1800" dirty="0"/>
              <a:t> - Ming Gan</a:t>
            </a:r>
          </a:p>
          <a:p>
            <a:pPr>
              <a:buFont typeface="Arial" panose="020B0604020202020204" pitchFamily="34" charset="0"/>
              <a:buChar char="•"/>
            </a:pPr>
            <a:r>
              <a:rPr lang="en-US" sz="1800" dirty="0">
                <a:hlinkClick r:id="rId9"/>
              </a:rPr>
              <a:t>https://mentor.ieee.org/802.11/dcn/20/11-20-0981-01-00ax-mac-cr-on-fragmentation-for-draft-6-0.doc</a:t>
            </a:r>
            <a:r>
              <a:rPr lang="en-US" sz="1800" dirty="0"/>
              <a:t> - Ming Gan </a:t>
            </a:r>
          </a:p>
          <a:p>
            <a:pPr>
              <a:buFont typeface="Arial" panose="020B0604020202020204" pitchFamily="34" charset="0"/>
              <a:buChar char="•"/>
            </a:pPr>
            <a:r>
              <a:rPr lang="en-US" sz="1800" dirty="0" err="1"/>
              <a:t>AoB</a:t>
            </a:r>
            <a:endParaRPr lang="en-US" sz="1800" dirty="0"/>
          </a:p>
          <a:p>
            <a:pPr lvl="0">
              <a:buFont typeface="Arial" panose="020B0604020202020204" pitchFamily="34" charset="0"/>
              <a:buChar char="•"/>
            </a:pPr>
            <a:r>
              <a:rPr lang="en-US" sz="180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a:xfrm>
            <a:off x="5486400" y="6476207"/>
            <a:ext cx="4246027" cy="180975"/>
          </a:xfrm>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259079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a:t>Candidate CIDs</a:t>
            </a:r>
          </a:p>
        </p:txBody>
      </p:sp>
      <p:sp>
        <p:nvSpPr>
          <p:cNvPr id="6" name="Date Placeholder 5"/>
          <p:cNvSpPr>
            <a:spLocks noGrp="1"/>
          </p:cNvSpPr>
          <p:nvPr>
            <p:ph type="dt" idx="10"/>
          </p:nvPr>
        </p:nvSpPr>
        <p:spPr/>
        <p:txBody>
          <a:bodyPr/>
          <a:lstStyle/>
          <a:p>
            <a:r>
              <a:rPr lang="en-CA"/>
              <a:t>August 2020</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graphicFrame>
        <p:nvGraphicFramePr>
          <p:cNvPr id="8" name="Table 7">
            <a:extLst>
              <a:ext uri="{FF2B5EF4-FFF2-40B4-BE49-F238E27FC236}">
                <a16:creationId xmlns:a16="http://schemas.microsoft.com/office/drawing/2014/main" id="{6898A291-CBD7-6747-8A9B-44FC16EF1815}"/>
              </a:ext>
            </a:extLst>
          </p:cNvPr>
          <p:cNvGraphicFramePr>
            <a:graphicFrameLocks noGrp="1"/>
          </p:cNvGraphicFramePr>
          <p:nvPr>
            <p:extLst>
              <p:ext uri="{D42A27DB-BD31-4B8C-83A1-F6EECF244321}">
                <p14:modId xmlns:p14="http://schemas.microsoft.com/office/powerpoint/2010/main" val="730076477"/>
              </p:ext>
            </p:extLst>
          </p:nvPr>
        </p:nvGraphicFramePr>
        <p:xfrm>
          <a:off x="1828800" y="2133600"/>
          <a:ext cx="9093202" cy="2357120"/>
        </p:xfrm>
        <a:graphic>
          <a:graphicData uri="http://schemas.openxmlformats.org/drawingml/2006/table">
            <a:tbl>
              <a:tblPr firstRow="1" bandRow="1">
                <a:tableStyleId>{5C22544A-7EE6-4342-B048-85BDC9FD1C3A}</a:tableStyleId>
              </a:tblPr>
              <a:tblGrid>
                <a:gridCol w="1818641">
                  <a:extLst>
                    <a:ext uri="{9D8B030D-6E8A-4147-A177-3AD203B41FA5}">
                      <a16:colId xmlns:a16="http://schemas.microsoft.com/office/drawing/2014/main" val="438070484"/>
                    </a:ext>
                  </a:extLst>
                </a:gridCol>
                <a:gridCol w="7274561">
                  <a:extLst>
                    <a:ext uri="{9D8B030D-6E8A-4147-A177-3AD203B41FA5}">
                      <a16:colId xmlns:a16="http://schemas.microsoft.com/office/drawing/2014/main" val="4072741462"/>
                    </a:ext>
                  </a:extLst>
                </a:gridCol>
              </a:tblGrid>
              <a:tr h="502920">
                <a:tc>
                  <a:txBody>
                    <a:bodyPr/>
                    <a:lstStyle/>
                    <a:p>
                      <a:pPr algn="ctr"/>
                      <a:r>
                        <a:rPr lang="en-US" dirty="0"/>
                        <a:t>DCN</a:t>
                      </a:r>
                    </a:p>
                  </a:txBody>
                  <a:tcPr/>
                </a:tc>
                <a:tc>
                  <a:txBody>
                    <a:bodyPr/>
                    <a:lstStyle/>
                    <a:p>
                      <a:pPr algn="ctr"/>
                      <a:r>
                        <a:rPr lang="en-US" dirty="0"/>
                        <a:t>CID</a:t>
                      </a:r>
                    </a:p>
                  </a:txBody>
                  <a:tcPr/>
                </a:tc>
                <a:extLst>
                  <a:ext uri="{0D108BD9-81ED-4DB2-BD59-A6C34878D82A}">
                    <a16:rowId xmlns:a16="http://schemas.microsoft.com/office/drawing/2014/main" val="1612619808"/>
                  </a:ext>
                </a:extLst>
              </a:tr>
              <a:tr h="370840">
                <a:tc>
                  <a:txBody>
                    <a:bodyPr/>
                    <a:lstStyle/>
                    <a:p>
                      <a:r>
                        <a:rPr lang="en-US" strike="noStrike" dirty="0"/>
                        <a:t>11-20/1063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strike="noStrike" kern="1200" dirty="0">
                          <a:solidFill>
                            <a:schemeClr val="dk1"/>
                          </a:solidFill>
                          <a:effectLst/>
                          <a:latin typeface="+mn-lt"/>
                          <a:ea typeface="+mn-ea"/>
                          <a:cs typeface="+mn-cs"/>
                        </a:rPr>
                        <a:t>24402, 24465 </a:t>
                      </a:r>
                      <a:endParaRPr lang="en-US" strike="noStrike" dirty="0"/>
                    </a:p>
                  </a:txBody>
                  <a:tcPr/>
                </a:tc>
                <a:extLst>
                  <a:ext uri="{0D108BD9-81ED-4DB2-BD59-A6C34878D82A}">
                    <a16:rowId xmlns:a16="http://schemas.microsoft.com/office/drawing/2014/main" val="1507950612"/>
                  </a:ext>
                </a:extLst>
              </a:tr>
              <a:tr h="370840">
                <a:tc>
                  <a:txBody>
                    <a:bodyPr/>
                    <a:lstStyle/>
                    <a:p>
                      <a:r>
                        <a:rPr lang="en-US" strike="noStrike" dirty="0"/>
                        <a:t>11-20/0717</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24297, 24037</a:t>
                      </a:r>
                    </a:p>
                  </a:txBody>
                  <a:tcPr/>
                </a:tc>
                <a:extLst>
                  <a:ext uri="{0D108BD9-81ED-4DB2-BD59-A6C34878D82A}">
                    <a16:rowId xmlns:a16="http://schemas.microsoft.com/office/drawing/2014/main" val="657884173"/>
                  </a:ext>
                </a:extLst>
              </a:tr>
              <a:tr h="370840">
                <a:tc>
                  <a:txBody>
                    <a:bodyPr/>
                    <a:lstStyle/>
                    <a:p>
                      <a:r>
                        <a:rPr lang="en-US" strike="noStrike" dirty="0"/>
                        <a:t>11-20/1129</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24211, 24212 (if Sigurd is available) </a:t>
                      </a:r>
                    </a:p>
                  </a:txBody>
                  <a:tcPr/>
                </a:tc>
                <a:extLst>
                  <a:ext uri="{0D108BD9-81ED-4DB2-BD59-A6C34878D82A}">
                    <a16:rowId xmlns:a16="http://schemas.microsoft.com/office/drawing/2014/main" val="644024948"/>
                  </a:ext>
                </a:extLst>
              </a:tr>
              <a:tr h="370840">
                <a:tc>
                  <a:txBody>
                    <a:bodyPr/>
                    <a:lstStyle/>
                    <a:p>
                      <a:r>
                        <a:rPr lang="en-US" strike="noStrike" dirty="0"/>
                        <a:t>11-20/1181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a:solidFill>
                            <a:schemeClr val="dk1"/>
                          </a:solidFill>
                          <a:effectLst/>
                          <a:latin typeface="+mn-lt"/>
                          <a:ea typeface="+mn-ea"/>
                          <a:cs typeface="+mn-cs"/>
                        </a:rPr>
                        <a:t>24143, 24227, 24487, 24485</a:t>
                      </a:r>
                      <a:endParaRPr lang="en-CA" sz="1800" kern="1200" dirty="0">
                        <a:solidFill>
                          <a:schemeClr val="dk1"/>
                        </a:solidFill>
                        <a:effectLst/>
                        <a:latin typeface="+mn-lt"/>
                        <a:ea typeface="+mn-ea"/>
                        <a:cs typeface="+mn-cs"/>
                      </a:endParaRPr>
                    </a:p>
                  </a:txBody>
                  <a:tcPr/>
                </a:tc>
                <a:extLst>
                  <a:ext uri="{0D108BD9-81ED-4DB2-BD59-A6C34878D82A}">
                    <a16:rowId xmlns:a16="http://schemas.microsoft.com/office/drawing/2014/main" val="104749079"/>
                  </a:ext>
                </a:extLst>
              </a:tr>
              <a:tr h="370840">
                <a:tc>
                  <a:txBody>
                    <a:bodyPr/>
                    <a:lstStyle/>
                    <a:p>
                      <a:r>
                        <a:rPr lang="en-US" strike="noStrike" dirty="0"/>
                        <a:t>11-20/0665</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trike="noStrike" dirty="0"/>
                        <a:t>24209</a:t>
                      </a:r>
                    </a:p>
                  </a:txBody>
                  <a:tcPr/>
                </a:tc>
                <a:extLst>
                  <a:ext uri="{0D108BD9-81ED-4DB2-BD59-A6C34878D82A}">
                    <a16:rowId xmlns:a16="http://schemas.microsoft.com/office/drawing/2014/main" val="2257618912"/>
                  </a:ext>
                </a:extLst>
              </a:tr>
            </a:tbl>
          </a:graphicData>
        </a:graphic>
      </p:graphicFrame>
    </p:spTree>
    <p:extLst>
      <p:ext uri="{BB962C8B-B14F-4D97-AF65-F5344CB8AC3E}">
        <p14:creationId xmlns:p14="http://schemas.microsoft.com/office/powerpoint/2010/main" val="5080182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err="1">
                <a:latin typeface="Arial" panose="020B0604020202020204" pitchFamily="34" charset="0"/>
              </a:rPr>
              <a:t>TGax</a:t>
            </a:r>
            <a:r>
              <a:rPr lang="en-US" sz="4000" dirty="0">
                <a:latin typeface="Arial" panose="020B0604020202020204" pitchFamily="34" charset="0"/>
              </a:rPr>
              <a:t> CRC Teleconference Agendas: August – September 2020</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01F21-43AE-894D-A378-A38DA6095B1B}"/>
              </a:ext>
            </a:extLst>
          </p:cNvPr>
          <p:cNvSpPr>
            <a:spLocks noGrp="1"/>
          </p:cNvSpPr>
          <p:nvPr>
            <p:ph type="title"/>
          </p:nvPr>
        </p:nvSpPr>
        <p:spPr/>
        <p:txBody>
          <a:bodyPr/>
          <a:lstStyle/>
          <a:p>
            <a:r>
              <a:rPr lang="en-US" dirty="0"/>
              <a:t>CR Motion #1087</a:t>
            </a:r>
          </a:p>
        </p:txBody>
      </p:sp>
      <p:sp>
        <p:nvSpPr>
          <p:cNvPr id="6" name="Content Placeholder 5">
            <a:extLst>
              <a:ext uri="{FF2B5EF4-FFF2-40B4-BE49-F238E27FC236}">
                <a16:creationId xmlns:a16="http://schemas.microsoft.com/office/drawing/2014/main" id="{786A1F6D-B08B-BD44-B85C-4176A8897B5B}"/>
              </a:ext>
            </a:extLst>
          </p:cNvPr>
          <p:cNvSpPr>
            <a:spLocks noGrp="1"/>
          </p:cNvSpPr>
          <p:nvPr>
            <p:ph idx="1"/>
          </p:nvPr>
        </p:nvSpPr>
        <p:spPr/>
        <p:txBody>
          <a:bodyPr/>
          <a:lstStyle/>
          <a:p>
            <a:r>
              <a:rPr lang="en-US" dirty="0"/>
              <a:t>Move to accept resolutions to CIDs </a:t>
            </a:r>
            <a:r>
              <a:rPr lang="en-GB" dirty="0"/>
              <a:t>24364, 24553, 24554 in doc 11-20/0981r3</a:t>
            </a:r>
          </a:p>
          <a:p>
            <a:endParaRPr lang="en-GB" dirty="0"/>
          </a:p>
          <a:p>
            <a:r>
              <a:rPr lang="en-GB" dirty="0"/>
              <a:t>Move: Ming Gan			Second: Alfred </a:t>
            </a:r>
            <a:r>
              <a:rPr lang="en-GB" dirty="0" err="1"/>
              <a:t>Asterjadhi</a:t>
            </a:r>
            <a:endParaRPr lang="en-GB" dirty="0"/>
          </a:p>
          <a:p>
            <a:r>
              <a:rPr lang="en-GB" dirty="0"/>
              <a:t>Approved with unanimous consent.</a:t>
            </a:r>
            <a:endParaRPr lang="en-US" dirty="0"/>
          </a:p>
        </p:txBody>
      </p:sp>
      <p:sp>
        <p:nvSpPr>
          <p:cNvPr id="5" name="Slide Number Placeholder 4">
            <a:extLst>
              <a:ext uri="{FF2B5EF4-FFF2-40B4-BE49-F238E27FC236}">
                <a16:creationId xmlns:a16="http://schemas.microsoft.com/office/drawing/2014/main" id="{8DECB492-8145-294E-AD10-21BFC5AEEC3A}"/>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sp>
        <p:nvSpPr>
          <p:cNvPr id="4" name="Footer Placeholder 3">
            <a:extLst>
              <a:ext uri="{FF2B5EF4-FFF2-40B4-BE49-F238E27FC236}">
                <a16:creationId xmlns:a16="http://schemas.microsoft.com/office/drawing/2014/main" id="{8FC1F0AB-95E8-9746-A02E-B409073EB058}"/>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F2B058FF-6B0B-4C46-B3B4-D7CF03548322}"/>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0500602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6C49ED-B69D-8A46-BDDD-2064B2DC90C5}"/>
              </a:ext>
            </a:extLst>
          </p:cNvPr>
          <p:cNvSpPr>
            <a:spLocks noGrp="1"/>
          </p:cNvSpPr>
          <p:nvPr>
            <p:ph type="title"/>
          </p:nvPr>
        </p:nvSpPr>
        <p:spPr/>
        <p:txBody>
          <a:bodyPr/>
          <a:lstStyle/>
          <a:p>
            <a:r>
              <a:rPr lang="en-US" dirty="0"/>
              <a:t>MAC Motion #135</a:t>
            </a:r>
          </a:p>
        </p:txBody>
      </p:sp>
      <p:sp>
        <p:nvSpPr>
          <p:cNvPr id="6" name="Content Placeholder 5">
            <a:extLst>
              <a:ext uri="{FF2B5EF4-FFF2-40B4-BE49-F238E27FC236}">
                <a16:creationId xmlns:a16="http://schemas.microsoft.com/office/drawing/2014/main" id="{4A2CDA13-BA58-5D4C-A9B4-06A19015819B}"/>
              </a:ext>
            </a:extLst>
          </p:cNvPr>
          <p:cNvSpPr>
            <a:spLocks noGrp="1"/>
          </p:cNvSpPr>
          <p:nvPr>
            <p:ph idx="1"/>
          </p:nvPr>
        </p:nvSpPr>
        <p:spPr/>
        <p:txBody>
          <a:bodyPr/>
          <a:lstStyle/>
          <a:p>
            <a:r>
              <a:rPr lang="en-US" dirty="0"/>
              <a:t>Move to accept text changes in doc 11-20/0913rxx and include in the next revision of TG draft</a:t>
            </a:r>
          </a:p>
          <a:p>
            <a:endParaRPr lang="en-US" dirty="0"/>
          </a:p>
          <a:p>
            <a:r>
              <a:rPr lang="en-US" dirty="0"/>
              <a:t>Move: Laurent </a:t>
            </a:r>
            <a:r>
              <a:rPr lang="en-US" dirty="0" err="1"/>
              <a:t>Cariou</a:t>
            </a:r>
            <a:r>
              <a:rPr lang="en-US" dirty="0"/>
              <a:t>			Second: </a:t>
            </a:r>
          </a:p>
          <a:p>
            <a:r>
              <a:rPr lang="en-US" dirty="0"/>
              <a:t>deferred</a:t>
            </a:r>
          </a:p>
        </p:txBody>
      </p:sp>
      <p:sp>
        <p:nvSpPr>
          <p:cNvPr id="5" name="Slide Number Placeholder 4">
            <a:extLst>
              <a:ext uri="{FF2B5EF4-FFF2-40B4-BE49-F238E27FC236}">
                <a16:creationId xmlns:a16="http://schemas.microsoft.com/office/drawing/2014/main" id="{C159441E-DB6E-B94B-9DD5-9CA9F70F8E99}"/>
              </a:ext>
            </a:extLst>
          </p:cNvPr>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a:extLst>
              <a:ext uri="{FF2B5EF4-FFF2-40B4-BE49-F238E27FC236}">
                <a16:creationId xmlns:a16="http://schemas.microsoft.com/office/drawing/2014/main" id="{B78EA91E-7577-7145-A20A-BD6DB43E286C}"/>
              </a:ext>
            </a:extLst>
          </p:cNvPr>
          <p:cNvSpPr>
            <a:spLocks noGrp="1"/>
          </p:cNvSpPr>
          <p:nvPr>
            <p:ph type="ftr" idx="14"/>
          </p:nvPr>
        </p:nvSpPr>
        <p:spPr/>
        <p:txBody>
          <a:bodyPr/>
          <a:lstStyle/>
          <a:p>
            <a:r>
              <a:rPr lang="en-GB"/>
              <a:t>Osama Aboul-Magd, Huawei Technologies</a:t>
            </a:r>
          </a:p>
        </p:txBody>
      </p:sp>
      <p:sp>
        <p:nvSpPr>
          <p:cNvPr id="3" name="Date Placeholder 2">
            <a:extLst>
              <a:ext uri="{FF2B5EF4-FFF2-40B4-BE49-F238E27FC236}">
                <a16:creationId xmlns:a16="http://schemas.microsoft.com/office/drawing/2014/main" id="{C5B82AB2-FA0C-2646-B9FD-6E456ECB404E}"/>
              </a:ext>
            </a:extLst>
          </p:cNvPr>
          <p:cNvSpPr>
            <a:spLocks noGrp="1"/>
          </p:cNvSpPr>
          <p:nvPr>
            <p:ph type="dt" idx="15"/>
          </p:nvPr>
        </p:nvSpPr>
        <p:spPr/>
        <p:txBody>
          <a:bodyPr/>
          <a:lstStyle/>
          <a:p>
            <a:r>
              <a:rPr lang="en-CA"/>
              <a:t>August 2020</a:t>
            </a:r>
            <a:endParaRPr lang="en-GB"/>
          </a:p>
        </p:txBody>
      </p:sp>
    </p:spTree>
    <p:extLst>
      <p:ext uri="{BB962C8B-B14F-4D97-AF65-F5344CB8AC3E}">
        <p14:creationId xmlns:p14="http://schemas.microsoft.com/office/powerpoint/2010/main" val="35908229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few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January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54871982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CA"/>
              <a:t>August 2020</a:t>
            </a:r>
            <a:endParaRPr lang="en-GB" dirty="0"/>
          </a:p>
        </p:txBody>
      </p:sp>
    </p:spTree>
    <p:extLst>
      <p:ext uri="{BB962C8B-B14F-4D97-AF65-F5344CB8AC3E}">
        <p14:creationId xmlns:p14="http://schemas.microsoft.com/office/powerpoint/2010/main" val="3853909822"/>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1455</TotalTime>
  <Words>2039</Words>
  <Application>Microsoft Macintosh PowerPoint</Application>
  <PresentationFormat>Widescreen</PresentationFormat>
  <Paragraphs>268</Paragraphs>
  <Slides>21</Slides>
  <Notes>8</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8" baseType="lpstr">
      <vt:lpstr>Arial</vt:lpstr>
      <vt:lpstr>Arial Black</vt:lpstr>
      <vt:lpstr>Calibri</vt:lpstr>
      <vt:lpstr>Monotype Sorts</vt:lpstr>
      <vt:lpstr>Times New Roman</vt:lpstr>
      <vt:lpstr>Office Theme</vt:lpstr>
      <vt:lpstr>Document</vt:lpstr>
      <vt:lpstr>TGax CRC Teleconference Agendas: August -September 2020</vt:lpstr>
      <vt:lpstr>  IEEE 802.11 TGax: High Efficiency WLAN Task Group</vt:lpstr>
      <vt:lpstr>Meeting Protocol</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August 04th Teleconference Agenda</vt:lpstr>
      <vt:lpstr>Candidate CIDs</vt:lpstr>
      <vt:lpstr>CR Motion #1085</vt:lpstr>
      <vt:lpstr>August 06th Teleconference Agenda</vt:lpstr>
      <vt:lpstr>Candidate CIDs</vt:lpstr>
      <vt:lpstr>CR Motion #1086</vt:lpstr>
      <vt:lpstr>August 11 Teleconference Agenda</vt:lpstr>
      <vt:lpstr>Candidate CIDs</vt:lpstr>
      <vt:lpstr>CR Motion #1087</vt:lpstr>
      <vt:lpstr>MAC Motion #135</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115</cp:revision>
  <cp:lastPrinted>1601-01-01T00:00:00Z</cp:lastPrinted>
  <dcterms:created xsi:type="dcterms:W3CDTF">2019-08-14T12:42:27Z</dcterms:created>
  <dcterms:modified xsi:type="dcterms:W3CDTF">2020-08-11T15:48:55Z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1580298817</vt:lpwstr>
  </property>
</Properties>
</file>