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7" r:id="rId6"/>
    <p:sldId id="262" r:id="rId7"/>
    <p:sldId id="265" r:id="rId8"/>
    <p:sldId id="263" r:id="rId9"/>
    <p:sldId id="268" r:id="rId10"/>
    <p:sldId id="266" r:id="rId11"/>
    <p:sldId id="267"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0ACB56-6F08-41FD-801D-C5950422C20D}" v="4" dt="2020-11-03T14:48:15.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2" d="100"/>
          <a:sy n="72" d="100"/>
        </p:scale>
        <p:origin x="720"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640ACB56-6F08-41FD-801D-C5950422C20D}"/>
    <pc:docChg chg="modSld modMainMaster">
      <pc:chgData name="Joseph Levy" userId="3766db8f-7892-44ce-ae9b-8fce39950acf" providerId="ADAL" clId="{640ACB56-6F08-41FD-801D-C5950422C20D}" dt="2020-11-03T14:47:49.258" v="7" actId="6549"/>
      <pc:docMkLst>
        <pc:docMk/>
      </pc:docMkLst>
      <pc:sldChg chg="modSp mod">
        <pc:chgData name="Joseph Levy" userId="3766db8f-7892-44ce-ae9b-8fce39950acf" providerId="ADAL" clId="{640ACB56-6F08-41FD-801D-C5950422C20D}" dt="2020-11-03T14:47:49.258" v="7" actId="6549"/>
        <pc:sldMkLst>
          <pc:docMk/>
          <pc:sldMk cId="0" sldId="256"/>
        </pc:sldMkLst>
        <pc:spChg chg="mod">
          <ac:chgData name="Joseph Levy" userId="3766db8f-7892-44ce-ae9b-8fce39950acf" providerId="ADAL" clId="{640ACB56-6F08-41FD-801D-C5950422C20D}" dt="2020-11-03T14:47:49.258" v="7" actId="6549"/>
          <ac:spMkLst>
            <pc:docMk/>
            <pc:sldMk cId="0" sldId="256"/>
            <ac:spMk id="3074" creationId="{00000000-0000-0000-0000-000000000000}"/>
          </ac:spMkLst>
        </pc:spChg>
      </pc:sldChg>
      <pc:sldMasterChg chg="modSp mod">
        <pc:chgData name="Joseph Levy" userId="3766db8f-7892-44ce-ae9b-8fce39950acf" providerId="ADAL" clId="{640ACB56-6F08-41FD-801D-C5950422C20D}" dt="2020-11-03T14:47:29.581" v="1" actId="6549"/>
        <pc:sldMasterMkLst>
          <pc:docMk/>
          <pc:sldMasterMk cId="0" sldId="2147483648"/>
        </pc:sldMasterMkLst>
        <pc:spChg chg="mod">
          <ac:chgData name="Joseph Levy" userId="3766db8f-7892-44ce-ae9b-8fce39950acf" providerId="ADAL" clId="{640ACB56-6F08-41FD-801D-C5950422C20D}" dt="2020-11-03T14:47:29.581" v="1"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318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13744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3.0.pdf" TargetMode="External"/><Relationship Id="rId7" Type="http://schemas.openxmlformats.org/officeDocument/2006/relationships/hyperlink" Target="https://www.ieee802.org/11/private/Draft_Standards/11bd/Draft%20P802.11bd_D1.0.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9/11-19-0083-05-00bd-indicating-ngv-capabilities-in-mac-header.pptx" TargetMode="External"/><Relationship Id="rId5" Type="http://schemas.openxmlformats.org/officeDocument/2006/relationships/hyperlink" Target="https://mentor.ieee.org/802.11/dcn/19/11-19-1031-00-00bd-the-mac-services-mismatch-between-802-11-and-1609-4.pptx" TargetMode="External"/><Relationship Id="rId4" Type="http://schemas.openxmlformats.org/officeDocument/2006/relationships/hyperlink" Target="https://mentor.ieee.org/802.11/dcn/19/11-19-1805-01-00bd-mac-service-update-for-ngv.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NGV 11bd Architecture Discussion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2020-11-03</a:t>
            </a:r>
          </a:p>
        </p:txBody>
      </p:sp>
      <p:sp>
        <p:nvSpPr>
          <p:cNvPr id="6" name="Date Placeholder 3"/>
          <p:cNvSpPr>
            <a:spLocks noGrp="1"/>
          </p:cNvSpPr>
          <p:nvPr>
            <p:ph type="dt" idx="10"/>
          </p:nvPr>
        </p:nvSpPr>
        <p:spPr/>
        <p:txBody>
          <a:bodyPr/>
          <a:lstStyle/>
          <a:p>
            <a:r>
              <a:rPr lang="en-US" dirty="0"/>
              <a:t>November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40027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1026" name="Document" r:id="rId4" imgW="10444320" imgH="2540160" progId="Word.Document.8">
                  <p:embed/>
                </p:oleObj>
              </mc:Choice>
              <mc:Fallback>
                <p:oleObj name="Document" r:id="rId4" imgW="10444320" imgH="2540160" progId="Word.Document.8">
                  <p:embed/>
                  <p:pic>
                    <p:nvPicPr>
                      <p:cNvPr id="3075" name="Object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the view of 802.11 TGbd that the 802.11bd amendment will not impact the 802.11 architecture.  For discussion purposes information is provided regarding the proposed NGV MAC service update.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r0: was reviewed during the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r1: updated based on comments made during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r2: added some additional information on the </a:t>
            </a:r>
            <a:r>
              <a:rPr lang="en-US" sz="2000" i="1" dirty="0"/>
              <a:t>“clean up” the MAC service interface (slides 5, 6, 7). </a:t>
            </a:r>
            <a:r>
              <a:rPr lang="en-GB" sz="2000" i="1" dirty="0"/>
              <a:t> This new content needs review and may be updated.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r3: updated slides 5 and 6 (slide 6 is new and is a continuation of the old slide 5) to align with Draft P802.11bd D1.0.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r4: typo corrections.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OCB (.11p)</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OCB is defined as [1]:</a:t>
            </a:r>
          </a:p>
          <a:p>
            <a:pPr algn="l"/>
            <a:r>
              <a:rPr lang="en-US" sz="1800" b="1" i="0" u="none" strike="noStrike" baseline="0" dirty="0">
                <a:solidFill>
                  <a:srgbClr val="000000"/>
                </a:solidFill>
                <a:latin typeface="TimesNewRoman,Bold"/>
              </a:rPr>
              <a:t>outside the context of a basic service set (BSS) (OCB): </a:t>
            </a:r>
            <a:r>
              <a:rPr lang="en-US" sz="1800" b="0" i="0" u="none" strike="noStrike" baseline="0" dirty="0">
                <a:solidFill>
                  <a:srgbClr val="000000"/>
                </a:solidFill>
                <a:latin typeface="TimesNewRoman"/>
              </a:rPr>
              <a:t>A mode of operation in which a station</a:t>
            </a:r>
          </a:p>
          <a:p>
            <a:pPr algn="l"/>
            <a:r>
              <a:rPr lang="en-US" sz="1800" b="0" i="0" u="none" strike="noStrike" baseline="0" dirty="0">
                <a:solidFill>
                  <a:srgbClr val="000000"/>
                </a:solidFill>
                <a:latin typeface="TimesNewRoman"/>
              </a:rPr>
              <a:t>(STA)</a:t>
            </a:r>
            <a:r>
              <a:rPr lang="en-US" sz="1800" b="0" i="0" u="none" strike="noStrike" baseline="0" dirty="0">
                <a:solidFill>
                  <a:srgbClr val="218B21"/>
                </a:solidFill>
                <a:latin typeface="TimesNewRoman"/>
              </a:rPr>
              <a:t> </a:t>
            </a:r>
            <a:r>
              <a:rPr lang="en-US" sz="1800" b="0" i="0" u="none" strike="noStrike" baseline="0" dirty="0">
                <a:solidFill>
                  <a:srgbClr val="000000"/>
                </a:solidFill>
                <a:latin typeface="TimesNewRoman"/>
              </a:rPr>
              <a:t>is not a member of a BSS and does not utilize IEEE 802.11 authentication, association, or</a:t>
            </a:r>
          </a:p>
          <a:p>
            <a:pPr algn="l"/>
            <a:r>
              <a:rPr lang="en-US" sz="1800" b="0" i="0" u="none" strike="noStrike" baseline="0" dirty="0">
                <a:solidFill>
                  <a:srgbClr val="000000"/>
                </a:solidFill>
                <a:latin typeface="TimesNewRoman"/>
              </a:rPr>
              <a:t>data confidentiality services.</a:t>
            </a:r>
          </a:p>
          <a:p>
            <a:pPr>
              <a:buFont typeface="Arial" panose="020B0604020202020204" pitchFamily="34" charset="0"/>
              <a:buChar char="•"/>
            </a:pPr>
            <a:r>
              <a:rPr lang="en-GB" dirty="0"/>
              <a:t>STA behaviour OCB is summarized in  Clause 4.3.7 [1]:</a:t>
            </a:r>
          </a:p>
          <a:p>
            <a:pPr lvl="1">
              <a:buFont typeface="Arial" panose="020B0604020202020204" pitchFamily="34" charset="0"/>
              <a:buChar char="•"/>
            </a:pPr>
            <a:r>
              <a:rPr lang="en-GB" dirty="0"/>
              <a:t>The 802.11 architecture of  STAs using OCB is a simple transmit and receive architecture</a:t>
            </a:r>
          </a:p>
          <a:p>
            <a:pPr lvl="1">
              <a:buFont typeface="Arial" panose="020B0604020202020204" pitchFamily="34" charset="0"/>
              <a:buChar char="•"/>
            </a:pPr>
            <a:r>
              <a:rPr lang="en-GB" dirty="0"/>
              <a:t>There is no “network” in the 802.11 OCB architecture, only STA to STA (point to point) or STA to STAs (broadcast) communication over the wireless media.</a:t>
            </a:r>
          </a:p>
          <a:p>
            <a:pPr lvl="1">
              <a:buFont typeface="Arial" panose="020B0604020202020204" pitchFamily="34" charset="0"/>
              <a:buChar char="•"/>
            </a:pPr>
            <a:r>
              <a:rPr lang="en-GB" dirty="0"/>
              <a:t>No 802.11 MAC sublayer authentication services are used.</a:t>
            </a:r>
          </a:p>
          <a:p>
            <a:pPr lvl="1">
              <a:buFont typeface="Arial" panose="020B0604020202020204" pitchFamily="34" charset="0"/>
              <a:buChar char="•"/>
            </a:pPr>
            <a:r>
              <a:rPr lang="en-GB" dirty="0"/>
              <a:t>OCB STAs can support ITS applications, providing IEEE 1609 or other higher layer standards communication services over the wireless media.   </a:t>
            </a:r>
          </a:p>
          <a:p>
            <a:pPr>
              <a:buFont typeface="Arial" panose="020B0604020202020204" pitchFamily="34" charset="0"/>
              <a:buChar char="•"/>
            </a:pPr>
            <a:r>
              <a:rPr lang="en-GB" dirty="0"/>
              <a:t>There are currently no architecture figures related to OCB in 802.11 [1]</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NGV (.11bd)  Thoughts</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There are no planned changes to the OCB concept, hence:</a:t>
            </a:r>
          </a:p>
          <a:p>
            <a:pPr lvl="1">
              <a:buFont typeface="Times New Roman" pitchFamily="16" charset="0"/>
              <a:buChar char="•"/>
            </a:pPr>
            <a:r>
              <a:rPr lang="en-GB" dirty="0"/>
              <a:t>There are no 802.11 BSSs in NGV</a:t>
            </a:r>
          </a:p>
          <a:p>
            <a:pPr lvl="1">
              <a:buFont typeface="Times New Roman" pitchFamily="16" charset="0"/>
              <a:buChar char="•"/>
            </a:pPr>
            <a:r>
              <a:rPr lang="en-GB" dirty="0"/>
              <a:t>There is no 802.11 authentication, 802.11 association, or 802.11 data confidentiality services in NGV</a:t>
            </a:r>
          </a:p>
          <a:p>
            <a:pPr>
              <a:buFont typeface="Arial" panose="020B0604020202020204" pitchFamily="34" charset="0"/>
              <a:buChar char="•"/>
            </a:pPr>
            <a:r>
              <a:rPr lang="en-GB" dirty="0"/>
              <a:t>There is no planned changes to the STA behaviour OCB (Clause 4.3.7):</a:t>
            </a:r>
          </a:p>
          <a:p>
            <a:pPr lvl="1">
              <a:buFont typeface="Arial" panose="020B0604020202020204" pitchFamily="34" charset="0"/>
              <a:buChar char="•"/>
            </a:pPr>
            <a:r>
              <a:rPr lang="en-GB" dirty="0"/>
              <a:t>So there are no significant 802.11 architecture impacts</a:t>
            </a:r>
          </a:p>
          <a:p>
            <a:pPr lvl="1">
              <a:buFont typeface="Arial" panose="020B0604020202020204" pitchFamily="34" charset="0"/>
              <a:buChar char="•"/>
            </a:pPr>
            <a:r>
              <a:rPr lang="en-GB" dirty="0"/>
              <a:t>NGV STAs operating in a OCB mode are targeted to support ITS applications</a:t>
            </a:r>
          </a:p>
          <a:p>
            <a:pPr lvl="1">
              <a:buFont typeface="Arial" panose="020B0604020202020204" pitchFamily="34" charset="0"/>
              <a:buChar char="•"/>
            </a:pPr>
            <a:r>
              <a:rPr lang="en-GB" dirty="0"/>
              <a:t>NGV STAs will provide IEEE 1609 or other higher layer standards next generation communication services over the wireless media.   </a:t>
            </a:r>
          </a:p>
          <a:p>
            <a:pPr>
              <a:buFont typeface="Arial" panose="020B0604020202020204" pitchFamily="34" charset="0"/>
              <a:buChar char="•"/>
            </a:pPr>
            <a:r>
              <a:rPr lang="en-GB" dirty="0"/>
              <a:t>There are currently no architecture figures proposed to be added to the 802.11 specification</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5578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There is a proposal to “clean up” the MAC service interface so that it is more compatible with IEEE 1609 and other higher layer ITS specifications</a:t>
            </a:r>
          </a:p>
          <a:p>
            <a:pPr>
              <a:buFont typeface="Arial" panose="020B0604020202020204" pitchFamily="34" charset="0"/>
              <a:buChar char="•"/>
            </a:pPr>
            <a:r>
              <a:rPr lang="en-GB" dirty="0"/>
              <a:t>In Clause 5 [6]:</a:t>
            </a:r>
          </a:p>
          <a:p>
            <a:pPr lvl="1">
              <a:buFont typeface="Arial" panose="020B0604020202020204" pitchFamily="34" charset="0"/>
              <a:buChar char="•"/>
            </a:pPr>
            <a:r>
              <a:rPr lang="en-GB" dirty="0"/>
              <a:t>A new parameter was added to MA-UNITDATA.request and MA-UNITDAT.indication: “radio environment request vector”</a:t>
            </a:r>
          </a:p>
          <a:p>
            <a:pPr lvl="1">
              <a:buFont typeface="Arial" panose="020B0604020202020204" pitchFamily="34" charset="0"/>
              <a:buChar char="•"/>
            </a:pPr>
            <a:r>
              <a:rPr lang="en-GB" dirty="0"/>
              <a:t>The Radio Environment Request Vector contains the following elements: </a:t>
            </a:r>
            <a:br>
              <a:rPr lang="en-GB" dirty="0"/>
            </a:br>
            <a:r>
              <a:rPr lang="en-US" dirty="0"/>
              <a:t>PPDU format (legacy/NGV), data rate/MCS for transmission, number of spatial streams, permitted aggregation, number of repetitions, expiry time (milliseconds until the MSDU is discarded if still not transmitted), frequency band, primary channel, channel width, fallback enabled, transmit power level</a:t>
            </a:r>
          </a:p>
          <a:p>
            <a:pPr lvl="1">
              <a:buFont typeface="Arial" panose="020B0604020202020204" pitchFamily="34" charset="0"/>
              <a:buChar char="•"/>
            </a:pPr>
            <a:r>
              <a:rPr lang="en-US" dirty="0"/>
              <a:t>A new entity was added: Radio Environment Report.  Which defines the MA-RADIOENVIRNMENT.indication with the following parameters: channel busy percentage, capability percentage, and station count.</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 (cont.)</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In Clause 6 [6] the following primitives were added:</a:t>
            </a:r>
          </a:p>
          <a:p>
            <a:pPr lvl="1">
              <a:buFont typeface="Arial" panose="020B0604020202020204" pitchFamily="34" charset="0"/>
              <a:buChar char="•"/>
            </a:pPr>
            <a:r>
              <a:rPr lang="en-GB" dirty="0"/>
              <a:t>MLME-CANCELTX.request - </a:t>
            </a:r>
            <a:r>
              <a:rPr lang="en-US" dirty="0"/>
              <a:t>allows the SME to cancel transmission of MSDUs that are currently in the MAC transmit queue</a:t>
            </a:r>
            <a:endParaRPr lang="en-GB" dirty="0"/>
          </a:p>
          <a:p>
            <a:pPr lvl="1">
              <a:buFont typeface="Arial" panose="020B0604020202020204" pitchFamily="34" charset="0"/>
              <a:buChar char="•"/>
            </a:pPr>
            <a:r>
              <a:rPr lang="en-GB" dirty="0"/>
              <a:t>MLME-CANCELTX.confirm – </a:t>
            </a:r>
            <a:r>
              <a:rPr lang="en-US" dirty="0"/>
              <a:t>notifies the SME that MSDUs of a specified access category have been removed from the transmit queue (as per the request).</a:t>
            </a:r>
            <a:endParaRPr lang="en-GB" dirty="0"/>
          </a:p>
          <a:p>
            <a:pPr lvl="1">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419084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D7FC-5776-41C6-852E-ABCB34C36DB5}"/>
              </a:ext>
            </a:extLst>
          </p:cNvPr>
          <p:cNvSpPr>
            <a:spLocks noGrp="1"/>
          </p:cNvSpPr>
          <p:nvPr>
            <p:ph type="title"/>
          </p:nvPr>
        </p:nvSpPr>
        <p:spPr>
          <a:xfrm>
            <a:off x="914401" y="685801"/>
            <a:ext cx="10361084" cy="457199"/>
          </a:xfrm>
        </p:spPr>
        <p:txBody>
          <a:bodyPr/>
          <a:lstStyle/>
          <a:p>
            <a:r>
              <a:rPr lang="en-US" dirty="0"/>
              <a:t>NGV Higher Layer Control – Proposed Architecture </a:t>
            </a:r>
          </a:p>
        </p:txBody>
      </p:sp>
      <p:sp>
        <p:nvSpPr>
          <p:cNvPr id="3" name="Date Placeholder 2">
            <a:extLst>
              <a:ext uri="{FF2B5EF4-FFF2-40B4-BE49-F238E27FC236}">
                <a16:creationId xmlns:a16="http://schemas.microsoft.com/office/drawing/2014/main" id="{48BC7E16-2974-4FA8-BC07-0533CEB3BD37}"/>
              </a:ext>
            </a:extLst>
          </p:cNvPr>
          <p:cNvSpPr>
            <a:spLocks noGrp="1"/>
          </p:cNvSpPr>
          <p:nvPr>
            <p:ph type="dt" idx="10"/>
          </p:nvPr>
        </p:nvSpPr>
        <p:spPr/>
        <p:txBody>
          <a:bodyPr/>
          <a:lstStyle/>
          <a:p>
            <a:r>
              <a:rPr lang="en-US" dirty="0"/>
              <a:t>November 2020</a:t>
            </a:r>
            <a:endParaRPr lang="en-GB" dirty="0"/>
          </a:p>
        </p:txBody>
      </p:sp>
      <p:sp>
        <p:nvSpPr>
          <p:cNvPr id="4" name="Footer Placeholder 3">
            <a:extLst>
              <a:ext uri="{FF2B5EF4-FFF2-40B4-BE49-F238E27FC236}">
                <a16:creationId xmlns:a16="http://schemas.microsoft.com/office/drawing/2014/main" id="{4D12E056-823D-4301-A4AA-08CA2CA4EF3C}"/>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ABA3A9E3-C268-4D01-9F6F-84C01FB8E6E5}"/>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pic>
        <p:nvPicPr>
          <p:cNvPr id="7" name="Picture 6">
            <a:extLst>
              <a:ext uri="{FF2B5EF4-FFF2-40B4-BE49-F238E27FC236}">
                <a16:creationId xmlns:a16="http://schemas.microsoft.com/office/drawing/2014/main" id="{5BFB4A7F-D077-4A91-B8F9-0AD34B1E8D3E}"/>
              </a:ext>
            </a:extLst>
          </p:cNvPr>
          <p:cNvPicPr>
            <a:picLocks noChangeAspect="1"/>
          </p:cNvPicPr>
          <p:nvPr/>
        </p:nvPicPr>
        <p:blipFill>
          <a:blip r:embed="rId2"/>
          <a:stretch>
            <a:fillRect/>
          </a:stretch>
        </p:blipFill>
        <p:spPr>
          <a:xfrm>
            <a:off x="0" y="1222376"/>
            <a:ext cx="12192000" cy="5253038"/>
          </a:xfrm>
          <a:prstGeom prst="rect">
            <a:avLst/>
          </a:prstGeom>
        </p:spPr>
      </p:pic>
    </p:spTree>
    <p:extLst>
      <p:ext uri="{BB962C8B-B14F-4D97-AF65-F5344CB8AC3E}">
        <p14:creationId xmlns:p14="http://schemas.microsoft.com/office/powerpoint/2010/main" val="138352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F005A-5C1D-4C6C-BF38-7274BA72B7B8}"/>
              </a:ext>
            </a:extLst>
          </p:cNvPr>
          <p:cNvSpPr>
            <a:spLocks noGrp="1"/>
          </p:cNvSpPr>
          <p:nvPr>
            <p:ph type="title"/>
          </p:nvPr>
        </p:nvSpPr>
        <p:spPr>
          <a:xfrm>
            <a:off x="914401" y="685802"/>
            <a:ext cx="10361084" cy="538680"/>
          </a:xfrm>
        </p:spPr>
        <p:txBody>
          <a:bodyPr/>
          <a:lstStyle/>
          <a:p>
            <a:r>
              <a:rPr lang="en-US" dirty="0"/>
              <a:t>Current IEEE 1609 Architecture Figure [5]</a:t>
            </a:r>
          </a:p>
        </p:txBody>
      </p:sp>
      <p:sp>
        <p:nvSpPr>
          <p:cNvPr id="3" name="Date Placeholder 2">
            <a:extLst>
              <a:ext uri="{FF2B5EF4-FFF2-40B4-BE49-F238E27FC236}">
                <a16:creationId xmlns:a16="http://schemas.microsoft.com/office/drawing/2014/main" id="{015F9A99-CEAD-43C8-99F1-08685F58A50B}"/>
              </a:ext>
            </a:extLst>
          </p:cNvPr>
          <p:cNvSpPr>
            <a:spLocks noGrp="1"/>
          </p:cNvSpPr>
          <p:nvPr>
            <p:ph type="dt" idx="10"/>
          </p:nvPr>
        </p:nvSpPr>
        <p:spPr/>
        <p:txBody>
          <a:bodyPr/>
          <a:lstStyle/>
          <a:p>
            <a:r>
              <a:rPr lang="en-US" dirty="0"/>
              <a:t>November 2020</a:t>
            </a:r>
            <a:endParaRPr lang="en-GB" dirty="0"/>
          </a:p>
        </p:txBody>
      </p:sp>
      <p:sp>
        <p:nvSpPr>
          <p:cNvPr id="4" name="Footer Placeholder 3">
            <a:extLst>
              <a:ext uri="{FF2B5EF4-FFF2-40B4-BE49-F238E27FC236}">
                <a16:creationId xmlns:a16="http://schemas.microsoft.com/office/drawing/2014/main" id="{F92B0CC0-0030-4E16-9D0C-42E181A23F71}"/>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BFD5A153-C205-4F57-8A9D-122908413E48}"/>
              </a:ext>
            </a:extLst>
          </p:cNvPr>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pic>
        <p:nvPicPr>
          <p:cNvPr id="7" name="Picture 6">
            <a:extLst>
              <a:ext uri="{FF2B5EF4-FFF2-40B4-BE49-F238E27FC236}">
                <a16:creationId xmlns:a16="http://schemas.microsoft.com/office/drawing/2014/main" id="{E27701E6-B8C2-4C41-92F3-FA3D8825AD36}"/>
              </a:ext>
            </a:extLst>
          </p:cNvPr>
          <p:cNvPicPr>
            <a:picLocks noChangeAspect="1"/>
          </p:cNvPicPr>
          <p:nvPr/>
        </p:nvPicPr>
        <p:blipFill>
          <a:blip r:embed="rId2"/>
          <a:stretch>
            <a:fillRect/>
          </a:stretch>
        </p:blipFill>
        <p:spPr>
          <a:xfrm>
            <a:off x="1716618" y="1240118"/>
            <a:ext cx="8153400" cy="5235295"/>
          </a:xfrm>
          <a:prstGeom prst="rect">
            <a:avLst/>
          </a:prstGeom>
        </p:spPr>
      </p:pic>
      <p:sp>
        <p:nvSpPr>
          <p:cNvPr id="8" name="TextBox 7">
            <a:extLst>
              <a:ext uri="{FF2B5EF4-FFF2-40B4-BE49-F238E27FC236}">
                <a16:creationId xmlns:a16="http://schemas.microsoft.com/office/drawing/2014/main" id="{4B78C8AB-769C-4A25-8504-7BA72B505663}"/>
              </a:ext>
            </a:extLst>
          </p:cNvPr>
          <p:cNvSpPr txBox="1"/>
          <p:nvPr/>
        </p:nvSpPr>
        <p:spPr>
          <a:xfrm>
            <a:off x="9239338" y="5772088"/>
            <a:ext cx="2819400" cy="400110"/>
          </a:xfrm>
          <a:prstGeom prst="rect">
            <a:avLst/>
          </a:prstGeom>
          <a:noFill/>
        </p:spPr>
        <p:txBody>
          <a:bodyPr wrap="square" rtlCol="0">
            <a:spAutoFit/>
          </a:bodyPr>
          <a:lstStyle/>
          <a:p>
            <a:r>
              <a:rPr lang="en-US" sz="2000" i="1" dirty="0">
                <a:solidFill>
                  <a:schemeClr val="tx1"/>
                </a:solidFill>
              </a:rPr>
              <a:t>[5] page 17, clause 5.1</a:t>
            </a:r>
          </a:p>
        </p:txBody>
      </p:sp>
    </p:spTree>
    <p:extLst>
      <p:ext uri="{BB962C8B-B14F-4D97-AF65-F5344CB8AC3E}">
        <p14:creationId xmlns:p14="http://schemas.microsoft.com/office/powerpoint/2010/main" val="2519913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dirty="0">
                <a:latin typeface="+mj-lt"/>
              </a:rPr>
              <a:t>IEEE 802.11REVmdD3.0, </a:t>
            </a:r>
            <a:r>
              <a:rPr lang="en-GB" sz="1800" dirty="0">
                <a:latin typeface="+mj-lt"/>
                <a:hlinkClick r:id="rId3"/>
              </a:rPr>
              <a:t>http://www.ieee802.org/11/private/Draft_Standards/11md/Draft%20P802.11REVmd_D3.0.pdf</a:t>
            </a:r>
            <a:endParaRPr lang="en-GB" sz="1800" dirty="0">
              <a:latin typeface="+mj-lt"/>
            </a:endParaRPr>
          </a:p>
          <a:p>
            <a:pPr marL="457200" indent="-457200">
              <a:buFont typeface="+mj-lt"/>
              <a:buAutoNum type="arabicPeriod"/>
            </a:pPr>
            <a:r>
              <a:rPr lang="en-US" sz="1800" b="0" i="0" dirty="0">
                <a:solidFill>
                  <a:srgbClr val="000000"/>
                </a:solidFill>
                <a:effectLst/>
                <a:latin typeface="+mj-lt"/>
                <a:hlinkClick r:id="rId4"/>
              </a:rPr>
              <a:t>11-19/1805r1</a:t>
            </a:r>
            <a:r>
              <a:rPr lang="en-US" sz="1800" b="0" i="0" dirty="0">
                <a:solidFill>
                  <a:srgbClr val="000000"/>
                </a:solidFill>
                <a:effectLst/>
                <a:latin typeface="+mj-lt"/>
              </a:rPr>
              <a:t> MAC Service Update for NGV</a:t>
            </a:r>
            <a:r>
              <a:rPr lang="en-GB" sz="1800" b="0" i="0" dirty="0">
                <a:solidFill>
                  <a:srgbClr val="000000"/>
                </a:solidFill>
                <a:effectLst/>
                <a:latin typeface="+mj-lt"/>
              </a:rPr>
              <a:t>, Michael Fischer</a:t>
            </a:r>
          </a:p>
          <a:p>
            <a:pPr marL="457200" indent="-457200">
              <a:buFont typeface="+mj-lt"/>
              <a:buAutoNum type="arabicPeriod"/>
            </a:pPr>
            <a:r>
              <a:rPr lang="en-US" sz="1800" b="0" i="0" dirty="0">
                <a:solidFill>
                  <a:srgbClr val="000000"/>
                </a:solidFill>
                <a:effectLst/>
                <a:latin typeface="+mj-lt"/>
                <a:hlinkClick r:id="rId5"/>
              </a:rPr>
              <a:t>11-19/1031r0</a:t>
            </a:r>
            <a:r>
              <a:rPr lang="en-US" sz="1800" b="0" i="0" dirty="0">
                <a:solidFill>
                  <a:srgbClr val="000000"/>
                </a:solidFill>
                <a:effectLst/>
                <a:latin typeface="+mj-lt"/>
              </a:rPr>
              <a:t> The MAC Services Mismatch Between 802.11 and 1609.4, Michael Fischer</a:t>
            </a:r>
          </a:p>
          <a:p>
            <a:pPr marL="457200" indent="-457200">
              <a:buFont typeface="+mj-lt"/>
              <a:buAutoNum type="arabicPeriod"/>
            </a:pPr>
            <a:r>
              <a:rPr lang="en-GB" sz="1800" dirty="0">
                <a:latin typeface="+mj-lt"/>
                <a:hlinkClick r:id="rId6"/>
              </a:rPr>
              <a:t>11-19/0083r5</a:t>
            </a:r>
            <a:r>
              <a:rPr lang="en-GB" sz="1800" dirty="0">
                <a:latin typeface="+mj-lt"/>
              </a:rPr>
              <a:t> </a:t>
            </a:r>
            <a:r>
              <a:rPr lang="en-US" sz="1800" b="0" i="0" dirty="0">
                <a:solidFill>
                  <a:srgbClr val="000000"/>
                </a:solidFill>
                <a:effectLst/>
                <a:latin typeface="+mj-lt"/>
              </a:rPr>
              <a:t>Indicating NGV Capabilities in MAC Header, Michael Fischer</a:t>
            </a:r>
            <a:r>
              <a:rPr lang="en-GB" sz="1800" dirty="0">
                <a:latin typeface="+mj-lt"/>
              </a:rPr>
              <a:t> </a:t>
            </a:r>
          </a:p>
          <a:p>
            <a:pPr marL="457200" indent="-457200">
              <a:buFont typeface="+mj-lt"/>
              <a:buAutoNum type="arabicPeriod"/>
            </a:pPr>
            <a:r>
              <a:rPr lang="en-GB" sz="1800" dirty="0">
                <a:latin typeface="+mj-lt"/>
              </a:rPr>
              <a:t>IEEE Std 1609.4-2010, </a:t>
            </a:r>
          </a:p>
          <a:p>
            <a:pPr marL="457200" indent="-457200">
              <a:buFont typeface="+mj-lt"/>
              <a:buAutoNum type="arabicPeriod"/>
            </a:pPr>
            <a:r>
              <a:rPr lang="en-GB" sz="1800" dirty="0">
                <a:latin typeface="+mj-lt"/>
                <a:hlinkClick r:id="rId7"/>
              </a:rPr>
              <a:t>IEEE P802.11bdD1.0</a:t>
            </a:r>
            <a:r>
              <a:rPr lang="en-GB" sz="1800" dirty="0">
                <a:latin typeface="+mj-lt"/>
              </a:rPr>
              <a:t> “Draft Standard for Information technology— Telecommunications and information exchange between systems Local and metropolitan area networks—Specific requirements Part 11: Wireless LAN Medium Access Control (MAC) and Physical Layer (PHY) Specifications Amendment 5: Enhancements for Next Generation Vehicular Communication”</a:t>
            </a:r>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F1A85F-448E-43D8-975E-1924421FB42A}">
  <ds:schemaRefs>
    <ds:schemaRef ds:uri="http://schemas.microsoft.com/sharepoint/v3/contenttype/forms"/>
  </ds:schemaRefs>
</ds:datastoreItem>
</file>

<file path=customXml/itemProps2.xml><?xml version="1.0" encoding="utf-8"?>
<ds:datastoreItem xmlns:ds="http://schemas.openxmlformats.org/officeDocument/2006/customXml" ds:itemID="{7071C722-5866-4345-86F9-3EEE0825B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F27477-4F45-4036-BF6A-58A6E0C0FF44}">
  <ds:schemaRefs>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purl.org/dc/dcmitype/"/>
    <ds:schemaRef ds:uri="60873816-0101-4504-946e-6fdefec58fb5"/>
    <ds:schemaRef ds:uri="4e36d776-f4f9-4739-bb28-fcc060563e14"/>
  </ds:schemaRefs>
</ds:datastoreItem>
</file>

<file path=docProps/app.xml><?xml version="1.0" encoding="utf-8"?>
<Properties xmlns="http://schemas.openxmlformats.org/officeDocument/2006/extended-properties" xmlns:vt="http://schemas.openxmlformats.org/officeDocument/2006/docPropsVTypes">
  <Template>802-11-Submission-16-9 (1)</Template>
  <TotalTime>5561</TotalTime>
  <Words>962</Words>
  <Application>Microsoft Office PowerPoint</Application>
  <PresentationFormat>Widescreen</PresentationFormat>
  <Paragraphs>105</Paragraphs>
  <Slides>9</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Times New Roman</vt:lpstr>
      <vt:lpstr>TimesNewRoman</vt:lpstr>
      <vt:lpstr>TimesNewRoman,Bold</vt:lpstr>
      <vt:lpstr>Verdana</vt:lpstr>
      <vt:lpstr>Office Theme</vt:lpstr>
      <vt:lpstr>Document</vt:lpstr>
      <vt:lpstr>NGV 11bd Architecture Discussion</vt:lpstr>
      <vt:lpstr>Abstract</vt:lpstr>
      <vt:lpstr>Architecture of OCB (.11p)</vt:lpstr>
      <vt:lpstr>Architecture of NGV (.11bd)  Thoughts</vt:lpstr>
      <vt:lpstr>Possibly of Interest to the 802.11 ARC SC</vt:lpstr>
      <vt:lpstr>Possibly of Interest to the 802.11 ARC SC (cont.)</vt:lpstr>
      <vt:lpstr>NGV Higher Layer Control – Proposed Architecture </vt:lpstr>
      <vt:lpstr>Current IEEE 1609 Architecture Figure [5]</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11-20/1166 NGV 11bd Architecture Discussion</dc:title>
  <dc:creator>Joseph Levy</dc:creator>
  <cp:lastModifiedBy>Joseph Levy</cp:lastModifiedBy>
  <cp:revision>4</cp:revision>
  <cp:lastPrinted>1601-01-01T00:00:00Z</cp:lastPrinted>
  <dcterms:created xsi:type="dcterms:W3CDTF">2020-07-31T17:47:23Z</dcterms:created>
  <dcterms:modified xsi:type="dcterms:W3CDTF">2020-11-03T14:48:20Z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