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handoutMasterIdLst>
    <p:handoutMasterId r:id="rId34"/>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994" r:id="rId15"/>
    <p:sldId id="995" r:id="rId16"/>
    <p:sldId id="996" r:id="rId17"/>
    <p:sldId id="998" r:id="rId18"/>
    <p:sldId id="999" r:id="rId19"/>
    <p:sldId id="1000" r:id="rId20"/>
    <p:sldId id="1001" r:id="rId21"/>
    <p:sldId id="1002" r:id="rId22"/>
    <p:sldId id="1003" r:id="rId23"/>
    <p:sldId id="1005" r:id="rId24"/>
    <p:sldId id="1007" r:id="rId25"/>
    <p:sldId id="1008" r:id="rId26"/>
    <p:sldId id="1009" r:id="rId27"/>
    <p:sldId id="1010" r:id="rId28"/>
    <p:sldId id="1012" r:id="rId29"/>
    <p:sldId id="1013" r:id="rId30"/>
    <p:sldId id="1014" r:id="rId31"/>
    <p:sldId id="1011" r:id="rId3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29"/>
    <p:restoredTop sz="95405"/>
  </p:normalViewPr>
  <p:slideViewPr>
    <p:cSldViewPr showGuides="1">
      <p:cViewPr varScale="1">
        <p:scale>
          <a:sx n="70" d="100"/>
          <a:sy n="70" d="100"/>
        </p:scale>
        <p:origin x="592"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1164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802.my.webex.com/ieee802.my/j.php?MTID=m48a0377bce6f553c2bf95f73e3ed8103"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j.php?MTID=m8bc75a81964d9defcd8b69b6793952df"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p.php?AT=LI&amp;WID=802_11_chair@ieee.org&amp;TK=58baf87c57d694c3017a8a9f34722d6b89e48e1c23289725145a674ad9b681fa&amp;MU=https://ieeesa.webex.com/ieeesa/m.php?AT%3DHM%26MK%3D1291351938%26Rnd%3D0.17943418695127866"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p.php?AT=LI&amp;WID=802_11_chair@ieee.org&amp;TK=58baf87c57d694c3017a8a9f34722d6b89e48e1c23289725145a674ad9b681fa&amp;MU=https://ieeesa.webex.com/ieeesa/m.php?AT%3DHM%26MK%3D1291351938%26Rnd%3D0.17943418695127866"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Aug 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2020-08-01</a:t>
            </a: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15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chemeClr val="bg1">
                    <a:lumMod val="85000"/>
                  </a:schemeClr>
                </a:solidFill>
                <a:cs typeface="+mn-ea"/>
              </a:rPr>
              <a:t>Aug </a:t>
            </a:r>
            <a:r>
              <a:rPr lang="en-US" altLang="zh-CN" sz="2400" u="sng" dirty="0" smtClean="0">
                <a:solidFill>
                  <a:schemeClr val="bg1">
                    <a:lumMod val="85000"/>
                  </a:schemeClr>
                </a:solidFill>
                <a:cs typeface="+mn-ea"/>
              </a:rPr>
              <a:t>4</a:t>
            </a:r>
            <a:r>
              <a:rPr lang="en-US" altLang="zh-CN" sz="2400" u="sng" baseline="30000" dirty="0" smtClean="0">
                <a:solidFill>
                  <a:schemeClr val="bg1">
                    <a:lumMod val="85000"/>
                  </a:schemeClr>
                </a:solidFill>
                <a:cs typeface="+mn-ea"/>
              </a:rPr>
              <a:t>th</a:t>
            </a:r>
            <a:r>
              <a:rPr lang="en-US" altLang="zh-CN" sz="2400" u="sng" dirty="0" smtClean="0">
                <a:solidFill>
                  <a:schemeClr val="bg1">
                    <a:lumMod val="85000"/>
                  </a:schemeClr>
                </a:solidFill>
                <a:cs typeface="+mn-ea"/>
              </a:rPr>
              <a:t>, 10:00am </a:t>
            </a:r>
            <a:r>
              <a:rPr lang="en-US" altLang="zh-CN" sz="2400" u="sng" dirty="0">
                <a:solidFill>
                  <a:schemeClr val="bg1">
                    <a:lumMod val="85000"/>
                  </a:schemeClr>
                </a:solidFill>
                <a:cs typeface="+mn-ea"/>
              </a:rPr>
              <a:t>~ 11:59 am, ET; Webex (Motion); </a:t>
            </a:r>
          </a:p>
          <a:p>
            <a:pPr eaLnBrk="1" hangingPunct="1"/>
            <a:r>
              <a:rPr lang="en-US" altLang="zh-CN" sz="2400" strike="sngStrike" dirty="0">
                <a:solidFill>
                  <a:srgbClr val="FF0000"/>
                </a:solidFill>
                <a:cs typeface="+mn-ea"/>
                <a:sym typeface="+mn-ea"/>
              </a:rPr>
              <a:t>Aug </a:t>
            </a:r>
            <a:r>
              <a:rPr lang="en-US" altLang="zh-CN" sz="2400" strike="sngStrike" dirty="0" smtClean="0">
                <a:solidFill>
                  <a:srgbClr val="FF0000"/>
                </a:solidFill>
                <a:cs typeface="+mn-ea"/>
                <a:sym typeface="+mn-ea"/>
              </a:rPr>
              <a:t>11</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a:t>
            </a:r>
            <a:r>
              <a:rPr lang="en-US" altLang="zh-CN" sz="2400" strike="sngStrike" dirty="0">
                <a:solidFill>
                  <a:srgbClr val="FF0000"/>
                </a:solidFill>
                <a:cs typeface="+mn-ea"/>
                <a:sym typeface="+mn-ea"/>
              </a:rPr>
              <a:t>~ 11:59 am, ET; Webex; </a:t>
            </a:r>
            <a:endParaRPr lang="en-US" altLang="zh-CN" sz="2400" strike="sngStrike" dirty="0" smtClean="0">
              <a:solidFill>
                <a:srgbClr val="FF0000"/>
              </a:solidFill>
              <a:cs typeface="+mn-ea"/>
              <a:sym typeface="+mn-ea"/>
            </a:endParaRPr>
          </a:p>
          <a:p>
            <a:pPr eaLnBrk="1" hangingPunct="1"/>
            <a:r>
              <a:rPr lang="en-US" altLang="zh-CN" sz="2400" dirty="0" smtClean="0">
                <a:solidFill>
                  <a:schemeClr val="bg1">
                    <a:lumMod val="85000"/>
                  </a:schemeClr>
                </a:solidFill>
                <a:cs typeface="+mn-ea"/>
                <a:sym typeface="+mn-ea"/>
              </a:rPr>
              <a:t>Aug 14</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Aug 18</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rgbClr val="00B050"/>
                </a:solidFill>
                <a:cs typeface="+mn-ea"/>
                <a:sym typeface="+mn-ea"/>
              </a:rPr>
              <a:t>Aug 21</a:t>
            </a:r>
            <a:r>
              <a:rPr lang="en-US" altLang="zh-CN" sz="2400" baseline="30000" dirty="0" smtClean="0">
                <a:solidFill>
                  <a:srgbClr val="00B050"/>
                </a:solidFill>
                <a:cs typeface="+mn-ea"/>
                <a:sym typeface="+mn-ea"/>
              </a:rPr>
              <a:t>st</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Aug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Aug 28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
        <p:nvSpPr>
          <p:cNvPr id="7" name="内容占位符 2"/>
          <p:cNvSpPr>
            <a:spLocks noGrp="1"/>
          </p:cNvSpPr>
          <p:nvPr/>
        </p:nvSpPr>
        <p:spPr>
          <a:xfrm>
            <a:off x="6248396" y="2156169"/>
            <a:ext cx="5257662" cy="3869055"/>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rPr>
              <a:t>Sep 1</a:t>
            </a:r>
            <a:r>
              <a:rPr lang="en-US" altLang="zh-CN" sz="2400" baseline="30000" dirty="0" smtClean="0">
                <a:solidFill>
                  <a:srgbClr val="00B050"/>
                </a:solidFill>
                <a:cs typeface="+mn-ea"/>
              </a:rPr>
              <a:t>st</a:t>
            </a:r>
            <a:r>
              <a:rPr lang="en-US" altLang="zh-CN" sz="2400" dirty="0" smtClean="0">
                <a:solidFill>
                  <a:srgbClr val="00B050"/>
                </a:solidFill>
                <a:cs typeface="+mn-ea"/>
              </a:rPr>
              <a:t>, 10:00am </a:t>
            </a:r>
            <a:r>
              <a:rPr lang="en-US" altLang="zh-CN" sz="2400" dirty="0">
                <a:solidFill>
                  <a:srgbClr val="00B050"/>
                </a:solidFill>
                <a:cs typeface="+mn-ea"/>
              </a:rPr>
              <a:t>~ 11:59 am, ET; </a:t>
            </a:r>
            <a:r>
              <a:rPr lang="en-US" altLang="zh-CN" sz="2400" dirty="0" err="1" smtClean="0">
                <a:solidFill>
                  <a:srgbClr val="00B050"/>
                </a:solidFill>
                <a:cs typeface="+mn-ea"/>
              </a:rPr>
              <a:t>Webex</a:t>
            </a:r>
            <a:r>
              <a:rPr lang="en-US" altLang="zh-CN" sz="2400" dirty="0" smtClean="0">
                <a:solidFill>
                  <a:srgbClr val="00B050"/>
                </a:solidFill>
                <a:cs typeface="+mn-ea"/>
              </a:rPr>
              <a:t>; </a:t>
            </a:r>
            <a:endParaRPr lang="en-US" altLang="zh-CN" sz="2400" dirty="0">
              <a:solidFill>
                <a:srgbClr val="00B050"/>
              </a:solidFill>
              <a:cs typeface="+mn-ea"/>
            </a:endParaRPr>
          </a:p>
          <a:p>
            <a:pPr eaLnBrk="1" hangingPunct="1"/>
            <a:r>
              <a:rPr lang="en-US" altLang="zh-CN" sz="2400" dirty="0" smtClean="0">
                <a:solidFill>
                  <a:srgbClr val="00B050"/>
                </a:solidFill>
                <a:cs typeface="+mn-ea"/>
                <a:sym typeface="+mn-ea"/>
              </a:rPr>
              <a:t>Sep 4</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u="sng" dirty="0" smtClean="0">
                <a:solidFill>
                  <a:srgbClr val="0070C0"/>
                </a:solidFill>
                <a:cs typeface="+mn-ea"/>
                <a:sym typeface="+mn-ea"/>
              </a:rPr>
              <a:t>Sep 15</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9:00am ~ 11:00 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IEEE 802.11 Plenary Sep; </a:t>
            </a: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16</a:t>
            </a:r>
            <a:r>
              <a:rPr lang="en-US" altLang="zh-CN" sz="2400" u="sng" baseline="30000" dirty="0" smtClean="0">
                <a:solidFill>
                  <a:srgbClr val="0070C0"/>
                </a:solidFill>
                <a:cs typeface="+mn-ea"/>
                <a:sym typeface="+mn-ea"/>
              </a:rPr>
              <a:t>th</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9:00am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11:00 </a:t>
            </a:r>
            <a:r>
              <a:rPr lang="en-US" altLang="zh-CN" sz="2400" u="sng" dirty="0">
                <a:solidFill>
                  <a:srgbClr val="0070C0"/>
                </a:solidFill>
                <a:cs typeface="+mn-ea"/>
                <a:sym typeface="+mn-ea"/>
              </a:rPr>
              <a:t>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a:t>
            </a:r>
            <a:endParaRPr lang="en-US" altLang="zh-CN" sz="2400" u="sng" dirty="0">
              <a:solidFill>
                <a:srgbClr val="0070C0"/>
              </a:solidFill>
              <a:cs typeface="+mn-ea"/>
              <a:sym typeface="+mn-ea"/>
            </a:endParaRP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17</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9:00am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11:00 </a:t>
            </a:r>
            <a:r>
              <a:rPr lang="en-US" altLang="zh-CN" sz="2400" u="sng" dirty="0">
                <a:solidFill>
                  <a:srgbClr val="0070C0"/>
                </a:solidFill>
                <a:cs typeface="+mn-ea"/>
                <a:sym typeface="+mn-ea"/>
              </a:rPr>
              <a:t>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a:t>
            </a:r>
            <a:endParaRPr lang="en-US" altLang="zh-CN" sz="2400" u="sng" dirty="0">
              <a:solidFill>
                <a:srgbClr val="0070C0"/>
              </a:solidFill>
              <a:cs typeface="+mn-ea"/>
              <a:sym typeface="+mn-ea"/>
            </a:endParaRPr>
          </a:p>
          <a:p>
            <a:pPr eaLnBrk="1" hangingPunct="1"/>
            <a:r>
              <a:rPr lang="en-US" altLang="zh-CN" sz="2400" strike="sngStrike" dirty="0" smtClean="0">
                <a:solidFill>
                  <a:srgbClr val="FF0000"/>
                </a:solidFill>
                <a:cs typeface="+mn-ea"/>
                <a:sym typeface="+mn-ea"/>
              </a:rPr>
              <a:t>Sep 18</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 11:59 am, ET; </a:t>
            </a:r>
            <a:r>
              <a:rPr lang="en-US" altLang="zh-CN" sz="2400" strike="sngStrike" dirty="0" err="1" smtClean="0">
                <a:solidFill>
                  <a:srgbClr val="FF0000"/>
                </a:solidFill>
                <a:cs typeface="+mn-ea"/>
                <a:sym typeface="+mn-ea"/>
              </a:rPr>
              <a:t>Webex</a:t>
            </a:r>
            <a:r>
              <a:rPr lang="en-US" altLang="zh-CN" sz="2400" strike="sngStrike" dirty="0" smtClean="0">
                <a:solidFill>
                  <a:srgbClr val="FF0000"/>
                </a:solidFill>
                <a:cs typeface="+mn-ea"/>
                <a:sym typeface="+mn-ea"/>
              </a:rPr>
              <a:t>; </a:t>
            </a:r>
          </a:p>
          <a:p>
            <a:pPr eaLnBrk="1" hangingPunct="1"/>
            <a:r>
              <a:rPr lang="en-US" altLang="zh-CN" sz="2400" dirty="0" smtClean="0">
                <a:solidFill>
                  <a:srgbClr val="00B050"/>
                </a:solidFill>
                <a:cs typeface="+mn-ea"/>
                <a:sym typeface="+mn-ea"/>
              </a:rPr>
              <a:t>Sep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p>
          <a:p>
            <a:pPr eaLnBrk="1" hangingPunct="1"/>
            <a:r>
              <a:rPr lang="en-US" altLang="zh-CN" sz="2400" dirty="0" smtClean="0">
                <a:solidFill>
                  <a:srgbClr val="00B050"/>
                </a:solidFill>
                <a:cs typeface="+mn-ea"/>
                <a:sym typeface="+mn-ea"/>
              </a:rPr>
              <a:t>Sep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214694135"/>
              </p:ext>
            </p:extLst>
          </p:nvPr>
        </p:nvGraphicFramePr>
        <p:xfrm>
          <a:off x="1524120" y="1600248"/>
          <a:ext cx="9406890" cy="4644390"/>
        </p:xfrm>
        <a:graphic>
          <a:graphicData uri="http://schemas.openxmlformats.org/drawingml/2006/table">
            <a:tbl>
              <a:tblPr firstRow="1" bandRow="1">
                <a:tableStyleId>{5C22544A-7EE6-4342-B048-85BDC9FD1C3A}</a:tableStyleId>
              </a:tblPr>
              <a:tblGrid>
                <a:gridCol w="4977765"/>
                <a:gridCol w="2021205"/>
                <a:gridCol w="2407920"/>
              </a:tblGrid>
              <a:tr h="304800">
                <a:tc>
                  <a:txBody>
                    <a:bodyPr/>
                    <a:lstStyle/>
                    <a:p>
                      <a:r>
                        <a:rPr lang="en-US" altLang="zh-CN" sz="1800" dirty="0" smtClean="0"/>
                        <a:t>TG Documents</a:t>
                      </a:r>
                    </a:p>
                  </a:txBody>
                  <a:tcPr/>
                </a:tc>
                <a:tc>
                  <a:txBody>
                    <a:bodyPr/>
                    <a:lstStyle/>
                    <a:p>
                      <a:r>
                        <a:rPr lang="en-US" altLang="zh-CN" sz="1800" dirty="0" smtClean="0"/>
                        <a:t>Baseline Version</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305435">
                <a:tc>
                  <a:txBody>
                    <a:bodyPr/>
                    <a:lstStyle/>
                    <a:p>
                      <a:r>
                        <a:rPr lang="en-US" altLang="zh-CN" sz="1400" dirty="0" smtClean="0"/>
                        <a:t>Definition and requirements</a:t>
                      </a:r>
                    </a:p>
                  </a:txBody>
                  <a:tcPr/>
                </a:tc>
                <a:tc>
                  <a:txBody>
                    <a:bodyPr/>
                    <a:lstStyle/>
                    <a:p>
                      <a:r>
                        <a:rPr lang="en-US" altLang="zh-CN" sz="1400" dirty="0" smtClean="0"/>
                        <a:t>11-19/0202r1</a:t>
                      </a:r>
                    </a:p>
                  </a:txBody>
                  <a:tcPr/>
                </a:tc>
                <a:tc>
                  <a:txBody>
                    <a:bodyPr/>
                    <a:lstStyle/>
                    <a:p>
                      <a:r>
                        <a:rPr lang="en-US" altLang="zh-CN" sz="1400" dirty="0" smtClean="0"/>
                        <a:t>11-19/0202r1</a:t>
                      </a:r>
                    </a:p>
                  </a:txBody>
                  <a:tcPr/>
                </a:tc>
              </a:tr>
              <a:tr h="306070">
                <a:tc>
                  <a:txBody>
                    <a:bodyPr/>
                    <a:lstStyle/>
                    <a:p>
                      <a:r>
                        <a:rPr lang="en-US" altLang="zh-CN" sz="1400" dirty="0" smtClean="0"/>
                        <a:t>Selection Procedure document</a:t>
                      </a:r>
                    </a:p>
                  </a:txBody>
                  <a:tcPr/>
                </a:tc>
                <a:tc>
                  <a:txBody>
                    <a:bodyPr/>
                    <a:lstStyle/>
                    <a:p>
                      <a:r>
                        <a:rPr lang="en-US" altLang="zh-CN" sz="1400" dirty="0" smtClean="0">
                          <a:solidFill>
                            <a:schemeClr val="tx1"/>
                          </a:solidFill>
                        </a:rPr>
                        <a:t>11-19/0030r6</a:t>
                      </a:r>
                    </a:p>
                  </a:txBody>
                  <a:tcPr/>
                </a:tc>
                <a:tc>
                  <a:txBody>
                    <a:bodyPr/>
                    <a:lstStyle/>
                    <a:p>
                      <a:r>
                        <a:rPr lang="en-US" altLang="zh-CN" sz="1400" dirty="0" smtClean="0">
                          <a:solidFill>
                            <a:schemeClr val="tx1"/>
                          </a:solidFill>
                        </a:rPr>
                        <a:t>11-19/0030r6</a:t>
                      </a:r>
                    </a:p>
                  </a:txBody>
                  <a:tcPr/>
                </a:tc>
              </a:tr>
              <a:tr h="305435">
                <a:tc>
                  <a:txBody>
                    <a:bodyPr/>
                    <a:lstStyle/>
                    <a:p>
                      <a:r>
                        <a:rPr lang="en-US" altLang="zh-CN" sz="1400" dirty="0" smtClean="0"/>
                        <a:t>Functional Requirement document</a:t>
                      </a:r>
                    </a:p>
                  </a:txBody>
                  <a:tcPr/>
                </a:tc>
                <a:tc>
                  <a:txBody>
                    <a:bodyPr/>
                    <a:lstStyle/>
                    <a:p>
                      <a:r>
                        <a:rPr lang="en-US" altLang="zh-CN" sz="1400" dirty="0" smtClean="0">
                          <a:solidFill>
                            <a:schemeClr val="tx1"/>
                          </a:solidFill>
                        </a:rPr>
                        <a:t>11-19/0495r0</a:t>
                      </a:r>
                    </a:p>
                  </a:txBody>
                  <a:tcPr/>
                </a:tc>
                <a:tc>
                  <a:txBody>
                    <a:bodyPr/>
                    <a:lstStyle/>
                    <a:p>
                      <a:r>
                        <a:rPr lang="en-US" altLang="zh-CN" sz="1400" dirty="0" smtClean="0">
                          <a:solidFill>
                            <a:schemeClr val="tx1"/>
                          </a:solidFill>
                        </a:rPr>
                        <a:t>11-19/0495r3</a:t>
                      </a:r>
                    </a:p>
                  </a:txBody>
                  <a:tcPr/>
                </a:tc>
              </a:tr>
              <a:tr h="305435">
                <a:tc>
                  <a:txBody>
                    <a:bodyPr/>
                    <a:lstStyle/>
                    <a:p>
                      <a:r>
                        <a:rPr lang="en-US" altLang="zh-CN" sz="1400" dirty="0" smtClean="0"/>
                        <a:t>Spec Framework document</a:t>
                      </a:r>
                    </a:p>
                  </a:txBody>
                  <a:tcPr/>
                </a:tc>
                <a:tc>
                  <a:txBody>
                    <a:bodyPr/>
                    <a:lstStyle/>
                    <a:p>
                      <a:r>
                        <a:rPr lang="en-US" altLang="zh-CN" sz="1400" dirty="0" smtClean="0">
                          <a:solidFill>
                            <a:schemeClr val="tx1"/>
                          </a:solidFill>
                        </a:rPr>
                        <a:t>11-19/0497r0</a:t>
                      </a:r>
                    </a:p>
                  </a:txBody>
                  <a:tcPr/>
                </a:tc>
                <a:tc>
                  <a:txBody>
                    <a:bodyPr/>
                    <a:lstStyle/>
                    <a:p>
                      <a:r>
                        <a:rPr lang="en-US" altLang="zh-CN" sz="1400" dirty="0" smtClean="0">
                          <a:solidFill>
                            <a:schemeClr val="tx1"/>
                          </a:solidFill>
                        </a:rPr>
                        <a:t>11-19/0497r6</a:t>
                      </a:r>
                    </a:p>
                  </a:txBody>
                  <a:tcPr/>
                </a:tc>
              </a:tr>
              <a:tr h="306070">
                <a:tc>
                  <a:txBody>
                    <a:bodyPr/>
                    <a:lstStyle/>
                    <a:p>
                      <a:r>
                        <a:rPr lang="en-US" altLang="zh-CN" sz="1400" dirty="0" smtClean="0"/>
                        <a:t>Liaison response to IEEE VT/ITS</a:t>
                      </a:r>
                      <a:r>
                        <a:rPr lang="en-US" altLang="zh-CN" sz="1400" baseline="0" dirty="0" smtClean="0"/>
                        <a:t> 1609 WG</a:t>
                      </a:r>
                      <a:endParaRPr lang="en-US" altLang="zh-CN" sz="1400" dirty="0" smtClean="0"/>
                    </a:p>
                  </a:txBody>
                  <a:tcPr/>
                </a:tc>
                <a:tc>
                  <a:txBody>
                    <a:bodyPr/>
                    <a:lstStyle/>
                    <a:p>
                      <a:r>
                        <a:rPr lang="en-US" altLang="zh-CN" sz="1400" dirty="0" smtClean="0">
                          <a:solidFill>
                            <a:schemeClr val="tx1"/>
                          </a:solidFill>
                        </a:rPr>
                        <a:t>11-19/0437r3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11-19/0437r3</a:t>
                      </a:r>
                    </a:p>
                  </a:txBody>
                  <a:tcPr/>
                </a:tc>
              </a:tr>
              <a:tr h="305435">
                <a:tc>
                  <a:txBody>
                    <a:bodyPr/>
                    <a:lstStyle/>
                    <a:p>
                      <a:r>
                        <a:rPr lang="en-US" altLang="zh-CN" sz="1400" dirty="0" smtClean="0"/>
                        <a:t>Liaison response</a:t>
                      </a:r>
                      <a:r>
                        <a:rPr lang="en-US" altLang="zh-CN" sz="1400" baseline="0" dirty="0" smtClean="0"/>
                        <a:t> to ITU-T CITS</a:t>
                      </a:r>
                      <a:endParaRPr lang="en-US" altLang="zh-CN" sz="1400" dirty="0" smtClean="0"/>
                    </a:p>
                  </a:txBody>
                  <a:tcPr/>
                </a:tc>
                <a:tc>
                  <a:txBody>
                    <a:bodyPr/>
                    <a:lstStyle/>
                    <a:p>
                      <a:r>
                        <a:rPr lang="en-US" altLang="zh-CN" sz="1400" dirty="0" smtClean="0">
                          <a:solidFill>
                            <a:schemeClr val="tx1"/>
                          </a:solidFill>
                        </a:rPr>
                        <a:t>11-19/0843r0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11-19/0843r0</a:t>
                      </a:r>
                    </a:p>
                  </a:txBody>
                  <a:tcPr/>
                </a:tc>
              </a:tr>
              <a:tr h="306070">
                <a:tc>
                  <a:txBody>
                    <a:bodyPr/>
                    <a:lstStyle/>
                    <a:p>
                      <a:r>
                        <a:rPr lang="en-US" altLang="zh-CN" sz="1400" dirty="0" err="1" smtClean="0"/>
                        <a:t>TBbd</a:t>
                      </a:r>
                      <a:r>
                        <a:rPr lang="en-US" altLang="zh-CN" sz="1400" baseline="0" dirty="0" smtClean="0"/>
                        <a:t> FRD/SFD Motion Booklet</a:t>
                      </a:r>
                      <a:endParaRPr lang="en-US" altLang="zh-CN" sz="1400" dirty="0" smtClean="0"/>
                    </a:p>
                  </a:txBody>
                  <a:tcPr/>
                </a:tc>
                <a:tc>
                  <a:txBody>
                    <a:bodyPr/>
                    <a:lstStyle/>
                    <a:p>
                      <a:r>
                        <a:rPr lang="en-US" altLang="zh-CN" sz="1400" dirty="0" smtClean="0">
                          <a:solidFill>
                            <a:schemeClr val="tx1"/>
                          </a:solidFill>
                        </a:rPr>
                        <a:t>11-19/0514r0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11-19/0514r14</a:t>
                      </a:r>
                    </a:p>
                  </a:txBody>
                  <a:tcPr/>
                </a:tc>
              </a:tr>
              <a:tr h="305435">
                <a:tc>
                  <a:txBody>
                    <a:bodyPr/>
                    <a:lstStyle/>
                    <a:p>
                      <a:r>
                        <a:rPr lang="en-US" altLang="zh-CN" sz="1400" dirty="0" err="1" smtClean="0"/>
                        <a:t>TGbd</a:t>
                      </a:r>
                      <a:r>
                        <a:rPr lang="en-US" altLang="zh-CN" sz="1400" dirty="0" smtClean="0"/>
                        <a:t> Use Case</a:t>
                      </a:r>
                      <a:r>
                        <a:rPr lang="en-US" altLang="zh-CN" sz="1400" baseline="0" dirty="0" smtClean="0"/>
                        <a:t> document</a:t>
                      </a:r>
                      <a:endParaRPr lang="en-US" altLang="zh-CN" sz="1400" dirty="0" smtClean="0"/>
                    </a:p>
                  </a:txBody>
                  <a:tcPr/>
                </a:tc>
                <a:tc>
                  <a:txBody>
                    <a:bodyPr/>
                    <a:lstStyle/>
                    <a:p>
                      <a:r>
                        <a:rPr lang="en-US" altLang="zh-CN" sz="1400" dirty="0" smtClean="0">
                          <a:solidFill>
                            <a:schemeClr val="tx1"/>
                          </a:solidFill>
                        </a:rPr>
                        <a:t>11-19/1342r0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11-19/1342r1</a:t>
                      </a:r>
                    </a:p>
                  </a:txBody>
                  <a:tcPr/>
                </a:tc>
              </a:tr>
              <a:tr h="305435">
                <a:tc>
                  <a:txBody>
                    <a:bodyPr/>
                    <a:lstStyle/>
                    <a:p>
                      <a:pPr>
                        <a:buNone/>
                      </a:pPr>
                      <a:r>
                        <a:rPr lang="en-US" altLang="zh-CN" sz="1400" dirty="0"/>
                        <a:t>Teleconference Agenda</a:t>
                      </a:r>
                    </a:p>
                  </a:txBody>
                  <a:tcPr/>
                </a:tc>
                <a:tc>
                  <a:txBody>
                    <a:bodyPr/>
                    <a:lstStyle/>
                    <a:p>
                      <a:pPr algn="l" defTabSz="914400">
                        <a:spcBef>
                          <a:spcPts val="0"/>
                        </a:spcBef>
                        <a:spcAft>
                          <a:spcPts val="0"/>
                        </a:spcAft>
                        <a:buClrTx/>
                        <a:buSzTx/>
                        <a:buFontTx/>
                        <a:buNone/>
                        <a:defRPr/>
                      </a:pPr>
                      <a:r>
                        <a:rPr lang="en-US" altLang="zh-CN" sz="1400" dirty="0" smtClean="0">
                          <a:solidFill>
                            <a:schemeClr val="tx1"/>
                          </a:solidFill>
                        </a:rPr>
                        <a:t>11-20/0774r0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11-20/0774r10</a:t>
                      </a:r>
                    </a:p>
                  </a:txBody>
                  <a:tcPr/>
                </a:tc>
              </a:tr>
              <a:tr h="305435">
                <a:tc>
                  <a:txBody>
                    <a:bodyPr/>
                    <a:lstStyle/>
                    <a:p>
                      <a:r>
                        <a:rPr lang="en-US" altLang="zh-CN" sz="1400" dirty="0"/>
                        <a:t>Teleconference Minutes</a:t>
                      </a:r>
                    </a:p>
                  </a:txBody>
                  <a:tcPr/>
                </a:tc>
                <a:tc>
                  <a:txBody>
                    <a:bodyPr/>
                    <a:lstStyle/>
                    <a:p>
                      <a:pPr algn="l" defTabSz="914400">
                        <a:spcBef>
                          <a:spcPts val="0"/>
                        </a:spcBef>
                        <a:spcAft>
                          <a:spcPts val="0"/>
                        </a:spcAft>
                        <a:buClrTx/>
                        <a:buSzTx/>
                        <a:buFontTx/>
                        <a:defRPr/>
                      </a:pPr>
                      <a:r>
                        <a:rPr lang="en-US" altLang="zh-CN" sz="1400" dirty="0" smtClean="0">
                          <a:solidFill>
                            <a:schemeClr val="tx1"/>
                          </a:solidFill>
                        </a:rPr>
                        <a:t>11-20/0276r0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11-20/0276r11</a:t>
                      </a:r>
                    </a:p>
                  </a:txBody>
                  <a:tcPr/>
                </a:tc>
              </a:tr>
              <a:tr h="305435">
                <a:tc>
                  <a:txBody>
                    <a:bodyPr/>
                    <a:lstStyle/>
                    <a:p>
                      <a:r>
                        <a:rPr lang="en-US" altLang="zh-CN" sz="1400" dirty="0" smtClean="0"/>
                        <a:t>Teleconference Agenda for Aug 2020</a:t>
                      </a:r>
                      <a:endParaRPr lang="en-US" altLang="zh-CN" sz="1400" dirty="0"/>
                    </a:p>
                  </a:txBody>
                  <a:tcPr/>
                </a:tc>
                <a:tc>
                  <a:txBody>
                    <a:bodyPr/>
                    <a:lstStyle/>
                    <a:p>
                      <a:pPr algn="l" defTabSz="914400">
                        <a:spcBef>
                          <a:spcPts val="0"/>
                        </a:spcBef>
                        <a:spcAft>
                          <a:spcPts val="0"/>
                        </a:spcAft>
                        <a:buClrTx/>
                        <a:buSzTx/>
                        <a:buFontTx/>
                        <a:defRPr/>
                      </a:pPr>
                      <a:r>
                        <a:rPr lang="en-US" altLang="zh-CN" sz="1400" dirty="0" smtClean="0">
                          <a:solidFill>
                            <a:schemeClr val="tx1"/>
                          </a:solidFill>
                        </a:rPr>
                        <a:t>11-20/1164r0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rgbClr val="0070C0"/>
                          </a:solidFill>
                          <a:sym typeface="+mn-ea"/>
                        </a:rPr>
                        <a:t>11-20/1164r4</a:t>
                      </a:r>
                      <a:endParaRPr lang="en-US" altLang="zh-CN" sz="1400" dirty="0" smtClean="0">
                        <a:solidFill>
                          <a:srgbClr val="0070C0"/>
                        </a:solidFill>
                        <a:sym typeface="+mn-ea"/>
                      </a:endParaRPr>
                    </a:p>
                  </a:txBody>
                  <a:tcPr/>
                </a:tc>
              </a:tr>
              <a:tr h="305435">
                <a:tc>
                  <a:txBody>
                    <a:bodyPr/>
                    <a:lstStyle/>
                    <a:p>
                      <a:r>
                        <a:rPr lang="en-US" altLang="zh-CN" sz="1400" dirty="0" smtClean="0"/>
                        <a:t>Teleconference Minutes for Aug 2020</a:t>
                      </a:r>
                      <a:endParaRPr lang="en-US" altLang="zh-CN" sz="1400" dirty="0"/>
                    </a:p>
                  </a:txBody>
                  <a:tcPr/>
                </a:tc>
                <a:tc>
                  <a:txBody>
                    <a:bodyPr/>
                    <a:lstStyle/>
                    <a:p>
                      <a:pPr algn="l" defTabSz="914400">
                        <a:spcBef>
                          <a:spcPts val="0"/>
                        </a:spcBef>
                        <a:spcAft>
                          <a:spcPts val="0"/>
                        </a:spcAft>
                        <a:buClrTx/>
                        <a:buSzTx/>
                        <a:buFontTx/>
                        <a:defRPr/>
                      </a:pPr>
                      <a:r>
                        <a:rPr lang="en-US" altLang="zh-CN" sz="1400" dirty="0" smtClean="0">
                          <a:solidFill>
                            <a:schemeClr val="tx1"/>
                          </a:solidFill>
                        </a:rPr>
                        <a:t>11-20/1105r0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rgbClr val="0070C0"/>
                          </a:solidFill>
                          <a:sym typeface="+mn-ea"/>
                        </a:rPr>
                        <a:t>11-20/1105r2</a:t>
                      </a:r>
                    </a:p>
                  </a:txBody>
                  <a:tcPr/>
                </a:tc>
              </a:tr>
              <a:tr h="305435">
                <a:tc>
                  <a:txBody>
                    <a:bodyPr/>
                    <a:lstStyle/>
                    <a:p>
                      <a:pPr>
                        <a:buNone/>
                      </a:pPr>
                      <a:r>
                        <a:rPr lang="en-US" altLang="zh-CN" sz="1400" dirty="0"/>
                        <a:t>Tech Editor Report</a:t>
                      </a:r>
                    </a:p>
                  </a:txBody>
                  <a:tcPr/>
                </a:tc>
                <a:tc>
                  <a:txBody>
                    <a:bodyPr/>
                    <a:lstStyle/>
                    <a:p>
                      <a:pPr>
                        <a:buNone/>
                      </a:pPr>
                      <a:r>
                        <a:rPr lang="en-US" altLang="zh-CN" sz="1400" dirty="0">
                          <a:solidFill>
                            <a:schemeClr val="tx1"/>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11-19/2045r5</a:t>
                      </a:r>
                    </a:p>
                  </a:txBody>
                  <a:tcPr/>
                </a:tc>
              </a:tr>
              <a:tr h="306070">
                <a:tc>
                  <a:txBody>
                    <a:bodyPr/>
                    <a:lstStyle/>
                    <a:p>
                      <a:pPr>
                        <a:buNone/>
                      </a:pPr>
                      <a:r>
                        <a:rPr lang="en-US" altLang="zh-CN" sz="1400" dirty="0"/>
                        <a:t>Comment Database</a:t>
                      </a:r>
                    </a:p>
                  </a:txBody>
                  <a:tcPr/>
                </a:tc>
                <a:tc>
                  <a:txBody>
                    <a:bodyPr/>
                    <a:lstStyle/>
                    <a:p>
                      <a:pPr>
                        <a:buNone/>
                      </a:pPr>
                      <a:r>
                        <a:rPr lang="en-US" altLang="zh-CN" sz="1400" dirty="0">
                          <a:solidFill>
                            <a:schemeClr val="tx1"/>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11-20/0701r2</a:t>
                      </a: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7296150"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4th,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a:t>Join Webex Meeting</a:t>
            </a:r>
            <a:r>
              <a:rPr lang="en-US" sz="2400"/>
              <a:t>: </a:t>
            </a:r>
            <a:r>
              <a:rPr sz="2400">
                <a:hlinkClick r:id="rId2" action="ppaction://hlinkfile"/>
              </a:rPr>
              <a:t>Join Meeting</a:t>
            </a:r>
            <a:endParaRPr sz="2400"/>
          </a:p>
          <a:p>
            <a:endParaRPr sz="2400"/>
          </a:p>
          <a:p>
            <a:r>
              <a:rPr sz="2400"/>
              <a:t>Meeting number: 132 576 2250</a:t>
            </a:r>
          </a:p>
          <a:p>
            <a:r>
              <a:rPr sz="2400"/>
              <a:t>Meeting password: wireless</a:t>
            </a:r>
          </a:p>
          <a:p>
            <a:endParaRPr sz="2400"/>
          </a:p>
          <a:p>
            <a:r>
              <a:rPr sz="2400"/>
              <a:t>Join by phone:</a:t>
            </a:r>
          </a:p>
          <a:p>
            <a:r>
              <a:rPr sz="2400"/>
              <a:t>   +1-510-338-9438 USA Toll</a:t>
            </a:r>
          </a:p>
          <a:p>
            <a:r>
              <a:rPr sz="2400"/>
              <a:t>   </a:t>
            </a:r>
            <a:r>
              <a:rPr sz="2400">
                <a:hlinkClick r:id="rId3" action="ppaction://hlinkfile"/>
              </a:rPr>
              <a:t>Global call-in numbers</a:t>
            </a:r>
            <a:endParaRPr sz="2400"/>
          </a:p>
          <a:p>
            <a:r>
              <a:rPr sz="2400"/>
              <a:t>Access code: </a:t>
            </a:r>
            <a:r>
              <a:rPr sz="2400">
                <a:sym typeface="+mn-ea"/>
              </a:rPr>
              <a:t>132 576 2250</a:t>
            </a:r>
          </a:p>
          <a:p>
            <a:endParaRPr sz="2400"/>
          </a:p>
          <a:p>
            <a:r>
              <a:rPr lang="en-US" sz="2400"/>
              <a:t>Join from a video system or application: dial </a:t>
            </a:r>
            <a:r>
              <a:rPr sz="2400">
                <a:sym typeface="+mn-ea"/>
              </a:rPr>
              <a:t>1325762250</a:t>
            </a:r>
            <a:r>
              <a:rPr lang="en-US" sz="2400"/>
              <a:t>@ieee802.my.webex.com, or 173.243.2.68</a:t>
            </a:r>
          </a:p>
          <a:p>
            <a:endParaRPr lang="en-US" sz="2400"/>
          </a:p>
          <a:p>
            <a:r>
              <a:rPr lang="en-US" sz="2400"/>
              <a:t>Join using Microsoft Lync or Microsoft Skype for Business: dial </a:t>
            </a:r>
            <a:r>
              <a:rPr sz="2400">
                <a:sym typeface="+mn-ea"/>
              </a:rPr>
              <a:t>1325762250</a:t>
            </a:r>
            <a:r>
              <a:rPr lang="en-US" sz="2400"/>
              <a:t>.ieee802.my@lync.webex.com</a:t>
            </a:r>
          </a:p>
          <a:p>
            <a:endParaRPr lang="en-US" sz="240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Motion per 11-20/682 on </a:t>
            </a:r>
            <a:r>
              <a:rPr kumimoji="0" lang="en-US" altLang="en-GB" b="1" i="0" u="none" strike="noStrike" kern="1200" cap="none" spc="0" normalizeH="0" baseline="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midamble</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randomization</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Update </a:t>
            </a: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of material prepared for ARC </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SC, Joseph</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Levy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InterDigital</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SP for 11-20/1155, Comment Resolutions for Section 32.3.5 Timing related parameters, Rui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SP for 11-20/0897, draft spec text for 11p repetition transmission mode, Rui Cao (NXP</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solidFill>
                  <a:srgbClr val="00B050"/>
                </a:solidFill>
              </a:rPr>
              <a:t>11-20/1175</a:t>
            </a:r>
            <a:r>
              <a:rPr lang="zh-CN" altLang="en-US" b="1" dirty="0" smtClean="0">
                <a:solidFill>
                  <a:srgbClr val="00B050"/>
                </a:solidFill>
              </a:rPr>
              <a:t>，</a:t>
            </a:r>
            <a:r>
              <a:rPr lang="en-US" altLang="zh-CN" b="1" dirty="0" err="1" smtClean="0">
                <a:solidFill>
                  <a:srgbClr val="00B050"/>
                </a:solidFill>
              </a:rPr>
              <a:t>cr</a:t>
            </a:r>
            <a:r>
              <a:rPr lang="en-US" altLang="zh-CN" b="1" dirty="0" smtClean="0">
                <a:solidFill>
                  <a:srgbClr val="00B050"/>
                </a:solidFill>
              </a:rPr>
              <a:t> for </a:t>
            </a:r>
            <a:r>
              <a:rPr lang="en-US" altLang="zh-CN" b="1" dirty="0" err="1" smtClean="0">
                <a:solidFill>
                  <a:srgbClr val="00B050"/>
                </a:solidFill>
              </a:rPr>
              <a:t>misc</a:t>
            </a:r>
            <a:r>
              <a:rPr lang="en-US" altLang="zh-CN" b="1" dirty="0" smtClean="0">
                <a:solidFill>
                  <a:srgbClr val="00B050"/>
                </a:solidFill>
              </a:rPr>
              <a:t> topics, </a:t>
            </a:r>
            <a:r>
              <a:rPr lang="en-US" altLang="zh-CN" b="1" dirty="0" err="1" smtClean="0">
                <a:solidFill>
                  <a:srgbClr val="00B050"/>
                </a:solidFill>
              </a:rPr>
              <a:t>Rui</a:t>
            </a:r>
            <a:r>
              <a:rPr lang="en-US" altLang="zh-CN" b="1" dirty="0" smtClean="0">
                <a:solidFill>
                  <a:srgbClr val="00B050"/>
                </a:solidFill>
              </a:rPr>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11-20/1177,</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the comment resolution for CID 279,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Dongguk</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(LGE)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11th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Motion #1 (Pre-motion text)</a:t>
            </a:r>
          </a:p>
        </p:txBody>
      </p:sp>
      <p:sp>
        <p:nvSpPr>
          <p:cNvPr id="3" name="文本占位符 2"/>
          <p:cNvSpPr>
            <a:spLocks noGrp="1"/>
          </p:cNvSpPr>
          <p:nvPr>
            <p:ph type="body" idx="1"/>
          </p:nvPr>
        </p:nvSpPr>
        <p:spPr/>
        <p:txBody>
          <a:bodyPr/>
          <a:lstStyle/>
          <a:p>
            <a:r>
              <a:rPr lang="zh-CN" altLang="en-US" sz="2000" dirty="0">
                <a:latin typeface="Calibri" panose="020F0502020204030204" pitchFamily="34" charset="0"/>
                <a:cs typeface="Calibri" panose="020F0502020204030204" pitchFamily="34" charset="0"/>
              </a:rPr>
              <a:t>Move to include the following text to section 3 of the 11bd SFD:</a:t>
            </a:r>
            <a:endParaRPr lang="zh-CN" altLang="en-US" sz="2000" b="0" dirty="0">
              <a:latin typeface="Calibri" panose="020F0502020204030204" pitchFamily="34" charset="0"/>
              <a:cs typeface="Calibri" panose="020F0502020204030204" pitchFamily="34" charset="0"/>
            </a:endParaRPr>
          </a:p>
          <a:p>
            <a:r>
              <a:rPr lang="zh-CN" altLang="en-US" sz="2000" b="0" dirty="0">
                <a:latin typeface="Calibri" panose="020F0502020204030204" pitchFamily="34" charset="0"/>
                <a:cs typeface="Calibri" panose="020F0502020204030204" pitchFamily="34" charset="0"/>
              </a:rPr>
              <a:t>“PPDUs with midambles shall be randomized in order to suppress discrete spectrum components. The midambles symbols shall be multiplied by pseudo-random values plus/minus one. The data symbols immediately following any given midamble shall be multiplied by the same pseudo-random value as said midamble. In the case of MIMO PPDUs, the same pseudo-random values shall be applied to both symbols of the midamble. The pseudo-random values are defined in (17-25) of IEEE 802.11-2016” </a:t>
            </a:r>
            <a:endParaRPr lang="zh-CN" altLang="en-US" sz="2000" dirty="0">
              <a:latin typeface="Calibri" panose="020F0502020204030204" pitchFamily="34" charset="0"/>
              <a:cs typeface="Calibri" panose="020F0502020204030204" pitchFamily="34" charset="0"/>
            </a:endParaRPr>
          </a:p>
          <a:p>
            <a:endParaRPr lang="zh-CN" altLang="en-US" sz="2000" dirty="0">
              <a:latin typeface="Calibri" panose="020F0502020204030204" pitchFamily="34" charset="0"/>
              <a:cs typeface="Calibri" panose="020F0502020204030204" pitchFamily="34" charset="0"/>
            </a:endParaRPr>
          </a:p>
          <a:p>
            <a:r>
              <a:rPr lang="zh-CN" altLang="en-US" sz="2000" b="0" dirty="0">
                <a:latin typeface="Calibri" panose="020F0502020204030204" pitchFamily="34" charset="0"/>
                <a:cs typeface="Calibri" panose="020F0502020204030204" pitchFamily="34" charset="0"/>
              </a:rPr>
              <a:t>Moved: Miguel Lopez; </a:t>
            </a:r>
          </a:p>
          <a:p>
            <a:r>
              <a:rPr lang="zh-CN" altLang="en-US" sz="2000" b="0" dirty="0">
                <a:latin typeface="Calibri" panose="020F0502020204030204" pitchFamily="34" charset="0"/>
                <a:cs typeface="Calibri" panose="020F0502020204030204" pitchFamily="34" charset="0"/>
              </a:rPr>
              <a:t>Seconded: </a:t>
            </a:r>
            <a:r>
              <a:rPr lang="en-US" altLang="zh-CN" sz="2000" b="0" dirty="0" smtClean="0">
                <a:latin typeface="Calibri" panose="020F0502020204030204" pitchFamily="34" charset="0"/>
                <a:cs typeface="Calibri" panose="020F0502020204030204" pitchFamily="34" charset="0"/>
              </a:rPr>
              <a:t>Joseph Levy.</a:t>
            </a:r>
          </a:p>
          <a:p>
            <a:endParaRPr lang="en-US" altLang="zh-CN" sz="2000" b="0" dirty="0">
              <a:latin typeface="Calibri" panose="020F0502020204030204" pitchFamily="34" charset="0"/>
              <a:cs typeface="Calibri" panose="020F0502020204030204" pitchFamily="34" charset="0"/>
            </a:endParaRPr>
          </a:p>
          <a:p>
            <a:r>
              <a:rPr lang="en-US" altLang="zh-CN" sz="2000" b="0" dirty="0" smtClean="0">
                <a:latin typeface="Calibri" panose="020F0502020204030204" pitchFamily="34" charset="0"/>
                <a:cs typeface="Calibri" panose="020F0502020204030204" pitchFamily="34" charset="0"/>
              </a:rPr>
              <a:t>Accepted unanimously</a:t>
            </a:r>
            <a:endParaRPr lang="zh-CN" altLang="en-US" sz="20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#1 (CR, 11-20/1155)</a:t>
            </a:r>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5 CIDs and the proposed spec text modification to IEEE P802.11bd D0.3 as in 11-20/1155</a:t>
            </a:r>
            <a:r>
              <a:rPr lang="zh-CN" altLang="en-US" sz="2400" dirty="0">
                <a:sym typeface="+mn-ea"/>
              </a:rPr>
              <a:t>r</a:t>
            </a:r>
            <a:r>
              <a:rPr lang="en-US" altLang="zh-CN" sz="2400" dirty="0">
                <a:sym typeface="+mn-ea"/>
              </a:rPr>
              <a:t>1</a:t>
            </a:r>
            <a:r>
              <a:rPr lang="zh-CN" altLang="en-US" sz="2400" dirty="0">
                <a:sym typeface="+mn-ea"/>
              </a:rPr>
              <a:t>?</a:t>
            </a:r>
          </a:p>
          <a:p>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139, 268, 269, 270 and 271</a:t>
            </a:r>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Passed unanimously</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#2 (Non-CR, 11-20/0897)</a:t>
            </a:r>
          </a:p>
        </p:txBody>
      </p:sp>
      <p:sp>
        <p:nvSpPr>
          <p:cNvPr id="3" name="文本占位符 2"/>
          <p:cNvSpPr>
            <a:spLocks noGrp="1"/>
          </p:cNvSpPr>
          <p:nvPr>
            <p:ph type="body" idx="1"/>
          </p:nvPr>
        </p:nvSpPr>
        <p:spPr/>
        <p:txBody>
          <a:bodyPr/>
          <a:lstStyle/>
          <a:p>
            <a:r>
              <a:rPr lang="en-US" altLang="zh-CN" sz="2400" dirty="0">
                <a:sym typeface="+mn-ea"/>
              </a:rPr>
              <a:t>Do you agree to </a:t>
            </a:r>
            <a:r>
              <a:rPr lang="en-US" altLang="zh-CN" sz="2400" dirty="0" smtClean="0">
                <a:sym typeface="+mn-ea"/>
              </a:rPr>
              <a:t>add </a:t>
            </a:r>
            <a:r>
              <a:rPr lang="en-US" altLang="zh-CN" sz="2400" dirty="0">
                <a:sym typeface="+mn-ea"/>
              </a:rPr>
              <a:t>the proposed spec text as in 11-20/0897r2 </a:t>
            </a:r>
            <a:r>
              <a:rPr lang="en-US" altLang="zh-CN" sz="2400" dirty="0" smtClean="0">
                <a:sym typeface="+mn-ea"/>
              </a:rPr>
              <a:t>based on </a:t>
            </a:r>
            <a:r>
              <a:rPr lang="en-US" altLang="zh-CN" sz="2400" dirty="0">
                <a:sym typeface="+mn-ea"/>
              </a:rPr>
              <a:t>IEEE </a:t>
            </a:r>
            <a:r>
              <a:rPr lang="en-US" altLang="zh-CN" sz="2400" dirty="0" smtClean="0">
                <a:sym typeface="+mn-ea"/>
              </a:rPr>
              <a:t>P802.11bd D0.3 and to be included in next revision</a:t>
            </a:r>
            <a:r>
              <a:rPr lang="zh-CN" altLang="en-US" sz="2400" dirty="0" smtClean="0">
                <a:sym typeface="+mn-ea"/>
              </a:rPr>
              <a:t>?</a:t>
            </a:r>
            <a:endParaRPr lang="zh-CN" altLang="en-US" sz="2400" dirty="0">
              <a:sym typeface="+mn-ea"/>
            </a:endParaRPr>
          </a:p>
          <a:p>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14</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045092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smtClean="0"/>
              <a:t>129 810 9285</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129 810 9285</a:t>
            </a:r>
            <a:endParaRPr sz="2400" dirty="0">
              <a:sym typeface="+mn-ea"/>
            </a:endParaRPr>
          </a:p>
          <a:p>
            <a:endParaRPr sz="2400" dirty="0"/>
          </a:p>
          <a:p>
            <a:r>
              <a:rPr lang="en-US" sz="2400" dirty="0"/>
              <a:t>Join from a video system or application: dial </a:t>
            </a:r>
            <a:r>
              <a:rPr lang="en-US" altLang="zh-CN" sz="2400" dirty="0" smtClean="0"/>
              <a:t>1298109285 </a:t>
            </a:r>
            <a:r>
              <a:rPr lang="en-US" sz="2400" dirty="0" smtClean="0"/>
              <a:t>@</a:t>
            </a:r>
            <a:r>
              <a:rPr lang="en-US" sz="2400" dirty="0"/>
              <a:t>ieee802.my.webex.com, or 173.243.2.68</a:t>
            </a:r>
          </a:p>
          <a:p>
            <a:endParaRPr lang="en-US" sz="2400" dirty="0"/>
          </a:p>
          <a:p>
            <a:r>
              <a:rPr lang="en-US" sz="2400" dirty="0"/>
              <a:t>Join using Microsoft Lync or Microsoft Skype for Business: </a:t>
            </a:r>
            <a:r>
              <a:rPr lang="en-US" sz="2400" dirty="0" smtClean="0"/>
              <a:t>dial </a:t>
            </a:r>
            <a:r>
              <a:rPr lang="en-US" altLang="zh-CN" sz="2400" dirty="0" smtClean="0"/>
              <a:t>1298109285</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9838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solidFill>
                  <a:srgbClr val="00B050"/>
                </a:solidFill>
              </a:rPr>
              <a:t>11-20/1175r2, </a:t>
            </a:r>
            <a:r>
              <a:rPr lang="en-US" altLang="zh-CN" b="1" dirty="0" err="1" smtClean="0">
                <a:solidFill>
                  <a:srgbClr val="00B050"/>
                </a:solidFill>
              </a:rPr>
              <a:t>cr</a:t>
            </a:r>
            <a:r>
              <a:rPr lang="en-US" altLang="zh-CN" b="1" dirty="0" smtClean="0">
                <a:solidFill>
                  <a:srgbClr val="00B050"/>
                </a:solidFill>
              </a:rPr>
              <a:t> for </a:t>
            </a:r>
            <a:r>
              <a:rPr lang="en-US" altLang="zh-CN" b="1" dirty="0" err="1" smtClean="0">
                <a:solidFill>
                  <a:srgbClr val="00B050"/>
                </a:solidFill>
              </a:rPr>
              <a:t>misc</a:t>
            </a:r>
            <a:r>
              <a:rPr lang="en-US" altLang="zh-CN" b="1" dirty="0" smtClean="0">
                <a:solidFill>
                  <a:srgbClr val="00B050"/>
                </a:solidFill>
              </a:rPr>
              <a:t> topics, </a:t>
            </a:r>
            <a:r>
              <a:rPr lang="en-US" altLang="zh-CN" b="1" dirty="0" err="1" smtClean="0">
                <a:solidFill>
                  <a:srgbClr val="00B050"/>
                </a:solidFill>
              </a:rPr>
              <a:t>Rui</a:t>
            </a:r>
            <a:r>
              <a:rPr lang="en-US" altLang="zh-CN" b="1" dirty="0" smtClean="0">
                <a:solidFill>
                  <a:srgbClr val="00B050"/>
                </a:solidFill>
              </a:rPr>
              <a:t> Cao (NXP) [revisit CID 264]</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solidFill>
                  <a:srgbClr val="00B050"/>
                </a:solidFill>
              </a:rPr>
              <a:t>SP for 11-20/1175</a:t>
            </a:r>
            <a:r>
              <a:rPr lang="zh-CN" altLang="en-US" b="1" dirty="0" smtClean="0">
                <a:solidFill>
                  <a:srgbClr val="00B050"/>
                </a:solidFill>
              </a:rPr>
              <a:t>，</a:t>
            </a:r>
            <a:r>
              <a:rPr lang="en-US" altLang="zh-CN" b="1" dirty="0" err="1" smtClean="0">
                <a:solidFill>
                  <a:srgbClr val="00B050"/>
                </a:solidFill>
              </a:rPr>
              <a:t>cr</a:t>
            </a:r>
            <a:r>
              <a:rPr lang="en-US" altLang="zh-CN" b="1" dirty="0" smtClean="0">
                <a:solidFill>
                  <a:srgbClr val="00B050"/>
                </a:solidFill>
              </a:rPr>
              <a:t> for </a:t>
            </a:r>
            <a:r>
              <a:rPr lang="en-US" altLang="zh-CN" b="1" dirty="0" err="1" smtClean="0">
                <a:solidFill>
                  <a:srgbClr val="00B050"/>
                </a:solidFill>
              </a:rPr>
              <a:t>misc</a:t>
            </a:r>
            <a:r>
              <a:rPr lang="en-US" altLang="zh-CN" b="1" dirty="0" smtClean="0">
                <a:solidFill>
                  <a:srgbClr val="00B050"/>
                </a:solidFill>
              </a:rPr>
              <a:t> topics, </a:t>
            </a:r>
            <a:r>
              <a:rPr lang="en-US" altLang="zh-CN" b="1" dirty="0" err="1" smtClean="0">
                <a:solidFill>
                  <a:srgbClr val="00B050"/>
                </a:solidFill>
              </a:rPr>
              <a:t>Rui</a:t>
            </a:r>
            <a:r>
              <a:rPr lang="en-US" altLang="zh-CN" b="1" dirty="0" smtClean="0">
                <a:solidFill>
                  <a:srgbClr val="00B050"/>
                </a:solidFill>
              </a:rPr>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SP for 11-20/1177,</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the comment resolution for CID 279,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Dongguk</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(LGE)</a:t>
            </a:r>
          </a:p>
          <a:p>
            <a:pPr marL="800100" lvl="1" indent="-342900" algn="just" eaLnBrk="0" hangingPunct="0">
              <a:buFontTx/>
              <a:buChar char="•"/>
              <a:defRPr/>
            </a:pPr>
            <a:r>
              <a:rPr lang="en-US" altLang="en-GB" b="1" dirty="0">
                <a:solidFill>
                  <a:srgbClr val="00B050"/>
                </a:solidFill>
              </a:rPr>
              <a:t>11-20/1202, M/O of 20 MHz NGV PPDU, </a:t>
            </a:r>
            <a:r>
              <a:rPr lang="en-US" altLang="en-GB" b="1" dirty="0" err="1">
                <a:solidFill>
                  <a:srgbClr val="00B050"/>
                </a:solidFill>
              </a:rPr>
              <a:t>Rui</a:t>
            </a:r>
            <a:r>
              <a:rPr lang="en-US" altLang="en-GB" b="1" dirty="0">
                <a:solidFill>
                  <a:srgbClr val="00B050"/>
                </a:solidFill>
              </a:rPr>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dirty="0" smtClean="0">
                <a:solidFill>
                  <a:srgbClr val="00B050"/>
                </a:solidFill>
              </a:rPr>
              <a:t>SP for 20 MHz as mandatory or optional feature, </a:t>
            </a:r>
            <a:r>
              <a:rPr lang="en-US" altLang="en-GB" b="1" dirty="0" err="1" smtClean="0">
                <a:solidFill>
                  <a:srgbClr val="00B050"/>
                </a:solidFill>
              </a:rPr>
              <a:t>Rui</a:t>
            </a:r>
            <a:r>
              <a:rPr lang="en-US" altLang="en-GB" b="1" dirty="0" smtClean="0">
                <a:solidFill>
                  <a:srgbClr val="00B050"/>
                </a:solidFill>
              </a:rPr>
              <a:t> Cao (NXP)</a:t>
            </a:r>
          </a:p>
          <a:p>
            <a:pPr marL="800100" lvl="1" indent="-342900" algn="just" eaLnBrk="0" hangingPunct="0">
              <a:buFontTx/>
              <a:buChar char="•"/>
              <a:defRPr/>
            </a:pPr>
            <a:r>
              <a:rPr lang="en-US" altLang="en-GB" b="1" dirty="0" smtClean="0">
                <a:solidFill>
                  <a:srgbClr val="FFC000"/>
                </a:solidFill>
              </a:rPr>
              <a:t>11-20/0790r0</a:t>
            </a:r>
            <a:r>
              <a:rPr lang="en-US" altLang="en-GB" b="1" dirty="0">
                <a:solidFill>
                  <a:srgbClr val="FFC000"/>
                </a:solidFill>
              </a:rPr>
              <a:t>, </a:t>
            </a:r>
            <a:r>
              <a:rPr lang="en-US" altLang="en-GB" b="1" dirty="0" smtClean="0">
                <a:solidFill>
                  <a:srgbClr val="FFC000"/>
                </a:solidFill>
              </a:rPr>
              <a:t>cr-d0-3-phy-service-interface-part-2, Bo Sun (ZTE)</a:t>
            </a:r>
          </a:p>
          <a:p>
            <a:pPr marL="800100" lvl="1" indent="-342900" algn="just" eaLnBrk="0" hangingPunct="0">
              <a:buFontTx/>
              <a:buChar char="•"/>
              <a:defRPr/>
            </a:pPr>
            <a:r>
              <a:rPr kumimoji="0" lang="en-US" altLang="zh-CN" b="1" i="0" u="none" strike="noStrike" kern="1200" cap="none" spc="0" normalizeH="0" noProof="0" dirty="0" smtClean="0">
                <a:ln>
                  <a:noFill/>
                </a:ln>
                <a:solidFill>
                  <a:srgbClr val="FFC000"/>
                </a:solidFill>
                <a:effectLst/>
                <a:uLnTx/>
                <a:uFillTx/>
                <a:latin typeface="Times New Roman" panose="02020603050405020304" pitchFamily="18" charset="0"/>
                <a:ea typeface="MS PGothic" panose="020B0600070205080204" pitchFamily="34" charset="-128"/>
                <a:cs typeface="+mn-cs"/>
              </a:rPr>
              <a:t>11-20/1227r0</a:t>
            </a:r>
            <a:r>
              <a:rPr lang="en-US" altLang="zh-CN" sz="2100" b="1" dirty="0">
                <a:solidFill>
                  <a:srgbClr val="FFC000"/>
                </a:solidFill>
              </a:rPr>
              <a:t>, </a:t>
            </a:r>
            <a:r>
              <a:rPr lang="fr-FR" altLang="zh-CN" sz="2100" b="1" dirty="0">
                <a:solidFill>
                  <a:srgbClr val="FFC000"/>
                </a:solidFill>
              </a:rPr>
              <a:t>D0.3 comment resolution subclause </a:t>
            </a:r>
            <a:r>
              <a:rPr lang="fr-FR" altLang="zh-CN" sz="2100" b="1" dirty="0" smtClean="0">
                <a:solidFill>
                  <a:srgbClr val="FFC000"/>
                </a:solidFill>
              </a:rPr>
              <a:t>32.2.1, Liwen Chu (NXP)</a:t>
            </a:r>
            <a:endParaRPr lang="en-US" altLang="zh-CN" sz="2100" b="1" dirty="0">
              <a:solidFill>
                <a:srgbClr val="FFC000"/>
              </a:solidFill>
            </a:endParaRPr>
          </a:p>
          <a:p>
            <a:pPr marL="800100" lvl="1" indent="-342900" algn="just" eaLnBrk="0" hangingPunct="0">
              <a:buFontTx/>
              <a:buChar char="•"/>
              <a:defRPr/>
            </a:pPr>
            <a:r>
              <a:rPr lang="en-US" altLang="en-GB" b="1" dirty="0" smtClean="0">
                <a:solidFill>
                  <a:srgbClr val="FFC000"/>
                </a:solidFill>
              </a:rPr>
              <a:t>11-20/1228, </a:t>
            </a:r>
            <a:r>
              <a:rPr lang="en-US" altLang="en-GB" b="1" dirty="0" err="1" smtClean="0">
                <a:solidFill>
                  <a:srgbClr val="FFC000"/>
                </a:solidFill>
              </a:rPr>
              <a:t>Liwen</a:t>
            </a:r>
            <a:r>
              <a:rPr lang="en-US" altLang="en-GB" b="1" dirty="0" smtClean="0">
                <a:solidFill>
                  <a:srgbClr val="FFC000"/>
                </a:solidFill>
              </a:rPr>
              <a:t> Chu (NXP) [next meeting]</a:t>
            </a:r>
            <a:endParaRPr kumimoji="0" lang="en-US" altLang="en-GB" b="1" i="0" u="none" strike="noStrike" kern="1200" cap="none" spc="0" normalizeH="0" noProof="0" dirty="0" smtClean="0">
              <a:ln>
                <a:noFill/>
              </a:ln>
              <a:solidFill>
                <a:srgbClr val="FFC000"/>
              </a:solidFill>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8</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244982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 (CR, </a:t>
            </a:r>
            <a:r>
              <a:rPr lang="en-US" altLang="zh-CN" dirty="0" smtClean="0"/>
              <a:t>11-20/1175</a:t>
            </a:r>
            <a:r>
              <a:rPr lang="en-US" altLang="zh-CN" dirty="0"/>
              <a:t>)</a:t>
            </a:r>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3 </a:t>
            </a:r>
            <a:r>
              <a:rPr lang="en-US" altLang="zh-CN" sz="2400" dirty="0">
                <a:sym typeface="+mn-ea"/>
              </a:rPr>
              <a:t>CIDs and the proposed spec text modification to IEEE P802.11bd D0.3 as in </a:t>
            </a:r>
            <a:r>
              <a:rPr lang="en-US" altLang="zh-CN" sz="2400" dirty="0" smtClean="0">
                <a:sym typeface="+mn-ea"/>
              </a:rPr>
              <a:t>11-20/1175</a:t>
            </a:r>
            <a:r>
              <a:rPr lang="zh-CN" altLang="en-US" sz="2400" dirty="0" smtClean="0">
                <a:sym typeface="+mn-ea"/>
              </a:rPr>
              <a:t>r</a:t>
            </a:r>
            <a:r>
              <a:rPr lang="en-US" altLang="zh-CN" sz="2400" dirty="0" smtClean="0">
                <a:sym typeface="+mn-ea"/>
              </a:rPr>
              <a:t>2</a:t>
            </a:r>
            <a:r>
              <a:rPr lang="zh-CN" altLang="en-US" sz="2400" dirty="0" smtClean="0">
                <a:sym typeface="+mn-ea"/>
              </a:rPr>
              <a:t>?</a:t>
            </a:r>
            <a:endParaRPr lang="zh-CN" altLang="en-US" sz="2400" dirty="0">
              <a:sym typeface="+mn-ea"/>
            </a:endParaRPr>
          </a:p>
          <a:p>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US" altLang="zh-CN" sz="2400" b="0" dirty="0" smtClean="0">
                <a:latin typeface="Calibri" panose="020F0502020204030204" pitchFamily="34" charset="0"/>
                <a:cs typeface="Calibri" panose="020F0502020204030204" pitchFamily="34" charset="0"/>
              </a:rPr>
              <a:t>35, 259 and 264</a:t>
            </a:r>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664101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11-20/1177)</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a:t>
            </a:r>
            <a:r>
              <a:rPr lang="en-US" altLang="zh-CN" sz="2400" dirty="0" smtClean="0">
                <a:sym typeface="+mn-ea"/>
              </a:rPr>
              <a:t>CID 279 </a:t>
            </a:r>
            <a:r>
              <a:rPr lang="en-US" altLang="zh-CN" sz="2400" dirty="0">
                <a:sym typeface="+mn-ea"/>
              </a:rPr>
              <a:t>and the proposed spec text modification to IEEE P802.11bd D0.3 as in </a:t>
            </a:r>
            <a:r>
              <a:rPr lang="en-US" altLang="zh-CN" sz="2400" dirty="0" smtClean="0">
                <a:sym typeface="+mn-ea"/>
              </a:rPr>
              <a:t>11-20/1177</a:t>
            </a:r>
            <a:r>
              <a:rPr lang="zh-CN" altLang="en-US" sz="2400" dirty="0" smtClean="0">
                <a:sym typeface="+mn-ea"/>
              </a:rPr>
              <a:t>r</a:t>
            </a:r>
            <a:r>
              <a:rPr lang="en-US" altLang="zh-CN" sz="2400" dirty="0">
                <a:sym typeface="+mn-ea"/>
              </a:rPr>
              <a:t>1</a:t>
            </a:r>
            <a:r>
              <a:rPr lang="zh-CN" altLang="en-US" sz="2400" dirty="0">
                <a:sym typeface="+mn-ea"/>
              </a:rPr>
              <a:t>?</a:t>
            </a: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8Y/0N/9A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4685299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18</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901553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a:t>129 135 1938</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129 135 1938</a:t>
            </a:r>
            <a:endParaRPr sz="2400" dirty="0">
              <a:sym typeface="+mn-ea"/>
            </a:endParaRPr>
          </a:p>
          <a:p>
            <a:endParaRPr sz="2400" dirty="0"/>
          </a:p>
          <a:p>
            <a:r>
              <a:rPr lang="en-US" sz="2400" dirty="0"/>
              <a:t>Join from a video system or application: dial </a:t>
            </a:r>
            <a:r>
              <a:rPr lang="en-US" altLang="zh-CN" sz="2400" dirty="0" smtClean="0"/>
              <a:t>1291351938 </a:t>
            </a:r>
            <a:r>
              <a:rPr lang="en-US" sz="2400" dirty="0" smtClean="0"/>
              <a:t>@</a:t>
            </a:r>
            <a:r>
              <a:rPr lang="en-US" sz="2400" dirty="0"/>
              <a:t>ieee802.my.webex.com, or 173.243.2.68</a:t>
            </a:r>
          </a:p>
          <a:p>
            <a:endParaRPr lang="en-US" sz="2400" dirty="0"/>
          </a:p>
          <a:p>
            <a:r>
              <a:rPr lang="en-US" sz="2400" dirty="0"/>
              <a:t>Join using Microsoft Lync or Microsoft Skype for Business: </a:t>
            </a:r>
            <a:r>
              <a:rPr lang="en-US" sz="2400" dirty="0" smtClean="0"/>
              <a:t>dial </a:t>
            </a:r>
            <a:r>
              <a:rPr lang="en-US" altLang="zh-CN" sz="2400" dirty="0"/>
              <a:t>1291351938</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13909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discussion</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Brief update on material for ARC SC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p>
          <a:p>
            <a:pPr marL="800100" lvl="1" indent="-342900" algn="just" eaLnBrk="0" hangingPunct="0">
              <a:buFontTx/>
              <a:buChar char="•"/>
              <a:defRPr/>
            </a:pPr>
            <a:r>
              <a:rPr lang="en-US" altLang="zh-CN" b="1" dirty="0">
                <a:solidFill>
                  <a:srgbClr val="00B050"/>
                </a:solidFill>
              </a:rPr>
              <a:t>11-20/1236r0</a:t>
            </a:r>
            <a:r>
              <a:rPr lang="zh-CN" altLang="en-US" b="1" dirty="0">
                <a:solidFill>
                  <a:srgbClr val="00B050"/>
                </a:solidFill>
              </a:rPr>
              <a:t>， </a:t>
            </a:r>
            <a:r>
              <a:rPr lang="en-US" altLang="zh-CN" b="1" dirty="0">
                <a:solidFill>
                  <a:srgbClr val="00B050"/>
                </a:solidFill>
              </a:rPr>
              <a:t>Non-NGV Duplicate PPDU, </a:t>
            </a:r>
            <a:r>
              <a:rPr lang="en-US" altLang="zh-CN" b="1" dirty="0" err="1" smtClean="0">
                <a:solidFill>
                  <a:srgbClr val="00B050"/>
                </a:solidFill>
              </a:rPr>
              <a:t>Liwen</a:t>
            </a:r>
            <a:r>
              <a:rPr lang="en-US" altLang="zh-CN" b="1" dirty="0" smtClean="0">
                <a:solidFill>
                  <a:srgbClr val="00B050"/>
                </a:solidFill>
              </a:rPr>
              <a:t> </a:t>
            </a:r>
            <a:r>
              <a:rPr lang="en-US" altLang="zh-CN" b="1" dirty="0">
                <a:solidFill>
                  <a:srgbClr val="00B050"/>
                </a:solidFill>
              </a:rPr>
              <a:t>Chu (</a:t>
            </a:r>
            <a:r>
              <a:rPr lang="en-US" altLang="zh-CN" b="1" dirty="0" smtClean="0">
                <a:solidFill>
                  <a:srgbClr val="00B050"/>
                </a:solidFill>
              </a:rPr>
              <a:t>NXP)</a:t>
            </a:r>
            <a:endParaRPr lang="en-US" altLang="en-GB" b="1" dirty="0" smtClean="0">
              <a:solidFill>
                <a:srgbClr val="00B050"/>
              </a:solidFill>
            </a:endParaRPr>
          </a:p>
          <a:p>
            <a:pPr marL="800100" lvl="1" indent="-342900" algn="just" eaLnBrk="0" hangingPunct="0">
              <a:buFontTx/>
              <a:buChar char="•"/>
              <a:defRPr/>
            </a:pPr>
            <a:r>
              <a:rPr lang="en-US" altLang="en-GB" b="1" dirty="0" smtClean="0">
                <a:solidFill>
                  <a:srgbClr val="FFC000"/>
                </a:solidFill>
              </a:rPr>
              <a:t>SP for 11-20/0790r1, cr-d0-3-phy-service-interface-part-2, Bo Sun (ZTE)</a:t>
            </a:r>
          </a:p>
          <a:p>
            <a:pPr marL="800100" lvl="1" indent="-342900" algn="just" eaLnBrk="0" hangingPunct="0">
              <a:buFontTx/>
              <a:buChar char="•"/>
              <a:defRPr/>
            </a:pPr>
            <a:r>
              <a:rPr kumimoji="0" lang="en-US" altLang="zh-CN"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11-20/1227r0</a:t>
            </a:r>
            <a:r>
              <a:rPr lang="en-US" altLang="zh-CN" sz="2100" b="1" dirty="0">
                <a:solidFill>
                  <a:srgbClr val="00B050"/>
                </a:solidFill>
              </a:rPr>
              <a:t>, </a:t>
            </a:r>
            <a:r>
              <a:rPr lang="fr-FR" altLang="zh-CN" sz="2100" b="1" dirty="0">
                <a:solidFill>
                  <a:srgbClr val="00B050"/>
                </a:solidFill>
              </a:rPr>
              <a:t>D0.3 comment resolution subclause </a:t>
            </a:r>
            <a:r>
              <a:rPr lang="fr-FR" altLang="zh-CN" sz="2100" b="1" dirty="0" smtClean="0">
                <a:solidFill>
                  <a:srgbClr val="00B050"/>
                </a:solidFill>
              </a:rPr>
              <a:t>32.2.1, Liwen Chu (NXP)</a:t>
            </a:r>
            <a:endParaRPr lang="en-US" altLang="zh-CN" sz="2100" b="1" dirty="0">
              <a:solidFill>
                <a:srgbClr val="00B050"/>
              </a:solidFill>
            </a:endParaRPr>
          </a:p>
          <a:p>
            <a:pPr marL="800100" lvl="1" indent="-342900" algn="just" eaLnBrk="0" hangingPunct="0">
              <a:buFontTx/>
              <a:buChar char="•"/>
              <a:defRPr/>
            </a:pPr>
            <a:r>
              <a:rPr lang="en-US" altLang="en-GB" b="1" dirty="0">
                <a:solidFill>
                  <a:srgbClr val="FFC000"/>
                </a:solidFill>
              </a:rPr>
              <a:t>11-20/1228, </a:t>
            </a:r>
            <a:r>
              <a:rPr lang="fr-FR" altLang="zh-CN" b="1" dirty="0">
                <a:solidFill>
                  <a:srgbClr val="FFC000"/>
                </a:solidFill>
              </a:rPr>
              <a:t>D0.3 comment resolution subclause 5, </a:t>
            </a:r>
            <a:r>
              <a:rPr lang="en-US" altLang="en-GB" b="1" dirty="0" err="1" smtClean="0">
                <a:solidFill>
                  <a:srgbClr val="FFC000"/>
                </a:solidFill>
              </a:rPr>
              <a:t>Liwen</a:t>
            </a:r>
            <a:r>
              <a:rPr lang="en-US" altLang="en-GB" b="1" dirty="0" smtClean="0">
                <a:solidFill>
                  <a:srgbClr val="FFC000"/>
                </a:solidFill>
              </a:rPr>
              <a:t> Chu (NXP)</a:t>
            </a:r>
          </a:p>
          <a:p>
            <a:pPr marL="800100" lvl="1" indent="-342900" algn="just" eaLnBrk="0" hangingPunct="0">
              <a:buFontTx/>
              <a:buChar char="•"/>
              <a:defRPr/>
            </a:pPr>
            <a:r>
              <a:rPr lang="en-US" altLang="en-GB" b="1" dirty="0" smtClean="0">
                <a:solidFill>
                  <a:srgbClr val="FFC000"/>
                </a:solidFill>
              </a:rPr>
              <a:t>11-20/1166r2, Joseph Levy (</a:t>
            </a:r>
            <a:r>
              <a:rPr lang="en-US" altLang="en-GB" b="1" dirty="0" err="1" smtClean="0">
                <a:solidFill>
                  <a:srgbClr val="FFC000"/>
                </a:solidFill>
              </a:rPr>
              <a:t>InterDigital</a:t>
            </a:r>
            <a:r>
              <a:rPr lang="en-US" altLang="en-GB" b="1" dirty="0" smtClean="0">
                <a:solidFill>
                  <a:srgbClr val="FFC000"/>
                </a:solidFill>
              </a:rPr>
              <a:t>)</a:t>
            </a:r>
            <a:endParaRPr kumimoji="0" lang="en-US" altLang="en-GB" b="1" i="0" u="none" strike="noStrike" kern="1200" cap="none" spc="0" normalizeH="0" noProof="0" dirty="0" smtClean="0">
              <a:ln>
                <a:noFill/>
              </a:ln>
              <a:solidFill>
                <a:srgbClr val="FFC000"/>
              </a:solidFill>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21st</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7434867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21</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8255450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a:t>129 312 </a:t>
            </a:r>
            <a:r>
              <a:rPr lang="en-US" altLang="zh-CN" sz="2400" dirty="0" smtClean="0"/>
              <a:t>0033</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129 312 </a:t>
            </a:r>
            <a:r>
              <a:rPr lang="en-US" altLang="zh-CN" sz="2400" dirty="0" smtClean="0"/>
              <a:t>0033</a:t>
            </a:r>
            <a:endParaRPr sz="2400" dirty="0">
              <a:sym typeface="+mn-ea"/>
            </a:endParaRPr>
          </a:p>
          <a:p>
            <a:endParaRPr sz="2400" dirty="0"/>
          </a:p>
          <a:p>
            <a:r>
              <a:rPr lang="en-US" sz="2400" dirty="0"/>
              <a:t>Join from a video system or application: dial </a:t>
            </a:r>
            <a:r>
              <a:rPr lang="en-US" altLang="zh-CN" sz="2400" dirty="0" smtClean="0"/>
              <a:t>1293120033</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1293120033</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3326954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p>
          <a:p>
            <a:pPr marL="800100" lvl="1" indent="-342900" algn="just" eaLnBrk="0" hangingPunct="0">
              <a:buFontTx/>
              <a:buChar char="•"/>
              <a:defRPr/>
            </a:pPr>
            <a:r>
              <a:rPr lang="en-US" altLang="zh-CN" b="1" dirty="0"/>
              <a:t>SP for 11-20/1227r0, </a:t>
            </a:r>
            <a:r>
              <a:rPr lang="fr-FR" altLang="zh-CN" b="1" dirty="0"/>
              <a:t>D0.3 comment resolution subclause 32.2.1, Liwen Chu (NXP)</a:t>
            </a:r>
            <a:endParaRPr lang="en-US" altLang="zh-CN" b="1" dirty="0"/>
          </a:p>
          <a:p>
            <a:pPr marL="800100" lvl="1" indent="-342900" algn="just" eaLnBrk="0" hangingPunct="0">
              <a:buFontTx/>
              <a:buChar char="•"/>
              <a:defRPr/>
            </a:pPr>
            <a:r>
              <a:rPr lang="en-US" altLang="en-GB" b="1" dirty="0" smtClean="0"/>
              <a:t>11-20/1228</a:t>
            </a:r>
            <a:r>
              <a:rPr lang="en-US" altLang="en-GB" b="1" dirty="0"/>
              <a:t>, </a:t>
            </a:r>
            <a:r>
              <a:rPr lang="fr-FR" altLang="zh-CN" b="1" dirty="0"/>
              <a:t>D0.3 comment resolution subclause 5, </a:t>
            </a:r>
            <a:r>
              <a:rPr lang="en-US" altLang="en-GB" b="1" dirty="0" err="1" smtClean="0"/>
              <a:t>Liwen</a:t>
            </a:r>
            <a:r>
              <a:rPr lang="en-US" altLang="en-GB" b="1" dirty="0" smtClean="0"/>
              <a:t> Chu (NXP)</a:t>
            </a:r>
          </a:p>
          <a:p>
            <a:pPr marL="800100" lvl="1" indent="-342900" algn="just" eaLnBrk="0" hangingPunct="0">
              <a:buFontTx/>
              <a:buChar char="•"/>
              <a:defRPr/>
            </a:pPr>
            <a:r>
              <a:rPr lang="en-US" altLang="zh-CN" b="1" dirty="0" smtClean="0"/>
              <a:t>Update of 11-20/1236</a:t>
            </a:r>
            <a:r>
              <a:rPr lang="zh-CN" altLang="en-US" b="1" dirty="0" smtClean="0"/>
              <a:t>，</a:t>
            </a:r>
            <a:r>
              <a:rPr lang="en-US" altLang="zh-CN" b="1" dirty="0" smtClean="0"/>
              <a:t>Non-NGV </a:t>
            </a:r>
            <a:r>
              <a:rPr lang="en-US" altLang="zh-CN" b="1" dirty="0"/>
              <a:t>Duplicate PPDU, </a:t>
            </a:r>
            <a:r>
              <a:rPr lang="en-US" altLang="zh-CN" b="1" dirty="0" err="1"/>
              <a:t>Liwen</a:t>
            </a:r>
            <a:r>
              <a:rPr lang="en-US" altLang="zh-CN" b="1" dirty="0"/>
              <a:t> Chu (NXP)</a:t>
            </a:r>
            <a:endParaRPr lang="en-US" altLang="en-GB" b="1" dirty="0"/>
          </a:p>
          <a:p>
            <a:pPr marL="800100" lvl="1" indent="-342900" algn="just" eaLnBrk="0" hangingPunct="0">
              <a:buFontTx/>
              <a:buChar char="•"/>
              <a:defRPr/>
            </a:pPr>
            <a:r>
              <a:rPr lang="en-US" altLang="en-GB" b="1" dirty="0" smtClean="0"/>
              <a:t>Update of 11-20/0790, </a:t>
            </a:r>
            <a:r>
              <a:rPr lang="en-US" altLang="en-GB" b="1" dirty="0"/>
              <a:t>cr-d0-3-phy-service-interface-part-2, Bo Sun (ZTE)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7365874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11-20/1227)</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16 </a:t>
            </a:r>
            <a:r>
              <a:rPr lang="en-US" altLang="zh-CN" sz="2400" dirty="0">
                <a:sym typeface="+mn-ea"/>
              </a:rPr>
              <a:t>CIDs and the proposed spec text modification to IEEE P802.11bd D0.3 as in </a:t>
            </a:r>
            <a:r>
              <a:rPr lang="en-US" altLang="zh-CN" sz="2400" dirty="0" smtClean="0">
                <a:sym typeface="+mn-ea"/>
              </a:rPr>
              <a:t>11-20/1227r1</a:t>
            </a:r>
            <a:r>
              <a:rPr lang="zh-CN" altLang="en-US" sz="2400" dirty="0" smtClean="0">
                <a:sym typeface="+mn-ea"/>
              </a:rPr>
              <a:t>?</a:t>
            </a:r>
            <a:endParaRPr lang="zh-CN" altLang="en-US" sz="2400" dirty="0">
              <a:sym typeface="+mn-ea"/>
            </a:endParaRPr>
          </a:p>
          <a:p>
            <a:pPr lvl="0"/>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GB" altLang="zh-CN" sz="2400" dirty="0"/>
              <a:t>1, 45, 76, 77, 78, 79, 80, 81, 92, 94, </a:t>
            </a:r>
            <a:r>
              <a:rPr lang="en-GB" altLang="zh-CN" sz="2400" dirty="0" smtClean="0"/>
              <a:t>95</a:t>
            </a:r>
            <a:r>
              <a:rPr lang="en-GB" altLang="zh-CN" sz="2400" dirty="0"/>
              <a:t>, 207, 208, 209, 228, 231</a:t>
            </a:r>
            <a:endParaRPr lang="zh-CN" altLang="zh-CN" sz="2400" dirty="0"/>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3977312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7420</TotalTime>
  <Words>2570</Words>
  <Application>Microsoft Office PowerPoint</Application>
  <PresentationFormat>宽屏</PresentationFormat>
  <Paragraphs>432</Paragraphs>
  <Slides>31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31</vt:i4>
      </vt:variant>
    </vt:vector>
  </HeadingPairs>
  <TitlesOfParts>
    <vt:vector size="4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Motion #1 (Pre-motion text)</vt:lpstr>
      <vt:lpstr>SP #1 (CR, 11-20/1155)</vt:lpstr>
      <vt:lpstr>SP #2 (Non-CR, 11-20/0897)</vt:lpstr>
      <vt:lpstr>IEEE 802.11 TGbd Teleconference</vt:lpstr>
      <vt:lpstr>Teleconference Bridge Information</vt:lpstr>
      <vt:lpstr>PowerPoint 演示文稿</vt:lpstr>
      <vt:lpstr>SP #1 (CR, 11-20/1175)</vt:lpstr>
      <vt:lpstr>SP #2 (CR, 11-20/1177)</vt:lpstr>
      <vt:lpstr>IEEE 802.11 TGbd Teleconference</vt:lpstr>
      <vt:lpstr>Teleconference Bridge Information</vt:lpstr>
      <vt:lpstr>PowerPoint 演示文稿</vt:lpstr>
      <vt:lpstr>IEEE 802.11 TGbd Teleconference</vt:lpstr>
      <vt:lpstr>Teleconference Bridge Information</vt:lpstr>
      <vt:lpstr>PowerPoint 演示文稿</vt:lpstr>
      <vt:lpstr>SP #1 (CR, 11-20/1227)</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4457</cp:revision>
  <cp:lastPrinted>2014-11-04T15:04:00Z</cp:lastPrinted>
  <dcterms:created xsi:type="dcterms:W3CDTF">2007-04-17T18:10:00Z</dcterms:created>
  <dcterms:modified xsi:type="dcterms:W3CDTF">2020-08-18T17:14:01Z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