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994" r:id="rId15"/>
    <p:sldId id="995" r:id="rId16"/>
    <p:sldId id="996" r:id="rId17"/>
    <p:sldId id="998" r:id="rId18"/>
    <p:sldId id="999" r:id="rId19"/>
    <p:sldId id="1000" r:id="rId20"/>
    <p:sldId id="1001" r:id="rId21"/>
    <p:sldId id="1002" r:id="rId22"/>
    <p:sldId id="1003" r:id="rId23"/>
    <p:sldId id="1005" r:id="rId24"/>
    <p:sldId id="1007" r:id="rId2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1164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802.my.webex.com/ieee802.my/j.php?MTID=m48a0377bce6f553c2bf95f73e3ed8103"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www.google.com/url?q=https://ieee802.my.webex.com/ieee802.my/globalcallin.php?MTID%3Dm485ba77881ed9817686e5b374144ad1c&amp;sa=D&amp;usd=2&amp;usg=AOvVaw2MKdIgUESYXoOMSuLTjA-d" TargetMode="External"/><Relationship Id="rId2" Type="http://schemas.openxmlformats.org/officeDocument/2006/relationships/hyperlink" Target="https://ieeesa.webex.com/ieeesa/j.php?MTID=m8bc75a81964d9defcd8b69b6793952df" TargetMode="Externa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Aug 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2020-08-01</a:t>
            </a: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11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fontScale="925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u="sng" dirty="0">
                <a:solidFill>
                  <a:schemeClr val="bg1">
                    <a:lumMod val="85000"/>
                  </a:schemeClr>
                </a:solidFill>
                <a:cs typeface="+mn-ea"/>
              </a:rPr>
              <a:t>Aug </a:t>
            </a:r>
            <a:r>
              <a:rPr lang="en-US" altLang="zh-CN" sz="2400" u="sng" dirty="0" smtClean="0">
                <a:solidFill>
                  <a:schemeClr val="bg1">
                    <a:lumMod val="85000"/>
                  </a:schemeClr>
                </a:solidFill>
                <a:cs typeface="+mn-ea"/>
              </a:rPr>
              <a:t>4</a:t>
            </a:r>
            <a:r>
              <a:rPr lang="en-US" altLang="zh-CN" sz="2400" u="sng" baseline="30000" dirty="0" smtClean="0">
                <a:solidFill>
                  <a:schemeClr val="bg1">
                    <a:lumMod val="85000"/>
                  </a:schemeClr>
                </a:solidFill>
                <a:cs typeface="+mn-ea"/>
              </a:rPr>
              <a:t>th</a:t>
            </a:r>
            <a:r>
              <a:rPr lang="en-US" altLang="zh-CN" sz="2400" u="sng" dirty="0" smtClean="0">
                <a:solidFill>
                  <a:schemeClr val="bg1">
                    <a:lumMod val="85000"/>
                  </a:schemeClr>
                </a:solidFill>
                <a:cs typeface="+mn-ea"/>
              </a:rPr>
              <a:t>, 10:00am </a:t>
            </a:r>
            <a:r>
              <a:rPr lang="en-US" altLang="zh-CN" sz="2400" u="sng" dirty="0">
                <a:solidFill>
                  <a:schemeClr val="bg1">
                    <a:lumMod val="85000"/>
                  </a:schemeClr>
                </a:solidFill>
                <a:cs typeface="+mn-ea"/>
              </a:rPr>
              <a:t>~ 11:59 am, ET; Webex (Motion); </a:t>
            </a:r>
          </a:p>
          <a:p>
            <a:pPr eaLnBrk="1" hangingPunct="1"/>
            <a:r>
              <a:rPr lang="en-US" altLang="zh-CN" sz="2400" strike="sngStrike" dirty="0">
                <a:solidFill>
                  <a:srgbClr val="FF0000"/>
                </a:solidFill>
                <a:cs typeface="+mn-ea"/>
                <a:sym typeface="+mn-ea"/>
              </a:rPr>
              <a:t>Aug </a:t>
            </a:r>
            <a:r>
              <a:rPr lang="en-US" altLang="zh-CN" sz="2400" strike="sngStrike" dirty="0" smtClean="0">
                <a:solidFill>
                  <a:srgbClr val="FF0000"/>
                </a:solidFill>
                <a:cs typeface="+mn-ea"/>
                <a:sym typeface="+mn-ea"/>
              </a:rPr>
              <a:t>11</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a:t>
            </a:r>
            <a:r>
              <a:rPr lang="en-US" altLang="zh-CN" sz="2400" strike="sngStrike" dirty="0">
                <a:solidFill>
                  <a:srgbClr val="FF0000"/>
                </a:solidFill>
                <a:cs typeface="+mn-ea"/>
                <a:sym typeface="+mn-ea"/>
              </a:rPr>
              <a:t>~ 11:59 am, ET; Webex; </a:t>
            </a:r>
            <a:endParaRPr lang="en-US" altLang="zh-CN" sz="2400" strike="sngStrike" dirty="0" smtClean="0">
              <a:solidFill>
                <a:srgbClr val="FF0000"/>
              </a:solidFill>
              <a:cs typeface="+mn-ea"/>
              <a:sym typeface="+mn-ea"/>
            </a:endParaRPr>
          </a:p>
          <a:p>
            <a:pPr eaLnBrk="1" hangingPunct="1"/>
            <a:r>
              <a:rPr lang="en-US" altLang="zh-CN" sz="2400" dirty="0" smtClean="0">
                <a:solidFill>
                  <a:srgbClr val="00B050"/>
                </a:solidFill>
                <a:cs typeface="+mn-ea"/>
                <a:sym typeface="+mn-ea"/>
              </a:rPr>
              <a:t>Aug 14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Aug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Aug 28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
        <p:nvSpPr>
          <p:cNvPr id="7" name="内容占位符 2"/>
          <p:cNvSpPr>
            <a:spLocks noGrp="1"/>
          </p:cNvSpPr>
          <p:nvPr/>
        </p:nvSpPr>
        <p:spPr>
          <a:xfrm>
            <a:off x="6248396" y="2156169"/>
            <a:ext cx="5257662" cy="3869055"/>
          </a:xfrm>
          <a:prstGeom prst="rect">
            <a:avLst/>
          </a:prstGeom>
          <a:noFill/>
          <a:ln w="9525">
            <a:noFill/>
          </a:ln>
        </p:spPr>
        <p:txBody>
          <a:bodyPr vert="horz" wrap="square"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rgbClr val="00B050"/>
                </a:solidFill>
                <a:cs typeface="+mn-ea"/>
              </a:rPr>
              <a:t>Sep 1</a:t>
            </a:r>
            <a:r>
              <a:rPr lang="en-US" altLang="zh-CN" sz="2400" baseline="30000" dirty="0" smtClean="0">
                <a:solidFill>
                  <a:srgbClr val="00B050"/>
                </a:solidFill>
                <a:cs typeface="+mn-ea"/>
              </a:rPr>
              <a:t>st</a:t>
            </a:r>
            <a:r>
              <a:rPr lang="en-US" altLang="zh-CN" sz="2400" dirty="0" smtClean="0">
                <a:solidFill>
                  <a:srgbClr val="00B050"/>
                </a:solidFill>
                <a:cs typeface="+mn-ea"/>
              </a:rPr>
              <a:t>, 10:00am </a:t>
            </a:r>
            <a:r>
              <a:rPr lang="en-US" altLang="zh-CN" sz="2400" dirty="0">
                <a:solidFill>
                  <a:srgbClr val="00B050"/>
                </a:solidFill>
                <a:cs typeface="+mn-ea"/>
              </a:rPr>
              <a:t>~ 11:59 am, ET; </a:t>
            </a:r>
            <a:r>
              <a:rPr lang="en-US" altLang="zh-CN" sz="2400" dirty="0" err="1" smtClean="0">
                <a:solidFill>
                  <a:srgbClr val="00B050"/>
                </a:solidFill>
                <a:cs typeface="+mn-ea"/>
              </a:rPr>
              <a:t>Webex</a:t>
            </a:r>
            <a:r>
              <a:rPr lang="en-US" altLang="zh-CN" sz="2400" dirty="0" smtClean="0">
                <a:solidFill>
                  <a:srgbClr val="00B050"/>
                </a:solidFill>
                <a:cs typeface="+mn-ea"/>
              </a:rPr>
              <a:t>; </a:t>
            </a:r>
            <a:endParaRPr lang="en-US" altLang="zh-CN" sz="2400" dirty="0">
              <a:solidFill>
                <a:srgbClr val="00B050"/>
              </a:solidFill>
              <a:cs typeface="+mn-ea"/>
            </a:endParaRPr>
          </a:p>
          <a:p>
            <a:pPr eaLnBrk="1" hangingPunct="1"/>
            <a:r>
              <a:rPr lang="en-US" altLang="zh-CN" sz="2400" dirty="0" smtClean="0">
                <a:solidFill>
                  <a:srgbClr val="00B050"/>
                </a:solidFill>
                <a:cs typeface="+mn-ea"/>
                <a:sym typeface="+mn-ea"/>
              </a:rPr>
              <a:t>Sep 4</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11</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u="sng" dirty="0" smtClean="0">
                <a:solidFill>
                  <a:srgbClr val="0070C0"/>
                </a:solidFill>
                <a:cs typeface="+mn-ea"/>
                <a:sym typeface="+mn-ea"/>
              </a:rPr>
              <a:t>Sep 15</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a:t>
            </a:r>
            <a:r>
              <a:rPr lang="en-US" altLang="zh-CN" sz="2400" u="sng" dirty="0">
                <a:solidFill>
                  <a:srgbClr val="0070C0"/>
                </a:solidFill>
                <a:cs typeface="+mn-ea"/>
                <a:sym typeface="+mn-ea"/>
              </a:rPr>
              <a:t>10:00am ~ 11:59 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IEEE 802.11 Plenary Sep; </a:t>
            </a:r>
            <a:endParaRPr lang="en-US" altLang="zh-CN" sz="2400" u="sng" dirty="0">
              <a:solidFill>
                <a:srgbClr val="0070C0"/>
              </a:solidFill>
              <a:cs typeface="+mn-ea"/>
              <a:sym typeface="+mn-ea"/>
            </a:endParaRPr>
          </a:p>
          <a:p>
            <a:pPr eaLnBrk="1" hangingPunct="1"/>
            <a:r>
              <a:rPr lang="en-US" altLang="zh-CN" sz="2400" dirty="0" smtClean="0">
                <a:solidFill>
                  <a:srgbClr val="00B050"/>
                </a:solidFill>
                <a:cs typeface="+mn-ea"/>
                <a:sym typeface="+mn-ea"/>
              </a:rPr>
              <a:t>Sep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33525" y="1531620"/>
          <a:ext cx="9406890" cy="475488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305435">
                <a:tc>
                  <a:txBody>
                    <a:bodyPr/>
                    <a:lstStyle/>
                    <a:p>
                      <a:r>
                        <a:rPr lang="en-US" altLang="zh-CN" sz="1800" dirty="0" smtClean="0"/>
                        <a:t>Definition and requirements</a:t>
                      </a:r>
                    </a:p>
                  </a:txBody>
                  <a:tcPr/>
                </a:tc>
                <a:tc>
                  <a:txBody>
                    <a:bodyPr/>
                    <a:lstStyle/>
                    <a:p>
                      <a:r>
                        <a:rPr lang="en-US" altLang="zh-CN" sz="1800" dirty="0" smtClean="0"/>
                        <a:t>11-19/0202r1</a:t>
                      </a:r>
                    </a:p>
                  </a:txBody>
                  <a:tcPr/>
                </a:tc>
                <a:tc>
                  <a:txBody>
                    <a:bodyPr/>
                    <a:lstStyle/>
                    <a:p>
                      <a:r>
                        <a:rPr lang="en-US" altLang="zh-CN" sz="1800" dirty="0" smtClean="0"/>
                        <a:t>11-19/0202r1</a:t>
                      </a:r>
                    </a:p>
                  </a:txBody>
                  <a:tcPr/>
                </a:tc>
              </a:tr>
              <a:tr h="306070">
                <a:tc>
                  <a:txBody>
                    <a:bodyPr/>
                    <a:lstStyle/>
                    <a:p>
                      <a:r>
                        <a:rPr lang="en-US" altLang="zh-CN" sz="1800" dirty="0" smtClean="0"/>
                        <a:t>Selection Procedure document</a:t>
                      </a:r>
                    </a:p>
                  </a:txBody>
                  <a:tcPr/>
                </a:tc>
                <a:tc>
                  <a:txBody>
                    <a:bodyPr/>
                    <a:lstStyle/>
                    <a:p>
                      <a:r>
                        <a:rPr lang="en-US" altLang="zh-CN" sz="1800" dirty="0" smtClean="0">
                          <a:solidFill>
                            <a:schemeClr val="tx1"/>
                          </a:solidFill>
                        </a:rPr>
                        <a:t>11-19/0030r6</a:t>
                      </a:r>
                    </a:p>
                  </a:txBody>
                  <a:tcPr/>
                </a:tc>
                <a:tc>
                  <a:txBody>
                    <a:bodyPr/>
                    <a:lstStyle/>
                    <a:p>
                      <a:r>
                        <a:rPr lang="en-US" altLang="zh-CN" sz="1800" dirty="0" smtClean="0">
                          <a:solidFill>
                            <a:schemeClr val="tx1"/>
                          </a:solidFill>
                        </a:rPr>
                        <a:t>11-19/0030r6</a:t>
                      </a:r>
                    </a:p>
                  </a:txBody>
                  <a:tcPr/>
                </a:tc>
              </a:tr>
              <a:tr h="305435">
                <a:tc>
                  <a:txBody>
                    <a:bodyPr/>
                    <a:lstStyle/>
                    <a:p>
                      <a:r>
                        <a:rPr lang="en-US" altLang="zh-CN" sz="1800" dirty="0" smtClean="0"/>
                        <a:t>Functional Requirement document</a:t>
                      </a:r>
                    </a:p>
                  </a:txBody>
                  <a:tcPr/>
                </a:tc>
                <a:tc>
                  <a:txBody>
                    <a:bodyPr/>
                    <a:lstStyle/>
                    <a:p>
                      <a:r>
                        <a:rPr lang="en-US" altLang="zh-CN" sz="1800" dirty="0" smtClean="0">
                          <a:solidFill>
                            <a:schemeClr val="tx1"/>
                          </a:solidFill>
                        </a:rPr>
                        <a:t>11-19/0495r0</a:t>
                      </a:r>
                    </a:p>
                  </a:txBody>
                  <a:tcPr/>
                </a:tc>
                <a:tc>
                  <a:txBody>
                    <a:bodyPr/>
                    <a:lstStyle/>
                    <a:p>
                      <a:r>
                        <a:rPr lang="en-US" altLang="zh-CN" sz="1800" dirty="0" smtClean="0">
                          <a:solidFill>
                            <a:schemeClr val="tx1"/>
                          </a:solidFill>
                        </a:rPr>
                        <a:t>11-19/0495r3</a:t>
                      </a:r>
                    </a:p>
                  </a:txBody>
                  <a:tcPr/>
                </a:tc>
              </a:tr>
              <a:tr h="305435">
                <a:tc>
                  <a:txBody>
                    <a:bodyPr/>
                    <a:lstStyle/>
                    <a:p>
                      <a:r>
                        <a:rPr lang="en-US" altLang="zh-CN" sz="1800" dirty="0" smtClean="0"/>
                        <a:t>Spec Framework document</a:t>
                      </a:r>
                    </a:p>
                  </a:txBody>
                  <a:tcPr/>
                </a:tc>
                <a:tc>
                  <a:txBody>
                    <a:bodyPr/>
                    <a:lstStyle/>
                    <a:p>
                      <a:r>
                        <a:rPr lang="en-US" altLang="zh-CN" sz="1800" dirty="0" smtClean="0">
                          <a:solidFill>
                            <a:schemeClr val="tx1"/>
                          </a:solidFill>
                        </a:rPr>
                        <a:t>11-19/0497r0</a:t>
                      </a:r>
                    </a:p>
                  </a:txBody>
                  <a:tcPr/>
                </a:tc>
                <a:tc>
                  <a:txBody>
                    <a:bodyPr/>
                    <a:lstStyle/>
                    <a:p>
                      <a:r>
                        <a:rPr lang="en-US" altLang="zh-CN" sz="1800" dirty="0" smtClean="0">
                          <a:solidFill>
                            <a:schemeClr val="tx1"/>
                          </a:solidFill>
                        </a:rPr>
                        <a:t>11-19/0497r6</a:t>
                      </a:r>
                    </a:p>
                  </a:txBody>
                  <a:tcPr/>
                </a:tc>
              </a:tr>
              <a:tr h="306070">
                <a:tc>
                  <a:txBody>
                    <a:bodyPr/>
                    <a:lstStyle/>
                    <a:p>
                      <a:r>
                        <a:rPr lang="en-US" altLang="zh-CN" sz="1800" dirty="0" smtClean="0"/>
                        <a:t>Liaison response to IEEE VT/ITS</a:t>
                      </a:r>
                      <a:r>
                        <a:rPr lang="en-US" altLang="zh-CN" sz="1800" baseline="0" dirty="0" smtClean="0"/>
                        <a:t> 1609 WG</a:t>
                      </a:r>
                      <a:endParaRPr lang="en-US" altLang="zh-CN" sz="1800" dirty="0" smtClean="0"/>
                    </a:p>
                  </a:txBody>
                  <a:tcPr/>
                </a:tc>
                <a:tc>
                  <a:txBody>
                    <a:bodyPr/>
                    <a:lstStyle/>
                    <a:p>
                      <a:r>
                        <a:rPr lang="en-US" altLang="zh-CN" sz="18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p>
                  </a:txBody>
                  <a:tcPr/>
                </a:tc>
              </a:tr>
              <a:tr h="305435">
                <a:tc>
                  <a:txBody>
                    <a:bodyPr/>
                    <a:lstStyle/>
                    <a:p>
                      <a:r>
                        <a:rPr lang="en-US" altLang="zh-CN" sz="1800" dirty="0" smtClean="0"/>
                        <a:t>Liaison response</a:t>
                      </a:r>
                      <a:r>
                        <a:rPr lang="en-US" altLang="zh-CN" sz="1800" baseline="0" dirty="0" smtClean="0"/>
                        <a:t> to ITU-T CITS</a:t>
                      </a:r>
                      <a:endParaRPr lang="en-US" altLang="zh-CN" sz="1800" dirty="0" smtClean="0"/>
                    </a:p>
                  </a:txBody>
                  <a:tcPr/>
                </a:tc>
                <a:tc>
                  <a:txBody>
                    <a:bodyPr/>
                    <a:lstStyle/>
                    <a:p>
                      <a:r>
                        <a:rPr lang="en-US" altLang="zh-CN" sz="18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p>
                  </a:txBody>
                  <a:tcPr/>
                </a:tc>
              </a:tr>
              <a:tr h="306070">
                <a:tc>
                  <a:txBody>
                    <a:bodyPr/>
                    <a:lstStyle/>
                    <a:p>
                      <a:r>
                        <a:rPr lang="en-US" altLang="zh-CN" sz="1800" dirty="0" err="1" smtClean="0"/>
                        <a:t>TBbd</a:t>
                      </a:r>
                      <a:r>
                        <a:rPr lang="en-US" altLang="zh-CN" sz="1800" baseline="0" dirty="0" smtClean="0"/>
                        <a:t> FRD/SFD Motion Booklet</a:t>
                      </a:r>
                      <a:endParaRPr lang="en-US" altLang="zh-CN" sz="1800" dirty="0" smtClean="0"/>
                    </a:p>
                  </a:txBody>
                  <a:tcPr/>
                </a:tc>
                <a:tc>
                  <a:txBody>
                    <a:bodyPr/>
                    <a:lstStyle/>
                    <a:p>
                      <a:r>
                        <a:rPr lang="en-US" altLang="zh-CN" sz="18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11-19/0514r14</a:t>
                      </a:r>
                    </a:p>
                  </a:txBody>
                  <a:tcPr/>
                </a:tc>
              </a:tr>
              <a:tr h="305435">
                <a:tc>
                  <a:txBody>
                    <a:bodyPr/>
                    <a:lstStyle/>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lstStyle/>
                    <a:p>
                      <a:r>
                        <a:rPr lang="en-US" altLang="zh-CN" sz="18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p>
                  </a:txBody>
                  <a:tcPr/>
                </a:tc>
              </a:tr>
              <a:tr h="305435">
                <a:tc>
                  <a:txBody>
                    <a:bodyPr/>
                    <a:lstStyle/>
                    <a:p>
                      <a:pPr>
                        <a:buNone/>
                      </a:pPr>
                      <a:r>
                        <a:rPr lang="en-US" altLang="zh-CN" sz="1800" dirty="0"/>
                        <a:t>Teleconference Agenda</a:t>
                      </a:r>
                    </a:p>
                  </a:txBody>
                  <a:tcPr/>
                </a:tc>
                <a:tc>
                  <a:txBody>
                    <a:bodyPr/>
                    <a:lstStyle/>
                    <a:p>
                      <a:pPr algn="l" defTabSz="914400">
                        <a:spcBef>
                          <a:spcPts val="0"/>
                        </a:spcBef>
                        <a:spcAft>
                          <a:spcPts val="0"/>
                        </a:spcAft>
                        <a:buClrTx/>
                        <a:buSzTx/>
                        <a:buFontTx/>
                        <a:buNone/>
                        <a:defRPr/>
                      </a:pPr>
                      <a:r>
                        <a:rPr lang="en-US" altLang="zh-CN" sz="18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11-20/0774r10</a:t>
                      </a:r>
                    </a:p>
                  </a:txBody>
                  <a:tcPr/>
                </a:tc>
              </a:tr>
              <a:tr h="305435">
                <a:tc>
                  <a:txBody>
                    <a:bodyPr/>
                    <a:lstStyle/>
                    <a:p>
                      <a:r>
                        <a:rPr lang="en-US" altLang="zh-CN" sz="1800" dirty="0"/>
                        <a:t>Teleconference Minutes</a:t>
                      </a:r>
                    </a:p>
                  </a:txBody>
                  <a:tcPr/>
                </a:tc>
                <a:tc>
                  <a:txBody>
                    <a:bodyPr/>
                    <a:lstStyle/>
                    <a:p>
                      <a:pPr algn="l" defTabSz="914400">
                        <a:spcBef>
                          <a:spcPts val="0"/>
                        </a:spcBef>
                        <a:spcAft>
                          <a:spcPts val="0"/>
                        </a:spcAft>
                        <a:buClrTx/>
                        <a:buSzTx/>
                        <a:buFontTx/>
                        <a:defRPr/>
                      </a:pPr>
                      <a:r>
                        <a:rPr lang="en-US" altLang="zh-CN" sz="18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p>
                  </a:txBody>
                  <a:tcPr/>
                </a:tc>
              </a:tr>
              <a:tr h="305435">
                <a:tc>
                  <a:txBody>
                    <a:bodyPr/>
                    <a:lstStyle/>
                    <a:p>
                      <a:pPr>
                        <a:buNone/>
                      </a:pPr>
                      <a:r>
                        <a:rPr lang="en-US" altLang="zh-CN" sz="1800" dirty="0"/>
                        <a:t>Tech Editor Report</a:t>
                      </a:r>
                    </a:p>
                  </a:txBody>
                  <a:tcPr/>
                </a:tc>
                <a:tc>
                  <a:txBody>
                    <a:bodyPr/>
                    <a:lstStyle/>
                    <a:p>
                      <a:pPr>
                        <a:buNone/>
                      </a:pPr>
                      <a:r>
                        <a:rPr lang="en-US" altLang="zh-CN" sz="18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p>
                  </a:txBody>
                  <a:tcPr/>
                </a:tc>
              </a:tr>
              <a:tr h="306070">
                <a:tc>
                  <a:txBody>
                    <a:bodyPr/>
                    <a:lstStyle/>
                    <a:p>
                      <a:pPr>
                        <a:buNone/>
                      </a:pPr>
                      <a:r>
                        <a:rPr lang="en-US" altLang="zh-CN" sz="1800" dirty="0"/>
                        <a:t>Comment Database</a:t>
                      </a:r>
                    </a:p>
                  </a:txBody>
                  <a:tcPr/>
                </a:tc>
                <a:tc>
                  <a:txBody>
                    <a:bodyPr/>
                    <a:lstStyle/>
                    <a:p>
                      <a:pPr>
                        <a:buNone/>
                      </a:pPr>
                      <a:r>
                        <a:rPr lang="en-US" altLang="zh-CN" sz="1800" dirty="0">
                          <a:solidFill>
                            <a:srgbClr val="0070C0"/>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4th,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a:t>Join Webex Meeting</a:t>
            </a:r>
            <a:r>
              <a:rPr lang="en-US" sz="2400"/>
              <a:t>: </a:t>
            </a:r>
            <a:r>
              <a:rPr sz="2400">
                <a:hlinkClick r:id="rId2" action="ppaction://hlinkfile"/>
              </a:rPr>
              <a:t>Join Meeting</a:t>
            </a:r>
            <a:endParaRPr sz="2400"/>
          </a:p>
          <a:p>
            <a:endParaRPr sz="2400"/>
          </a:p>
          <a:p>
            <a:r>
              <a:rPr sz="2400"/>
              <a:t>Meeting number: 132 576 2250</a:t>
            </a:r>
          </a:p>
          <a:p>
            <a:r>
              <a:rPr sz="2400"/>
              <a:t>Meeting password: wireless</a:t>
            </a:r>
          </a:p>
          <a:p>
            <a:endParaRPr sz="2400"/>
          </a:p>
          <a:p>
            <a:r>
              <a:rPr sz="2400"/>
              <a:t>Join by phone:</a:t>
            </a:r>
          </a:p>
          <a:p>
            <a:r>
              <a:rPr sz="2400"/>
              <a:t>   +1-510-338-9438 USA Toll</a:t>
            </a:r>
          </a:p>
          <a:p>
            <a:r>
              <a:rPr sz="2400"/>
              <a:t>   </a:t>
            </a:r>
            <a:r>
              <a:rPr sz="2400">
                <a:hlinkClick r:id="rId3" action="ppaction://hlinkfile"/>
              </a:rPr>
              <a:t>Global call-in numbers</a:t>
            </a:r>
            <a:endParaRPr sz="2400"/>
          </a:p>
          <a:p>
            <a:r>
              <a:rPr sz="2400"/>
              <a:t>Access code: </a:t>
            </a:r>
            <a:r>
              <a:rPr sz="2400">
                <a:sym typeface="+mn-ea"/>
              </a:rPr>
              <a:t>132 576 2250</a:t>
            </a:r>
          </a:p>
          <a:p>
            <a:endParaRPr sz="2400"/>
          </a:p>
          <a:p>
            <a:r>
              <a:rPr lang="en-US" sz="2400"/>
              <a:t>Join from a video system or application: dial </a:t>
            </a:r>
            <a:r>
              <a:rPr sz="2400">
                <a:sym typeface="+mn-ea"/>
              </a:rPr>
              <a:t>1325762250</a:t>
            </a:r>
            <a:r>
              <a:rPr lang="en-US" sz="2400"/>
              <a:t>@ieee802.my.webex.com, or 173.243.2.68</a:t>
            </a:r>
          </a:p>
          <a:p>
            <a:endParaRPr lang="en-US" sz="2400"/>
          </a:p>
          <a:p>
            <a:r>
              <a:rPr lang="en-US" sz="2400"/>
              <a:t>Join using Microsoft Lync or Microsoft Skype for Business: dial </a:t>
            </a:r>
            <a:r>
              <a:rPr sz="2400">
                <a:sym typeface="+mn-ea"/>
              </a:rPr>
              <a:t>1325762250</a:t>
            </a:r>
            <a:r>
              <a:rPr lang="en-US" sz="2400"/>
              <a:t>.ieee802.my@lync.webex.com</a:t>
            </a:r>
          </a:p>
          <a:p>
            <a:endParaRPr lang="en-US" sz="240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Motion per 11-20/682 on </a:t>
            </a:r>
            <a:r>
              <a:rPr kumimoji="0" lang="en-US" altLang="en-GB" b="1" i="0" u="none" strike="noStrike" kern="1200" cap="none" spc="0" normalizeH="0" baseline="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midamble</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randomization</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Update </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of material prepared for ARC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SC, Joseph</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Levy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InterDigital</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11-20/1155, Comment Resolutions for Section 32.3.5 Timing related parameters, Rui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SP for 11-20/0897, draft spec text for 11p repetition transmission mode, Rui Cao (NXP</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solidFill>
                  <a:srgbClr val="00B050"/>
                </a:solidFill>
              </a:rPr>
              <a:t>11-20/1175</a:t>
            </a:r>
            <a:r>
              <a:rPr lang="zh-CN" altLang="en-US" b="1" dirty="0" smtClean="0">
                <a:solidFill>
                  <a:srgbClr val="00B050"/>
                </a:solidFill>
              </a:rPr>
              <a:t>，</a:t>
            </a:r>
            <a:r>
              <a:rPr lang="en-US" altLang="zh-CN" b="1" dirty="0" err="1" smtClean="0">
                <a:solidFill>
                  <a:srgbClr val="00B050"/>
                </a:solidFill>
              </a:rPr>
              <a:t>cr</a:t>
            </a:r>
            <a:r>
              <a:rPr lang="en-US" altLang="zh-CN" b="1" dirty="0" smtClean="0">
                <a:solidFill>
                  <a:srgbClr val="00B050"/>
                </a:solidFill>
              </a:rPr>
              <a:t> for </a:t>
            </a:r>
            <a:r>
              <a:rPr lang="en-US" altLang="zh-CN" b="1" dirty="0" err="1" smtClean="0">
                <a:solidFill>
                  <a:srgbClr val="00B050"/>
                </a:solidFill>
              </a:rPr>
              <a:t>misc</a:t>
            </a:r>
            <a:r>
              <a:rPr lang="en-US" altLang="zh-CN" b="1" dirty="0" smtClean="0">
                <a:solidFill>
                  <a:srgbClr val="00B050"/>
                </a:solidFill>
              </a:rPr>
              <a:t> topics, </a:t>
            </a:r>
            <a:r>
              <a:rPr lang="en-US" altLang="zh-CN" b="1" dirty="0" err="1" smtClean="0">
                <a:solidFill>
                  <a:srgbClr val="00B050"/>
                </a:solidFill>
              </a:rPr>
              <a:t>Rui</a:t>
            </a:r>
            <a:r>
              <a:rPr lang="en-US" altLang="zh-CN" b="1" dirty="0" smtClean="0">
                <a:solidFill>
                  <a:srgbClr val="00B050"/>
                </a:solidFill>
              </a:rPr>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11-20/1177,</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rgbClr val="00B050"/>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 (LGE)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11th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Motion #1 (Pre-motion text)</a:t>
            </a:r>
          </a:p>
        </p:txBody>
      </p:sp>
      <p:sp>
        <p:nvSpPr>
          <p:cNvPr id="3" name="文本占位符 2"/>
          <p:cNvSpPr>
            <a:spLocks noGrp="1"/>
          </p:cNvSpPr>
          <p:nvPr>
            <p:ph type="body" idx="1"/>
          </p:nvPr>
        </p:nvSpPr>
        <p:spPr/>
        <p:txBody>
          <a:bodyPr/>
          <a:lstStyle/>
          <a:p>
            <a:r>
              <a:rPr lang="zh-CN" altLang="en-US" sz="2000" dirty="0">
                <a:latin typeface="Calibri" panose="020F0502020204030204" pitchFamily="34" charset="0"/>
                <a:cs typeface="Calibri" panose="020F0502020204030204" pitchFamily="34" charset="0"/>
              </a:rPr>
              <a:t>Move to include the following text to section 3 of the 11bd SFD:</a:t>
            </a:r>
            <a:endParaRPr lang="zh-CN" altLang="en-US" sz="2000" b="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“PPDUs with midambles shall be randomized in order to suppress discrete spectrum components. The midambles symbols shall be multiplied by pseudo-random values plus/minus one. The data symbols immediately following any given midamble shall be multiplied by the same pseudo-random value as said midamble. In the case of MIMO PPDUs, the same pseudo-random values shall be applied to both symbols of the midamble. The pseudo-random values are defined in (17-25) of IEEE 802.11-2016” </a:t>
            </a:r>
            <a:endParaRPr lang="zh-CN" altLang="en-US" sz="2000" dirty="0">
              <a:latin typeface="Calibri" panose="020F0502020204030204" pitchFamily="34" charset="0"/>
              <a:cs typeface="Calibri" panose="020F0502020204030204" pitchFamily="34" charset="0"/>
            </a:endParaRPr>
          </a:p>
          <a:p>
            <a:endParaRPr lang="zh-CN" altLang="en-US" sz="2000" dirty="0">
              <a:latin typeface="Calibri" panose="020F0502020204030204" pitchFamily="34" charset="0"/>
              <a:cs typeface="Calibri" panose="020F0502020204030204" pitchFamily="34" charset="0"/>
            </a:endParaRPr>
          </a:p>
          <a:p>
            <a:r>
              <a:rPr lang="zh-CN" altLang="en-US" sz="2000" b="0" dirty="0">
                <a:latin typeface="Calibri" panose="020F0502020204030204" pitchFamily="34" charset="0"/>
                <a:cs typeface="Calibri" panose="020F0502020204030204" pitchFamily="34" charset="0"/>
              </a:rPr>
              <a:t>Moved: Miguel Lopez; </a:t>
            </a:r>
          </a:p>
          <a:p>
            <a:r>
              <a:rPr lang="zh-CN" altLang="en-US" sz="2000" b="0" dirty="0">
                <a:latin typeface="Calibri" panose="020F0502020204030204" pitchFamily="34" charset="0"/>
                <a:cs typeface="Calibri" panose="020F0502020204030204" pitchFamily="34" charset="0"/>
              </a:rPr>
              <a:t>Seconded: </a:t>
            </a:r>
            <a:r>
              <a:rPr lang="en-US" altLang="zh-CN" sz="2000" b="0" dirty="0" smtClean="0">
                <a:latin typeface="Calibri" panose="020F0502020204030204" pitchFamily="34" charset="0"/>
                <a:cs typeface="Calibri" panose="020F0502020204030204" pitchFamily="34" charset="0"/>
              </a:rPr>
              <a:t>Joseph Levy.</a:t>
            </a:r>
          </a:p>
          <a:p>
            <a:endParaRPr lang="en-US" altLang="zh-CN" sz="2000" b="0" dirty="0">
              <a:latin typeface="Calibri" panose="020F0502020204030204" pitchFamily="34" charset="0"/>
              <a:cs typeface="Calibri" panose="020F0502020204030204" pitchFamily="34" charset="0"/>
            </a:endParaRPr>
          </a:p>
          <a:p>
            <a:r>
              <a:rPr lang="en-US" altLang="zh-CN" sz="2000" b="0" dirty="0" smtClean="0">
                <a:latin typeface="Calibri" panose="020F0502020204030204" pitchFamily="34" charset="0"/>
                <a:cs typeface="Calibri" panose="020F0502020204030204" pitchFamily="34" charset="0"/>
              </a:rPr>
              <a:t>Accepted unanimously</a:t>
            </a:r>
            <a:endParaRPr lang="zh-CN" altLang="en-US" sz="20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#1 (CR, 11-20/1155)</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11-20/1155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a:latin typeface="Calibri" panose="020F0502020204030204" pitchFamily="34" charset="0"/>
                <a:cs typeface="Calibri" panose="020F0502020204030204" pitchFamily="34" charset="0"/>
              </a:rPr>
              <a:t>139, 268, 269, 270 and 271</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Passed unanimously</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SP #2 (Non-CR, 11-20/0897)</a:t>
            </a:r>
          </a:p>
        </p:txBody>
      </p:sp>
      <p:sp>
        <p:nvSpPr>
          <p:cNvPr id="3" name="文本占位符 2"/>
          <p:cNvSpPr>
            <a:spLocks noGrp="1"/>
          </p:cNvSpPr>
          <p:nvPr>
            <p:ph type="body" idx="1"/>
          </p:nvPr>
        </p:nvSpPr>
        <p:spPr/>
        <p:txBody>
          <a:bodyPr/>
          <a:lstStyle/>
          <a:p>
            <a:r>
              <a:rPr lang="en-US" altLang="zh-CN" sz="2400" dirty="0">
                <a:sym typeface="+mn-ea"/>
              </a:rPr>
              <a:t>Do you agree to </a:t>
            </a:r>
            <a:r>
              <a:rPr lang="en-US" altLang="zh-CN" sz="2400" dirty="0" smtClean="0">
                <a:sym typeface="+mn-ea"/>
              </a:rPr>
              <a:t>add </a:t>
            </a:r>
            <a:r>
              <a:rPr lang="en-US" altLang="zh-CN" sz="2400" dirty="0">
                <a:sym typeface="+mn-ea"/>
              </a:rPr>
              <a:t>the proposed spec text as in 11-20/0897r2 </a:t>
            </a:r>
            <a:r>
              <a:rPr lang="en-US" altLang="zh-CN" sz="2400" dirty="0" smtClean="0">
                <a:sym typeface="+mn-ea"/>
              </a:rPr>
              <a:t>based on </a:t>
            </a:r>
            <a:r>
              <a:rPr lang="en-US" altLang="zh-CN" sz="2400" dirty="0">
                <a:sym typeface="+mn-ea"/>
              </a:rPr>
              <a:t>IEEE </a:t>
            </a:r>
            <a:r>
              <a:rPr lang="en-US" altLang="zh-CN" sz="2400" dirty="0" smtClean="0">
                <a:sym typeface="+mn-ea"/>
              </a:rPr>
              <a:t>P802.11bd D0.3 and to be included in next revision</a:t>
            </a:r>
            <a:r>
              <a:rPr lang="zh-CN" altLang="en-US" sz="2400" dirty="0" smtClean="0">
                <a:sym typeface="+mn-ea"/>
              </a:rPr>
              <a:t>?</a:t>
            </a:r>
            <a:endParaRPr lang="zh-CN" altLang="en-US" sz="2400" dirty="0">
              <a:sym typeface="+mn-ea"/>
            </a:endParaRPr>
          </a:p>
          <a:p>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Aug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14</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045092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a:t>: </a:t>
            </a:r>
            <a:r>
              <a:rPr sz="2400" dirty="0">
                <a:hlinkClick r:id="rId2"/>
              </a:rPr>
              <a:t>Join Meeting</a:t>
            </a:r>
            <a:endParaRPr sz="2400" dirty="0"/>
          </a:p>
          <a:p>
            <a:endParaRPr sz="2400" dirty="0"/>
          </a:p>
          <a:p>
            <a:r>
              <a:rPr sz="2400" dirty="0"/>
              <a:t>Meeting number: </a:t>
            </a:r>
            <a:r>
              <a:rPr lang="en-US" altLang="zh-CN" sz="2400" dirty="0" smtClean="0"/>
              <a:t>129 810 9285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3" action="ppaction://hlinkfile"/>
              </a:rPr>
              <a:t>Global call-in numbers</a:t>
            </a:r>
            <a:endParaRPr sz="2400" dirty="0"/>
          </a:p>
          <a:p>
            <a:r>
              <a:rPr sz="2400" dirty="0"/>
              <a:t>Access code: </a:t>
            </a:r>
            <a:r>
              <a:rPr lang="en-US" altLang="zh-CN" sz="2400" dirty="0"/>
              <a:t>129 810 9285</a:t>
            </a:r>
            <a:endParaRPr sz="2400" dirty="0">
              <a:sym typeface="+mn-ea"/>
            </a:endParaRPr>
          </a:p>
          <a:p>
            <a:endParaRPr sz="2400" dirty="0"/>
          </a:p>
          <a:p>
            <a:r>
              <a:rPr lang="en-US" sz="2400" dirty="0"/>
              <a:t>Join from a video system or application: dial </a:t>
            </a:r>
            <a:r>
              <a:rPr lang="en-US" altLang="zh-CN" sz="2400" dirty="0" smtClean="0"/>
              <a:t>1298109285 </a:t>
            </a:r>
            <a:r>
              <a:rPr lang="en-US" sz="2400" dirty="0" smtClean="0"/>
              <a:t>@</a:t>
            </a:r>
            <a:r>
              <a:rPr lang="en-US" sz="2400" dirty="0"/>
              <a:t>ieee802.my.webex.com, or 173.243.2.68</a:t>
            </a:r>
          </a:p>
          <a:p>
            <a:endParaRPr lang="en-US" sz="2400" dirty="0"/>
          </a:p>
          <a:p>
            <a:r>
              <a:rPr lang="en-US" sz="2400" dirty="0"/>
              <a:t>Join using Microsoft Lync or Microsoft Skype for Business: </a:t>
            </a:r>
            <a:r>
              <a:rPr lang="en-US" sz="2400" dirty="0" smtClean="0"/>
              <a:t>dial </a:t>
            </a:r>
            <a:r>
              <a:rPr lang="en-US" altLang="zh-CN" sz="2400" dirty="0" smtClean="0"/>
              <a:t>1298109285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83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(Call for submissions)</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t>11-20/1175r2, </a:t>
            </a:r>
            <a:r>
              <a:rPr lang="en-US" altLang="zh-CN" b="1" dirty="0" err="1" smtClean="0"/>
              <a:t>cr</a:t>
            </a:r>
            <a:r>
              <a:rPr lang="en-US" altLang="zh-CN" b="1" dirty="0" smtClean="0"/>
              <a:t> for </a:t>
            </a:r>
            <a:r>
              <a:rPr lang="en-US" altLang="zh-CN" b="1" dirty="0" err="1" smtClean="0"/>
              <a:t>misc</a:t>
            </a:r>
            <a:r>
              <a:rPr lang="en-US" altLang="zh-CN" b="1" dirty="0" smtClean="0"/>
              <a:t> topics, </a:t>
            </a:r>
            <a:r>
              <a:rPr lang="en-US" altLang="zh-CN" b="1" dirty="0" err="1" smtClean="0"/>
              <a:t>Rui</a:t>
            </a:r>
            <a:r>
              <a:rPr lang="en-US" altLang="zh-CN" b="1" dirty="0" smtClean="0"/>
              <a:t> Cao (NXP) [revisit CID 264]</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zh-CN" b="1" dirty="0" smtClean="0"/>
              <a:t>SP for 11-20/1175</a:t>
            </a:r>
            <a:r>
              <a:rPr lang="zh-CN" altLang="en-US" b="1" dirty="0" smtClean="0"/>
              <a:t>，</a:t>
            </a:r>
            <a:r>
              <a:rPr lang="en-US" altLang="zh-CN" b="1" dirty="0" err="1" smtClean="0"/>
              <a:t>cr</a:t>
            </a:r>
            <a:r>
              <a:rPr lang="en-US" altLang="zh-CN" b="1" dirty="0" smtClean="0"/>
              <a:t> for </a:t>
            </a:r>
            <a:r>
              <a:rPr lang="en-US" altLang="zh-CN" b="1" dirty="0" err="1" smtClean="0"/>
              <a:t>misc</a:t>
            </a:r>
            <a:r>
              <a:rPr lang="en-US" altLang="zh-CN" b="1" dirty="0" smtClean="0"/>
              <a:t> topics, </a:t>
            </a:r>
            <a:r>
              <a:rPr lang="en-US" altLang="zh-CN" b="1" dirty="0" err="1" smtClean="0"/>
              <a:t>Rui</a:t>
            </a:r>
            <a:r>
              <a:rPr lang="en-US" altLang="zh-CN" b="1" dirty="0" smtClean="0"/>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 for 11-20/1177,</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the comment resolution for CID 279, </a:t>
            </a:r>
            <a:r>
              <a:rPr kumimoji="0" lang="en-US" altLang="en-GB" b="1" i="0" u="none" strike="noStrike" kern="1200" cap="none" spc="0" normalizeH="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Dongguk</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(LGE)</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dirty="0" smtClean="0"/>
              <a:t>SP for 20 MHz as mandatory or optional feature, </a:t>
            </a:r>
            <a:r>
              <a:rPr lang="en-US" altLang="en-GB" b="1" dirty="0" err="1" smtClean="0"/>
              <a:t>Rui</a:t>
            </a:r>
            <a:r>
              <a:rPr lang="en-US" altLang="en-GB" b="1" dirty="0" smtClean="0"/>
              <a:t> Cao (NXP)</a:t>
            </a: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11-20/1202, M/O of 20 MHz NGV PPDU, </a:t>
            </a:r>
            <a:r>
              <a:rPr kumimoji="0" lang="en-US" altLang="en-GB" b="1" i="0" u="none" strike="noStrike" kern="1200" cap="none" spc="0" normalizeH="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Rui</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Cao (NXP)</a:t>
            </a:r>
          </a:p>
          <a:p>
            <a:pPr marL="800100" lvl="1" indent="-342900" algn="just" eaLnBrk="0" hangingPunct="0">
              <a:buFontTx/>
              <a:buChar char="•"/>
              <a:defRPr/>
            </a:pPr>
            <a:r>
              <a:rPr lang="en-US" altLang="en-GB" b="1" dirty="0"/>
              <a:t>11-20/0790r0, </a:t>
            </a:r>
            <a:r>
              <a:rPr lang="en-US" altLang="en-GB" b="1" dirty="0" smtClean="0"/>
              <a:t>cr-d0-3-phy-service-interface-part-2, Bo Sun (ZTE)</a:t>
            </a:r>
            <a:endPar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Aug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8</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2449824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#1 (CR, </a:t>
            </a:r>
            <a:r>
              <a:rPr lang="en-US" altLang="zh-CN" dirty="0" smtClean="0"/>
              <a:t>11-20/1175</a:t>
            </a:r>
            <a:r>
              <a:rPr lang="en-US" altLang="zh-CN" dirty="0"/>
              <a:t>)</a:t>
            </a:r>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the following 5 CIDs and the proposed spec text modification to IEEE P802.11bd D0.3 as in </a:t>
            </a:r>
            <a:r>
              <a:rPr lang="en-US" altLang="zh-CN" sz="2400" dirty="0" smtClean="0">
                <a:sym typeface="+mn-ea"/>
              </a:rPr>
              <a:t>11-20/1175</a:t>
            </a:r>
            <a:r>
              <a:rPr lang="zh-CN" altLang="en-US" sz="2400" dirty="0">
                <a:sym typeface="+mn-ea"/>
              </a:rPr>
              <a:t>r</a:t>
            </a:r>
            <a:r>
              <a:rPr lang="en-US" altLang="zh-CN" sz="2400" dirty="0">
                <a:sym typeface="+mn-ea"/>
              </a:rPr>
              <a:t>1</a:t>
            </a:r>
            <a:r>
              <a:rPr lang="zh-CN" altLang="en-US" sz="2400" dirty="0">
                <a:sym typeface="+mn-ea"/>
              </a:rPr>
              <a:t>?</a:t>
            </a:r>
          </a:p>
          <a:p>
            <a:r>
              <a:rPr lang="zh-CN" altLang="en-US" sz="2400" dirty="0">
                <a:sym typeface="+mn-ea"/>
              </a:rPr>
              <a:t> </a:t>
            </a:r>
            <a:r>
              <a:rPr lang="en-US" altLang="zh-CN" sz="2400" dirty="0">
                <a:sym typeface="+mn-ea"/>
              </a:rPr>
              <a:t>- CID</a:t>
            </a:r>
            <a:r>
              <a:rPr lang="zh-CN" altLang="en-US" sz="2400" b="0" dirty="0">
                <a:latin typeface="Calibri" panose="020F0502020204030204" pitchFamily="34" charset="0"/>
                <a:cs typeface="Calibri" panose="020F0502020204030204" pitchFamily="34" charset="0"/>
              </a:rPr>
              <a:t> </a:t>
            </a:r>
            <a:r>
              <a:rPr lang="en-US" altLang="zh-CN" sz="2400" b="0" dirty="0" smtClean="0">
                <a:latin typeface="Calibri" panose="020F0502020204030204" pitchFamily="34" charset="0"/>
                <a:cs typeface="Calibri" panose="020F0502020204030204" pitchFamily="34" charset="0"/>
              </a:rPr>
              <a:t>35, 259 and 264</a:t>
            </a:r>
            <a:endParaRPr lang="zh-CN" altLang="en-US" sz="2400" dirty="0">
              <a:latin typeface="Calibri" panose="020F0502020204030204" pitchFamily="34" charset="0"/>
              <a:cs typeface="Calibri" panose="020F0502020204030204" pitchFamily="34" charset="0"/>
            </a:endParaRP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664101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11-20/1177)</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resolutions to </a:t>
            </a:r>
            <a:r>
              <a:rPr lang="en-US" altLang="zh-CN" sz="2400" dirty="0" smtClean="0">
                <a:sym typeface="+mn-ea"/>
              </a:rPr>
              <a:t>CID 279 </a:t>
            </a:r>
            <a:r>
              <a:rPr lang="en-US" altLang="zh-CN" sz="2400" dirty="0">
                <a:sym typeface="+mn-ea"/>
              </a:rPr>
              <a:t>and the proposed spec text modification to IEEE P802.11bd D0.3 as in </a:t>
            </a:r>
            <a:r>
              <a:rPr lang="en-US" altLang="zh-CN" sz="2400" dirty="0" smtClean="0">
                <a:sym typeface="+mn-ea"/>
              </a:rPr>
              <a:t>11-20/1177</a:t>
            </a:r>
            <a:r>
              <a:rPr lang="zh-CN" altLang="en-US" sz="2400" dirty="0" smtClean="0">
                <a:sym typeface="+mn-ea"/>
              </a:rPr>
              <a:t>r</a:t>
            </a:r>
            <a:r>
              <a:rPr lang="en-US" altLang="zh-CN" sz="2400" dirty="0">
                <a:sym typeface="+mn-ea"/>
              </a:rPr>
              <a:t>1</a:t>
            </a:r>
            <a:r>
              <a:rPr lang="zh-CN" altLang="en-US" sz="2400" dirty="0">
                <a:sym typeface="+mn-ea"/>
              </a:rPr>
              <a:t>?</a:t>
            </a:r>
          </a:p>
          <a:p>
            <a:endParaRPr lang="zh-CN" altLang="en-US" sz="2400" dirty="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468529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Aug 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2274</TotalTime>
  <Words>2039</Words>
  <Application>Microsoft Office PowerPoint</Application>
  <PresentationFormat>宽屏</PresentationFormat>
  <Paragraphs>324</Paragraphs>
  <Slides>24</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5"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Motion #1 (Pre-motion text)</vt:lpstr>
      <vt:lpstr>SP #1 (CR, 11-20/1155)</vt:lpstr>
      <vt:lpstr>SP #2 (Non-CR, 11-20/0897)</vt:lpstr>
      <vt:lpstr>IEEE 802.11 TGbd Teleconference</vt:lpstr>
      <vt:lpstr>Teleconference Bridge Information</vt:lpstr>
      <vt:lpstr>PowerPoint 演示文稿</vt:lpstr>
      <vt:lpstr>SP #1 (CR, 11-20/1175)</vt:lpstr>
      <vt:lpstr>SP #2 (CR, 11-20/1177)</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4428</cp:revision>
  <cp:lastPrinted>2014-11-04T15:04:00Z</cp:lastPrinted>
  <dcterms:created xsi:type="dcterms:W3CDTF">2007-04-17T18:10:00Z</dcterms:created>
  <dcterms:modified xsi:type="dcterms:W3CDTF">2020-08-13T17:27:32Z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