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70" d="100"/>
          <a:sy n="70" d="100"/>
        </p:scale>
        <p:origin x="592"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8ba0a4d876b9ce392387c68ccd4b84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10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dirty="0">
                <a:solidFill>
                  <a:srgbClr val="00B050"/>
                </a:solidFill>
                <a:cs typeface="+mn-ea"/>
                <a:sym typeface="+mn-ea"/>
              </a:rPr>
              <a:t>Aug </a:t>
            </a:r>
            <a:r>
              <a:rPr lang="en-US" altLang="zh-CN" sz="2400" dirty="0" smtClean="0">
                <a:solidFill>
                  <a:srgbClr val="00B050"/>
                </a:solidFill>
                <a:cs typeface="+mn-ea"/>
                <a:sym typeface="+mn-ea"/>
              </a:rPr>
              <a:t>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14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Aug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Aug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a:t>
            </a:r>
            <a:r>
              <a:rPr lang="en-US" altLang="zh-CN" sz="2400" u="sng" dirty="0">
                <a:solidFill>
                  <a:srgbClr val="0070C0"/>
                </a:solidFill>
                <a:cs typeface="+mn-ea"/>
                <a:sym typeface="+mn-ea"/>
              </a:rPr>
              <a:t>10:00am ~ 11:59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endParaRPr lang="en-US" altLang="zh-CN" sz="2400" u="sng" dirty="0">
              <a:solidFill>
                <a:srgbClr val="0070C0"/>
              </a:solidFill>
              <a:cs typeface="+mn-ea"/>
              <a:sym typeface="+mn-ea"/>
            </a:endParaRPr>
          </a:p>
          <a:p>
            <a:pPr eaLnBrk="1" hangingPunct="1"/>
            <a:r>
              <a:rPr lang="en-US" altLang="zh-CN" sz="2400" dirty="0" smtClean="0">
                <a:solidFill>
                  <a:srgbClr val="00B050"/>
                </a:solidFill>
                <a:cs typeface="+mn-ea"/>
                <a:sym typeface="+mn-ea"/>
              </a:rPr>
              <a:t>Sep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33525" y="1531620"/>
          <a:ext cx="9406890" cy="475488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800" dirty="0" smtClean="0"/>
                        <a:t>Definition and requirements</a:t>
                      </a:r>
                    </a:p>
                  </a:txBody>
                  <a:tcPr/>
                </a:tc>
                <a:tc>
                  <a:txBody>
                    <a:bodyPr/>
                    <a:lstStyle/>
                    <a:p>
                      <a:r>
                        <a:rPr lang="en-US" altLang="zh-CN" sz="1800" dirty="0" smtClean="0"/>
                        <a:t>11-19/0202r1</a:t>
                      </a:r>
                    </a:p>
                  </a:txBody>
                  <a:tcPr/>
                </a:tc>
                <a:tc>
                  <a:txBody>
                    <a:bodyPr/>
                    <a:lstStyle/>
                    <a:p>
                      <a:r>
                        <a:rPr lang="en-US" altLang="zh-CN" sz="1800" dirty="0" smtClean="0"/>
                        <a:t>11-19/0202r1</a:t>
                      </a:r>
                    </a:p>
                  </a:txBody>
                  <a:tcPr/>
                </a:tc>
              </a:tr>
              <a:tr h="306070">
                <a:tc>
                  <a:txBody>
                    <a:bodyPr/>
                    <a:lstStyle/>
                    <a:p>
                      <a:r>
                        <a:rPr lang="en-US" altLang="zh-CN" sz="1800" dirty="0" smtClean="0"/>
                        <a:t>Selection Procedure document</a:t>
                      </a:r>
                    </a:p>
                  </a:txBody>
                  <a:tcPr/>
                </a:tc>
                <a:tc>
                  <a:txBody>
                    <a:bodyPr/>
                    <a:lstStyle/>
                    <a:p>
                      <a:r>
                        <a:rPr lang="en-US" altLang="zh-CN" sz="1800" dirty="0" smtClean="0">
                          <a:solidFill>
                            <a:schemeClr val="tx1"/>
                          </a:solidFill>
                        </a:rPr>
                        <a:t>11-19/0030r6</a:t>
                      </a:r>
                    </a:p>
                  </a:txBody>
                  <a:tcPr/>
                </a:tc>
                <a:tc>
                  <a:txBody>
                    <a:bodyPr/>
                    <a:lstStyle/>
                    <a:p>
                      <a:r>
                        <a:rPr lang="en-US" altLang="zh-CN" sz="1800" dirty="0" smtClean="0">
                          <a:solidFill>
                            <a:schemeClr val="tx1"/>
                          </a:solidFill>
                        </a:rPr>
                        <a:t>11-19/0030r6</a:t>
                      </a:r>
                    </a:p>
                  </a:txBody>
                  <a:tcPr/>
                </a:tc>
              </a:tr>
              <a:tr h="305435">
                <a:tc>
                  <a:txBody>
                    <a:bodyPr/>
                    <a:lstStyle/>
                    <a:p>
                      <a:r>
                        <a:rPr lang="en-US" altLang="zh-CN" sz="1800" dirty="0" smtClean="0"/>
                        <a:t>Functional Requirement document</a:t>
                      </a:r>
                    </a:p>
                  </a:txBody>
                  <a:tcPr/>
                </a:tc>
                <a:tc>
                  <a:txBody>
                    <a:bodyPr/>
                    <a:lstStyle/>
                    <a:p>
                      <a:r>
                        <a:rPr lang="en-US" altLang="zh-CN" sz="1800" dirty="0" smtClean="0">
                          <a:solidFill>
                            <a:schemeClr val="tx1"/>
                          </a:solidFill>
                        </a:rPr>
                        <a:t>11-19/0495r0</a:t>
                      </a:r>
                    </a:p>
                  </a:txBody>
                  <a:tcPr/>
                </a:tc>
                <a:tc>
                  <a:txBody>
                    <a:bodyPr/>
                    <a:lstStyle/>
                    <a:p>
                      <a:r>
                        <a:rPr lang="en-US" altLang="zh-CN" sz="1800" dirty="0" smtClean="0">
                          <a:solidFill>
                            <a:schemeClr val="tx1"/>
                          </a:solidFill>
                        </a:rPr>
                        <a:t>11-19/0495r3</a:t>
                      </a:r>
                    </a:p>
                  </a:txBody>
                  <a:tcPr/>
                </a:tc>
              </a:tr>
              <a:tr h="305435">
                <a:tc>
                  <a:txBody>
                    <a:bodyPr/>
                    <a:lstStyle/>
                    <a:p>
                      <a:r>
                        <a:rPr lang="en-US" altLang="zh-CN" sz="1800" dirty="0" smtClean="0"/>
                        <a:t>Spec Framework document</a:t>
                      </a:r>
                    </a:p>
                  </a:txBody>
                  <a:tcPr/>
                </a:tc>
                <a:tc>
                  <a:txBody>
                    <a:bodyPr/>
                    <a:lstStyle/>
                    <a:p>
                      <a:r>
                        <a:rPr lang="en-US" altLang="zh-CN" sz="1800" dirty="0" smtClean="0">
                          <a:solidFill>
                            <a:schemeClr val="tx1"/>
                          </a:solidFill>
                        </a:rPr>
                        <a:t>11-19/0497r0</a:t>
                      </a:r>
                    </a:p>
                  </a:txBody>
                  <a:tcPr/>
                </a:tc>
                <a:tc>
                  <a:txBody>
                    <a:bodyPr/>
                    <a:lstStyle/>
                    <a:p>
                      <a:r>
                        <a:rPr lang="en-US" altLang="zh-CN" sz="1800" dirty="0" smtClean="0">
                          <a:solidFill>
                            <a:schemeClr val="tx1"/>
                          </a:solidFill>
                        </a:rPr>
                        <a:t>11-19/0497r6</a:t>
                      </a:r>
                    </a:p>
                  </a:txBody>
                  <a:tcPr/>
                </a:tc>
              </a:tr>
              <a:tr h="306070">
                <a:tc>
                  <a:txBody>
                    <a:bodyPr/>
                    <a:lstStyle/>
                    <a:p>
                      <a:r>
                        <a:rPr lang="en-US" altLang="zh-CN" sz="1800" dirty="0" smtClean="0"/>
                        <a:t>Liaison response to IEEE VT/ITS</a:t>
                      </a:r>
                      <a:r>
                        <a:rPr lang="en-US" altLang="zh-CN" sz="1800" baseline="0" dirty="0" smtClean="0"/>
                        <a:t> 1609 WG</a:t>
                      </a:r>
                      <a:endParaRPr lang="en-US" altLang="zh-CN" sz="1800" dirty="0" smtClean="0"/>
                    </a:p>
                  </a:txBody>
                  <a:tcPr/>
                </a:tc>
                <a:tc>
                  <a:txBody>
                    <a:bodyPr/>
                    <a:lstStyle/>
                    <a:p>
                      <a:r>
                        <a:rPr lang="en-US" altLang="zh-CN" sz="18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p>
                  </a:txBody>
                  <a:tcPr/>
                </a:tc>
              </a:tr>
              <a:tr h="305435">
                <a:tc>
                  <a:txBody>
                    <a:bodyPr/>
                    <a:lstStyle/>
                    <a:p>
                      <a:r>
                        <a:rPr lang="en-US" altLang="zh-CN" sz="1800" dirty="0" smtClean="0"/>
                        <a:t>Liaison response</a:t>
                      </a:r>
                      <a:r>
                        <a:rPr lang="en-US" altLang="zh-CN" sz="1800" baseline="0" dirty="0" smtClean="0"/>
                        <a:t> to ITU-T CITS</a:t>
                      </a:r>
                      <a:endParaRPr lang="en-US" altLang="zh-CN" sz="1800" dirty="0" smtClean="0"/>
                    </a:p>
                  </a:txBody>
                  <a:tcPr/>
                </a:tc>
                <a:tc>
                  <a:txBody>
                    <a:bodyPr/>
                    <a:lstStyle/>
                    <a:p>
                      <a:r>
                        <a:rPr lang="en-US" altLang="zh-CN" sz="18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p>
                  </a:txBody>
                  <a:tcPr/>
                </a:tc>
              </a:tr>
              <a:tr h="306070">
                <a:tc>
                  <a:txBody>
                    <a:bodyPr/>
                    <a:lstStyle/>
                    <a:p>
                      <a:r>
                        <a:rPr lang="en-US" altLang="zh-CN" sz="1800" dirty="0" err="1" smtClean="0"/>
                        <a:t>TBbd</a:t>
                      </a:r>
                      <a:r>
                        <a:rPr lang="en-US" altLang="zh-CN" sz="1800" baseline="0" dirty="0" smtClean="0"/>
                        <a:t> FRD/SFD Motion Booklet</a:t>
                      </a:r>
                      <a:endParaRPr lang="en-US" altLang="zh-CN" sz="1800" dirty="0" smtClean="0"/>
                    </a:p>
                  </a:txBody>
                  <a:tcPr/>
                </a:tc>
                <a:tc>
                  <a:txBody>
                    <a:bodyPr/>
                    <a:lstStyle/>
                    <a:p>
                      <a:r>
                        <a:rPr lang="en-US" altLang="zh-CN" sz="18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11-19/0514r14</a:t>
                      </a:r>
                    </a:p>
                  </a:txBody>
                  <a:tcPr/>
                </a:tc>
              </a:tr>
              <a:tr h="305435">
                <a:tc>
                  <a:txBody>
                    <a:bodyPr/>
                    <a:lstStyle/>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lstStyle/>
                    <a:p>
                      <a:r>
                        <a:rPr lang="en-US" altLang="zh-CN" sz="18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p>
                  </a:txBody>
                  <a:tcPr/>
                </a:tc>
              </a:tr>
              <a:tr h="305435">
                <a:tc>
                  <a:txBody>
                    <a:bodyPr/>
                    <a:lstStyle/>
                    <a:p>
                      <a:pPr>
                        <a:buNone/>
                      </a:pPr>
                      <a:r>
                        <a:rPr lang="en-US" altLang="zh-CN" sz="1800" dirty="0"/>
                        <a:t>Teleconference Agenda</a:t>
                      </a:r>
                    </a:p>
                  </a:txBody>
                  <a:tcPr/>
                </a:tc>
                <a:tc>
                  <a:txBody>
                    <a:bodyPr/>
                    <a:lstStyle/>
                    <a:p>
                      <a:pPr algn="l" defTabSz="914400">
                        <a:spcBef>
                          <a:spcPts val="0"/>
                        </a:spcBef>
                        <a:spcAft>
                          <a:spcPts val="0"/>
                        </a:spcAft>
                        <a:buClrTx/>
                        <a:buSzTx/>
                        <a:buFontTx/>
                        <a:buNone/>
                        <a:defRPr/>
                      </a:pPr>
                      <a:r>
                        <a:rPr lang="en-US" altLang="zh-CN" sz="18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11-20/0774r10</a:t>
                      </a:r>
                    </a:p>
                  </a:txBody>
                  <a:tcPr/>
                </a:tc>
              </a:tr>
              <a:tr h="305435">
                <a:tc>
                  <a:txBody>
                    <a:bodyPr/>
                    <a:lstStyle/>
                    <a:p>
                      <a:r>
                        <a:rPr lang="en-US" altLang="zh-CN" sz="1800" dirty="0"/>
                        <a:t>Teleconference Minutes</a:t>
                      </a:r>
                    </a:p>
                  </a:txBody>
                  <a:tcPr/>
                </a:tc>
                <a:tc>
                  <a:txBody>
                    <a:bodyPr/>
                    <a:lstStyle/>
                    <a:p>
                      <a:pPr algn="l" defTabSz="914400">
                        <a:spcBef>
                          <a:spcPts val="0"/>
                        </a:spcBef>
                        <a:spcAft>
                          <a:spcPts val="0"/>
                        </a:spcAft>
                        <a:buClrTx/>
                        <a:buSzTx/>
                        <a:buFontTx/>
                        <a:defRPr/>
                      </a:pPr>
                      <a:r>
                        <a:rPr lang="en-US" altLang="zh-CN" sz="18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p>
                  </a:txBody>
                  <a:tcPr/>
                </a:tc>
              </a:tr>
              <a:tr h="305435">
                <a:tc>
                  <a:txBody>
                    <a:bodyPr/>
                    <a:lstStyle/>
                    <a:p>
                      <a:pPr>
                        <a:buNone/>
                      </a:pPr>
                      <a:r>
                        <a:rPr lang="en-US" altLang="zh-CN" sz="1800" dirty="0"/>
                        <a:t>Tech Editor Report</a:t>
                      </a:r>
                    </a:p>
                  </a:txBody>
                  <a:tcPr/>
                </a:tc>
                <a:tc>
                  <a:txBody>
                    <a:bodyPr/>
                    <a:lstStyle/>
                    <a:p>
                      <a:pPr>
                        <a:buNone/>
                      </a:pPr>
                      <a:r>
                        <a:rPr lang="en-US" altLang="zh-CN" sz="18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p>
                  </a:txBody>
                  <a:tcPr/>
                </a:tc>
              </a:tr>
              <a:tr h="306070">
                <a:tc>
                  <a:txBody>
                    <a:bodyPr/>
                    <a:lstStyle/>
                    <a:p>
                      <a:pPr>
                        <a:buNone/>
                      </a:pPr>
                      <a:r>
                        <a:rPr lang="en-US" altLang="zh-CN" sz="1800" dirty="0"/>
                        <a:t>Comment Database</a:t>
                      </a:r>
                    </a:p>
                  </a:txBody>
                  <a:tcPr/>
                </a:tc>
                <a:tc>
                  <a:txBody>
                    <a:bodyPr/>
                    <a:lstStyle/>
                    <a:p>
                      <a:pPr>
                        <a:buNone/>
                      </a:pPr>
                      <a:r>
                        <a:rPr lang="en-US" altLang="zh-CN" sz="1800" dirty="0">
                          <a:solidFill>
                            <a:srgbClr val="0070C0"/>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sz="2400" dirty="0" smtClean="0"/>
              <a:t>132 5</a:t>
            </a:r>
            <a:r>
              <a:rPr lang="en-US" sz="2400" dirty="0" smtClean="0"/>
              <a:t>63</a:t>
            </a:r>
            <a:r>
              <a:rPr sz="2400" dirty="0" smtClean="0"/>
              <a:t> </a:t>
            </a:r>
            <a:r>
              <a:rPr lang="en-US" sz="2400" dirty="0" smtClean="0"/>
              <a:t>7507</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132 563</a:t>
            </a:r>
            <a:r>
              <a:rPr lang="zh-CN" altLang="en-US" sz="2400" dirty="0"/>
              <a:t> </a:t>
            </a:r>
            <a:r>
              <a:rPr lang="en-US" altLang="zh-CN" sz="2400" dirty="0"/>
              <a:t>7507</a:t>
            </a:r>
            <a:endParaRPr sz="2400" dirty="0">
              <a:sym typeface="+mn-ea"/>
            </a:endParaRPr>
          </a:p>
          <a:p>
            <a:endParaRPr sz="2400" dirty="0"/>
          </a:p>
          <a:p>
            <a:r>
              <a:rPr lang="en-US" sz="2400" dirty="0"/>
              <a:t>Join from a video system or application: dial </a:t>
            </a:r>
            <a:r>
              <a:rPr lang="en-US" altLang="zh-CN" sz="2400" dirty="0" smtClean="0"/>
              <a:t>1325637507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1325637507</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t>11-20/1175</a:t>
            </a:r>
            <a:r>
              <a:rPr lang="en-US" altLang="zh-CN" b="1" dirty="0" smtClean="0"/>
              <a:t>r2, </a:t>
            </a:r>
            <a:r>
              <a:rPr lang="en-US" altLang="zh-CN" b="1" dirty="0" err="1" smtClean="0"/>
              <a:t>cr</a:t>
            </a:r>
            <a:r>
              <a:rPr lang="en-US" altLang="zh-CN" b="1" dirty="0" smtClean="0"/>
              <a:t> for </a:t>
            </a:r>
            <a:r>
              <a:rPr lang="en-US" altLang="zh-CN" b="1" dirty="0" err="1" smtClean="0"/>
              <a:t>misc</a:t>
            </a:r>
            <a:r>
              <a:rPr lang="en-US" altLang="zh-CN" b="1" dirty="0" smtClean="0"/>
              <a:t> topics, </a:t>
            </a:r>
            <a:r>
              <a:rPr lang="en-US" altLang="zh-CN" b="1" dirty="0" err="1" smtClean="0"/>
              <a:t>Rui</a:t>
            </a:r>
            <a:r>
              <a:rPr lang="en-US" altLang="zh-CN" b="1" dirty="0" smtClean="0"/>
              <a:t> Cao (NXP) [revisit CID 264]</a:t>
            </a:r>
            <a:endParaRPr lang="en-US" altLang="zh-CN" b="1" dirty="0" smtClean="0"/>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t>SP </a:t>
            </a:r>
            <a:r>
              <a:rPr lang="en-US" altLang="zh-CN" b="1" dirty="0" smtClean="0"/>
              <a:t>for 11-20/1175</a:t>
            </a:r>
            <a:r>
              <a:rPr lang="zh-CN" altLang="en-US" b="1" dirty="0" smtClean="0"/>
              <a:t>，</a:t>
            </a:r>
            <a:r>
              <a:rPr lang="en-US" altLang="zh-CN" b="1" dirty="0" err="1" smtClean="0"/>
              <a:t>cr</a:t>
            </a:r>
            <a:r>
              <a:rPr lang="en-US" altLang="zh-CN" b="1" dirty="0" smtClean="0"/>
              <a:t> for </a:t>
            </a:r>
            <a:r>
              <a:rPr lang="en-US" altLang="zh-CN" b="1" dirty="0" err="1" smtClean="0"/>
              <a:t>misc</a:t>
            </a:r>
            <a:r>
              <a:rPr lang="en-US" altLang="zh-CN" b="1" dirty="0" smtClean="0"/>
              <a:t> topics, </a:t>
            </a:r>
            <a:r>
              <a:rPr lang="en-US" altLang="zh-CN" b="1" dirty="0" err="1" smtClean="0"/>
              <a:t>Rui</a:t>
            </a:r>
            <a:r>
              <a:rPr lang="en-US" altLang="zh-CN" b="1" dirty="0" smtClean="0"/>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(LGE)</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t>SP for 20 MHz as mandatory or optional feature, </a:t>
            </a:r>
            <a:r>
              <a:rPr lang="en-US" altLang="en-GB" b="1" dirty="0" err="1" smtClean="0"/>
              <a:t>Rui</a:t>
            </a:r>
            <a:r>
              <a:rPr lang="en-US" altLang="en-GB" b="1" dirty="0" smtClean="0"/>
              <a:t> Cao (NXP</a:t>
            </a:r>
            <a:r>
              <a:rPr lang="en-US" altLang="en-GB" b="1" dirty="0" smtClean="0"/>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11-20/1202, M/O of 20 MHz NGV PPDU, </a:t>
            </a:r>
            <a:r>
              <a:rPr kumimoji="0" lang="en-US" altLang="en-GB" b="1" i="0" u="none" strike="noStrike" kern="1200" cap="none" spc="0" normalizeH="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Rui</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Cao (NXP)</a:t>
            </a:r>
            <a:endPar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en-GB" b="1" dirty="0"/>
              <a:t>11-20/0790r0, </a:t>
            </a:r>
            <a:r>
              <a:rPr lang="en-US" altLang="en-GB" b="1" dirty="0" smtClean="0"/>
              <a:t>cr-d0-3-phy-service-interface-part-2, Bo Sun (ZTE)</a:t>
            </a:r>
            <a:endPar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14th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a:t>
            </a:r>
            <a:r>
              <a:rPr lang="en-US" altLang="zh-CN" sz="2400" dirty="0" smtClean="0">
                <a:sym typeface="+mn-ea"/>
              </a:rPr>
              <a:t>11-20/1175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1125</TotalTime>
  <Words>2088</Words>
  <Application>Microsoft Office PowerPoint</Application>
  <PresentationFormat>宽屏</PresentationFormat>
  <Paragraphs>324</Paragraphs>
  <Slides>24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5"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4422</cp:revision>
  <cp:lastPrinted>2014-11-04T15:04:00Z</cp:lastPrinted>
  <dcterms:created xsi:type="dcterms:W3CDTF">2007-04-17T18:10:00Z</dcterms:created>
  <dcterms:modified xsi:type="dcterms:W3CDTF">2020-08-11T13:45:38Z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