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720" r:id="rId3"/>
    <p:sldId id="736" r:id="rId4"/>
    <p:sldId id="737" r:id="rId5"/>
    <p:sldId id="738" r:id="rId6"/>
    <p:sldId id="739" r:id="rId7"/>
    <p:sldId id="740" r:id="rId8"/>
    <p:sldId id="741" r:id="rId9"/>
    <p:sldId id="742" r:id="rId10"/>
    <p:sldId id="793" r:id="rId11"/>
    <p:sldId id="833" r:id="rId12"/>
    <p:sldId id="753" r:id="rId13"/>
    <p:sldId id="885" r:id="rId14"/>
    <p:sldId id="935" r:id="rId15"/>
    <p:sldId id="994" r:id="rId16"/>
    <p:sldId id="995" r:id="rId17"/>
    <p:sldId id="996" r:id="rId18"/>
    <p:sldId id="998" r:id="rId19"/>
    <p:sldId id="999" r:id="rId20"/>
    <p:sldId id="1000"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notesMaster" Target="notesMasters/notes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1164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48a0377bce6f553c2bf95f73e3ed810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Aug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2020-08-01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 name="内容占位符 2"/>
          <p:cNvSpPr>
            <a:spLocks noGrp="1"/>
          </p:cNvSpPr>
          <p:nvPr/>
        </p:nvSpPr>
        <p:spPr>
          <a:xfrm>
            <a:off x="2178685" y="2444750"/>
            <a:ext cx="7933690"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rgbClr val="00B050"/>
                </a:solidFill>
                <a:cs typeface="+mn-ea"/>
              </a:rPr>
              <a:t>Aug 4, 10:00am ~ 11:59 am, ET; Webex (Motion); </a:t>
            </a:r>
            <a:endParaRPr lang="en-US" altLang="zh-CN" sz="2400" u="sng" dirty="0">
              <a:solidFill>
                <a:srgbClr val="00B050"/>
              </a:solidFill>
              <a:cs typeface="+mn-ea"/>
            </a:endParaRPr>
          </a:p>
          <a:p>
            <a:pPr eaLnBrk="1" hangingPunct="1"/>
            <a:r>
              <a:rPr lang="en-US" altLang="zh-CN" sz="2400" dirty="0">
                <a:solidFill>
                  <a:srgbClr val="00B050"/>
                </a:solidFill>
                <a:cs typeface="+mn-ea"/>
                <a:sym typeface="+mn-ea"/>
              </a:rPr>
              <a:t>Aug 11, 10:00am ~ 11:59 am, ET; Webex; </a:t>
            </a:r>
            <a:endParaRPr lang="en-US" altLang="zh-CN" sz="2400" dirty="0">
              <a:solidFill>
                <a:srgbClr val="00B050"/>
              </a:solidFill>
              <a:cs typeface="+mn-ea"/>
            </a:endParaRPr>
          </a:p>
          <a:p>
            <a:pPr eaLnBrk="1" hangingPunct="1"/>
            <a:r>
              <a:rPr lang="en-US" altLang="zh-CN" sz="2400" dirty="0">
                <a:solidFill>
                  <a:srgbClr val="00B050"/>
                </a:solidFill>
                <a:cs typeface="+mn-ea"/>
                <a:sym typeface="+mn-ea"/>
              </a:rPr>
              <a:t>Aug 18, 10:00am ~ 11:59 am, ET; Webex; </a:t>
            </a:r>
            <a:endParaRPr lang="en-US" altLang="zh-CN" sz="2400" dirty="0">
              <a:solidFill>
                <a:srgbClr val="00B050"/>
              </a:solidFill>
              <a:cs typeface="+mn-ea"/>
            </a:endParaRPr>
          </a:p>
          <a:p>
            <a:pPr eaLnBrk="1" hangingPunct="1"/>
            <a:r>
              <a:rPr lang="en-US" altLang="zh-CN" sz="2400" dirty="0">
                <a:solidFill>
                  <a:srgbClr val="00B050"/>
                </a:solidFill>
                <a:cs typeface="+mn-ea"/>
                <a:sym typeface="+mn-ea"/>
              </a:rPr>
              <a:t>Aug 25, 10:00am ~ 11:59 am, ET; Webex; </a:t>
            </a:r>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TGbd Documents Update</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nvGraphicFramePr>
        <p:xfrm>
          <a:off x="1533525" y="1531620"/>
          <a:ext cx="9406890" cy="4754880"/>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p>
                      <a:r>
                        <a:rPr lang="en-US" altLang="zh-CN" sz="1800" dirty="0" smtClean="0"/>
                        <a:t>TG Documents</a:t>
                      </a:r>
                      <a:endParaRPr lang="en-US" altLang="zh-CN" sz="1800" dirty="0" smtClean="0"/>
                    </a:p>
                  </a:txBody>
                  <a:tcPr/>
                </a:tc>
                <a:tc>
                  <a:txBody>
                    <a:bodyPr/>
                    <a:p>
                      <a:r>
                        <a:rPr lang="en-US" altLang="zh-CN" sz="1800" dirty="0" smtClean="0"/>
                        <a:t>Baseline Version</a:t>
                      </a:r>
                      <a:endParaRPr lang="en-US" altLang="zh-CN" sz="1800" dirty="0" smtClean="0"/>
                    </a:p>
                  </a:txBody>
                  <a:tcPr/>
                </a:tc>
                <a:tc>
                  <a:txBody>
                    <a:bodyPr/>
                    <a:p>
                      <a:r>
                        <a:rPr lang="en-US" altLang="zh-CN" sz="1800" dirty="0" smtClean="0"/>
                        <a:t>Latest</a:t>
                      </a:r>
                      <a:r>
                        <a:rPr lang="en-US" altLang="zh-CN" sz="1800" baseline="0" dirty="0" smtClean="0"/>
                        <a:t> Revision</a:t>
                      </a:r>
                      <a:endParaRPr lang="en-US" altLang="zh-CN" sz="1800" dirty="0" smtClean="0"/>
                    </a:p>
                  </a:txBody>
                  <a:tcPr/>
                </a:tc>
              </a:tr>
              <a:tr h="305435">
                <a:tc>
                  <a:txBody>
                    <a:bodyPr/>
                    <a:p>
                      <a:r>
                        <a:rPr lang="en-US" altLang="zh-CN" sz="1800" dirty="0" smtClean="0"/>
                        <a:t>Definition and requirements</a:t>
                      </a:r>
                      <a:endParaRPr lang="en-US" altLang="zh-CN" sz="1800" dirty="0" smtClean="0"/>
                    </a:p>
                  </a:txBody>
                  <a:tcPr/>
                </a:tc>
                <a:tc>
                  <a:txBody>
                    <a:bodyPr/>
                    <a:p>
                      <a:r>
                        <a:rPr lang="en-US" altLang="zh-CN" sz="1800" dirty="0" smtClean="0"/>
                        <a:t>11-19/0202r1</a:t>
                      </a:r>
                      <a:endParaRPr lang="en-US" altLang="zh-CN" sz="1800" dirty="0" smtClean="0"/>
                    </a:p>
                  </a:txBody>
                  <a:tcPr/>
                </a:tc>
                <a:tc>
                  <a:txBody>
                    <a:bodyPr/>
                    <a:p>
                      <a:r>
                        <a:rPr lang="en-US" altLang="zh-CN" sz="1800" dirty="0" smtClean="0"/>
                        <a:t>11-19/0202r1</a:t>
                      </a:r>
                      <a:endParaRPr lang="en-US" altLang="zh-CN" sz="1800" dirty="0" smtClean="0"/>
                    </a:p>
                  </a:txBody>
                  <a:tcPr/>
                </a:tc>
              </a:tr>
              <a:tr h="306070">
                <a:tc>
                  <a:txBody>
                    <a:bodyPr/>
                    <a:p>
                      <a:r>
                        <a:rPr lang="en-US" altLang="zh-CN" sz="1800" dirty="0" smtClean="0"/>
                        <a:t>Selection Procedure document</a:t>
                      </a:r>
                      <a:endParaRPr lang="en-US" altLang="zh-CN" sz="1800" dirty="0" smtClean="0"/>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r>
              <a:tr h="305435">
                <a:tc>
                  <a:txBody>
                    <a:bodyPr/>
                    <a:p>
                      <a:r>
                        <a:rPr lang="en-US" altLang="zh-CN" sz="1800" dirty="0" smtClean="0"/>
                        <a:t>Functional Requirement document</a:t>
                      </a:r>
                      <a:endParaRPr lang="en-US" altLang="zh-CN" sz="1800" dirty="0" smtClean="0"/>
                    </a:p>
                  </a:txBody>
                  <a:tcPr/>
                </a:tc>
                <a:tc>
                  <a:txBody>
                    <a:bodyPr/>
                    <a:p>
                      <a:r>
                        <a:rPr lang="en-US" altLang="zh-CN" sz="1800" dirty="0" smtClean="0">
                          <a:solidFill>
                            <a:schemeClr val="tx1"/>
                          </a:solidFill>
                        </a:rPr>
                        <a:t>11-19/0495r0</a:t>
                      </a:r>
                      <a:endParaRPr lang="en-US" altLang="zh-CN" sz="1800" dirty="0" smtClean="0">
                        <a:solidFill>
                          <a:schemeClr val="tx1"/>
                        </a:solidFill>
                      </a:endParaRPr>
                    </a:p>
                  </a:txBody>
                  <a:tcPr/>
                </a:tc>
                <a:tc>
                  <a:txBody>
                    <a:bodyPr/>
                    <a:p>
                      <a:r>
                        <a:rPr lang="en-US" altLang="zh-CN" sz="1800" dirty="0" smtClean="0">
                          <a:solidFill>
                            <a:schemeClr val="tx1"/>
                          </a:solidFill>
                        </a:rPr>
                        <a:t>11-19/0495r3</a:t>
                      </a:r>
                      <a:endParaRPr lang="en-US" altLang="zh-CN" sz="1800" dirty="0" smtClean="0">
                        <a:solidFill>
                          <a:schemeClr val="tx1"/>
                        </a:solidFill>
                      </a:endParaRPr>
                    </a:p>
                  </a:txBody>
                  <a:tcPr/>
                </a:tc>
              </a:tr>
              <a:tr h="305435">
                <a:tc>
                  <a:txBody>
                    <a:bodyPr/>
                    <a:p>
                      <a:r>
                        <a:rPr lang="en-US" altLang="zh-CN" sz="1800" dirty="0" smtClean="0"/>
                        <a:t>Spec Framework document</a:t>
                      </a:r>
                      <a:endParaRPr lang="en-US" altLang="zh-CN" sz="1800" dirty="0" smtClean="0"/>
                    </a:p>
                  </a:txBody>
                  <a:tcPr/>
                </a:tc>
                <a:tc>
                  <a:txBody>
                    <a:bodyPr/>
                    <a:p>
                      <a:r>
                        <a:rPr lang="en-US" altLang="zh-CN" sz="1800" dirty="0" smtClean="0">
                          <a:solidFill>
                            <a:schemeClr val="tx1"/>
                          </a:solidFill>
                        </a:rPr>
                        <a:t>11-19/0497r0</a:t>
                      </a:r>
                      <a:endParaRPr lang="en-US" altLang="zh-CN" sz="1800" dirty="0" smtClean="0">
                        <a:solidFill>
                          <a:schemeClr val="tx1"/>
                        </a:solidFill>
                      </a:endParaRPr>
                    </a:p>
                  </a:txBody>
                  <a:tcPr/>
                </a:tc>
                <a:tc>
                  <a:txBody>
                    <a:bodyPr/>
                    <a:p>
                      <a:r>
                        <a:rPr lang="en-US" altLang="zh-CN" sz="1800" dirty="0" smtClean="0">
                          <a:solidFill>
                            <a:schemeClr val="tx1"/>
                          </a:solidFill>
                        </a:rPr>
                        <a:t>11-19/0497r6</a:t>
                      </a:r>
                      <a:endParaRPr lang="en-US" altLang="zh-CN" sz="1800" dirty="0" smtClean="0">
                        <a:solidFill>
                          <a:schemeClr val="tx1"/>
                        </a:solidFill>
                      </a:endParaRPr>
                    </a:p>
                  </a:txBody>
                  <a:tcPr/>
                </a:tc>
              </a:tr>
              <a:tr h="306070">
                <a:tc>
                  <a:txBody>
                    <a:bodyPr/>
                    <a:p>
                      <a:r>
                        <a:rPr lang="en-US" altLang="zh-CN" sz="1800" dirty="0" smtClean="0"/>
                        <a:t>Liaison response to IEEE VT/ITS</a:t>
                      </a:r>
                      <a:r>
                        <a:rPr lang="en-US" altLang="zh-CN" sz="1800" baseline="0" dirty="0" smtClean="0"/>
                        <a:t> 1609 WG</a:t>
                      </a:r>
                      <a:endParaRPr lang="en-US" altLang="zh-CN" sz="1800" dirty="0" smtClean="0"/>
                    </a:p>
                  </a:txBody>
                  <a:tcPr/>
                </a:tc>
                <a:tc>
                  <a:txBody>
                    <a:bodyPr/>
                    <a:p>
                      <a:r>
                        <a:rPr lang="en-US" altLang="zh-CN" sz="1800" dirty="0" smtClean="0">
                          <a:solidFill>
                            <a:schemeClr val="tx1"/>
                          </a:solidFill>
                        </a:rPr>
                        <a:t>11-19/0437r3</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11-19/0437r3</a:t>
                      </a:r>
                      <a:endParaRPr lang="en-US" altLang="zh-CN" sz="1800" dirty="0" smtClean="0">
                        <a:solidFill>
                          <a:schemeClr val="tx1"/>
                        </a:solidFill>
                      </a:endParaRPr>
                    </a:p>
                  </a:txBody>
                  <a:tcPr/>
                </a:tc>
              </a:tr>
              <a:tr h="305435">
                <a:tc>
                  <a:txBody>
                    <a:bodyPr/>
                    <a:p>
                      <a:r>
                        <a:rPr lang="en-US" altLang="zh-CN" sz="1800" dirty="0" smtClean="0"/>
                        <a:t>Liaison response</a:t>
                      </a:r>
                      <a:r>
                        <a:rPr lang="en-US" altLang="zh-CN" sz="1800" baseline="0" dirty="0" smtClean="0"/>
                        <a:t> to ITU-T CITS</a:t>
                      </a:r>
                      <a:endParaRPr lang="en-US" altLang="zh-CN" sz="1800" dirty="0" smtClean="0"/>
                    </a:p>
                  </a:txBody>
                  <a:tcPr/>
                </a:tc>
                <a:tc>
                  <a:txBody>
                    <a:bodyPr/>
                    <a:p>
                      <a:r>
                        <a:rPr lang="en-US" altLang="zh-CN" sz="1800" dirty="0" smtClean="0">
                          <a:solidFill>
                            <a:schemeClr val="tx1"/>
                          </a:solidFill>
                        </a:rPr>
                        <a:t>11-19/0843r0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11-19/0843r0</a:t>
                      </a:r>
                      <a:endParaRPr lang="en-US" altLang="zh-CN" sz="1800" dirty="0" smtClean="0">
                        <a:solidFill>
                          <a:schemeClr val="tx1"/>
                        </a:solidFill>
                      </a:endParaRPr>
                    </a:p>
                  </a:txBody>
                  <a:tcPr/>
                </a:tc>
              </a:tr>
              <a:tr h="306070">
                <a:tc>
                  <a:txBody>
                    <a:bodyPr/>
                    <a:p>
                      <a:r>
                        <a:rPr lang="en-US" altLang="zh-CN" sz="1800" dirty="0" err="1" smtClean="0"/>
                        <a:t>TBbd</a:t>
                      </a:r>
                      <a:r>
                        <a:rPr lang="en-US" altLang="zh-CN" sz="1800" baseline="0" dirty="0" smtClean="0"/>
                        <a:t> FRD/SFD Motion Booklet</a:t>
                      </a:r>
                      <a:endParaRPr lang="en-US" altLang="zh-CN" sz="1800" dirty="0" smtClean="0"/>
                    </a:p>
                  </a:txBody>
                  <a:tcPr/>
                </a:tc>
                <a:tc>
                  <a:txBody>
                    <a:bodyPr/>
                    <a:p>
                      <a:r>
                        <a:rPr lang="en-US" altLang="zh-CN" sz="1800" dirty="0" smtClean="0">
                          <a:solidFill>
                            <a:schemeClr val="tx1"/>
                          </a:solidFill>
                        </a:rPr>
                        <a:t>11-19/0514r0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11-19/0514r14</a:t>
                      </a:r>
                      <a:endParaRPr lang="en-US" altLang="zh-CN" sz="1800" dirty="0" smtClean="0">
                        <a:solidFill>
                          <a:schemeClr val="tx1"/>
                        </a:solidFill>
                      </a:endParaRPr>
                    </a:p>
                  </a:txBody>
                  <a:tcPr/>
                </a:tc>
              </a:tr>
              <a:tr h="305435">
                <a:tc>
                  <a:txBody>
                    <a:bodyPr/>
                    <a:p>
                      <a:r>
                        <a:rPr lang="en-US" altLang="zh-CN" sz="1800" dirty="0" err="1" smtClean="0"/>
                        <a:t>TGbd</a:t>
                      </a:r>
                      <a:r>
                        <a:rPr lang="en-US" altLang="zh-CN" sz="1800" dirty="0" smtClean="0"/>
                        <a:t> Use Case</a:t>
                      </a:r>
                      <a:r>
                        <a:rPr lang="en-US" altLang="zh-CN" sz="1800" baseline="0" dirty="0" smtClean="0"/>
                        <a:t> document</a:t>
                      </a:r>
                      <a:endParaRPr lang="en-US" altLang="zh-CN" sz="1800" dirty="0" smtClean="0"/>
                    </a:p>
                  </a:txBody>
                  <a:tcPr/>
                </a:tc>
                <a:tc>
                  <a:txBody>
                    <a:bodyPr/>
                    <a:p>
                      <a:r>
                        <a:rPr lang="en-US" altLang="zh-CN" sz="1800" dirty="0" smtClean="0">
                          <a:solidFill>
                            <a:schemeClr val="tx1"/>
                          </a:solidFill>
                        </a:rPr>
                        <a:t>11-19/1342r0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11-19/1342r1</a:t>
                      </a:r>
                      <a:endParaRPr lang="en-US" altLang="zh-CN" sz="1800" dirty="0" smtClean="0">
                        <a:solidFill>
                          <a:schemeClr val="tx1"/>
                        </a:solidFill>
                      </a:endParaRPr>
                    </a:p>
                  </a:txBody>
                  <a:tcPr/>
                </a:tc>
              </a:tr>
              <a:tr h="305435">
                <a:tc>
                  <a:txBody>
                    <a:bodyPr/>
                    <a:p>
                      <a:pPr>
                        <a:buNone/>
                      </a:pPr>
                      <a:r>
                        <a:rPr lang="en-US" altLang="zh-CN" sz="1800" dirty="0"/>
                        <a:t>Teleconference Agenda</a:t>
                      </a:r>
                      <a:endParaRPr lang="en-US" altLang="zh-CN" sz="1800" dirty="0"/>
                    </a:p>
                  </a:txBody>
                  <a:tcPr/>
                </a:tc>
                <a:tc>
                  <a:txBody>
                    <a:bodyPr/>
                    <a:p>
                      <a:pPr algn="l" defTabSz="914400">
                        <a:spcBef>
                          <a:spcPts val="0"/>
                        </a:spcBef>
                        <a:spcAft>
                          <a:spcPts val="0"/>
                        </a:spcAft>
                        <a:buClrTx/>
                        <a:buSzTx/>
                        <a:buFontTx/>
                        <a:buNone/>
                        <a:defRPr/>
                      </a:pPr>
                      <a:r>
                        <a:rPr lang="en-US" altLang="zh-CN" sz="1800" dirty="0" smtClean="0">
                          <a:solidFill>
                            <a:schemeClr val="tx1"/>
                          </a:solidFill>
                        </a:rPr>
                        <a:t>11-20/0774r0</a:t>
                      </a:r>
                      <a:endParaRPr lang="en-US" altLang="zh-CN" sz="1800" dirty="0" smtClean="0">
                        <a:solidFill>
                          <a:schemeClr val="tx1"/>
                        </a:solidFill>
                      </a:endParaRPr>
                    </a:p>
                  </a:txBody>
                  <a:tcPr/>
                </a:tc>
                <a:tc>
                  <a:txBody>
                    <a:bodyPr/>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11-20/0774r10</a:t>
                      </a:r>
                      <a:endParaRPr lang="en-US" altLang="zh-CN" sz="1800" dirty="0" smtClean="0">
                        <a:solidFill>
                          <a:srgbClr val="0070C0"/>
                        </a:solidFill>
                        <a:sym typeface="+mn-ea"/>
                      </a:endParaRPr>
                    </a:p>
                  </a:txBody>
                  <a:tcPr/>
                </a:tc>
              </a:tr>
              <a:tr h="305435">
                <a:tc>
                  <a:txBody>
                    <a:bodyPr/>
                    <a:p>
                      <a:r>
                        <a:rPr lang="en-US" altLang="zh-CN" sz="1800" dirty="0"/>
                        <a:t>Teleconference Minutes</a:t>
                      </a:r>
                      <a:endParaRPr lang="en-US" altLang="zh-CN" sz="1800" dirty="0"/>
                    </a:p>
                  </a:txBody>
                  <a:tcPr/>
                </a:tc>
                <a:tc>
                  <a:txBody>
                    <a:bodyPr/>
                    <a:p>
                      <a:pPr algn="l" defTabSz="914400">
                        <a:spcBef>
                          <a:spcPts val="0"/>
                        </a:spcBef>
                        <a:spcAft>
                          <a:spcPts val="0"/>
                        </a:spcAft>
                        <a:buClrTx/>
                        <a:buSzTx/>
                        <a:buFontTx/>
                        <a:defRPr/>
                      </a:pPr>
                      <a:r>
                        <a:rPr lang="en-US" altLang="zh-CN" sz="1800" dirty="0" smtClean="0">
                          <a:solidFill>
                            <a:schemeClr val="tx1"/>
                          </a:solidFill>
                        </a:rPr>
                        <a:t>11-20/0276r0</a:t>
                      </a:r>
                      <a:endParaRPr lang="en-US" altLang="zh-CN" sz="1800" dirty="0" smtClean="0">
                        <a:solidFill>
                          <a:schemeClr val="tx1"/>
                        </a:solidFill>
                      </a:endParaRPr>
                    </a:p>
                  </a:txBody>
                  <a:tcPr/>
                </a:tc>
                <a:tc>
                  <a:txBody>
                    <a:bodyPr/>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11-20/0276r11</a:t>
                      </a:r>
                      <a:endParaRPr lang="en-US" altLang="zh-CN" sz="1800" dirty="0" smtClean="0">
                        <a:solidFill>
                          <a:srgbClr val="0070C0"/>
                        </a:solidFill>
                        <a:sym typeface="+mn-ea"/>
                      </a:endParaRPr>
                    </a:p>
                  </a:txBody>
                  <a:tcPr/>
                </a:tc>
              </a:tr>
              <a:tr h="305435">
                <a:tc>
                  <a:txBody>
                    <a:bodyPr/>
                    <a:p>
                      <a:pPr>
                        <a:buNone/>
                      </a:pPr>
                      <a:r>
                        <a:rPr lang="en-US" altLang="zh-CN" sz="1800" dirty="0"/>
                        <a:t>Tech Editor Report</a:t>
                      </a:r>
                      <a:endParaRPr lang="en-US" altLang="zh-CN" sz="1800" dirty="0"/>
                    </a:p>
                  </a:txBody>
                  <a:tcPr/>
                </a:tc>
                <a:tc>
                  <a:txBody>
                    <a:bodyPr/>
                    <a:p>
                      <a:pPr>
                        <a:buNone/>
                      </a:pPr>
                      <a:r>
                        <a:rPr lang="en-US" altLang="zh-CN" sz="1800" dirty="0">
                          <a:solidFill>
                            <a:schemeClr val="tx1"/>
                          </a:solidFill>
                        </a:rPr>
                        <a:t>11-19/2045r0</a:t>
                      </a:r>
                      <a:endParaRPr lang="en-US" altLang="zh-CN" sz="1800" dirty="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11-19/2045r5</a:t>
                      </a:r>
                      <a:endParaRPr lang="en-US" altLang="zh-CN" sz="1800" dirty="0" smtClean="0">
                        <a:solidFill>
                          <a:srgbClr val="0070C0"/>
                        </a:solidFill>
                      </a:endParaRPr>
                    </a:p>
                  </a:txBody>
                  <a:tcPr/>
                </a:tc>
              </a:tr>
              <a:tr h="306070">
                <a:tc>
                  <a:txBody>
                    <a:bodyPr/>
                    <a:p>
                      <a:pPr>
                        <a:buNone/>
                      </a:pPr>
                      <a:r>
                        <a:rPr lang="en-US" altLang="zh-CN" sz="1800" dirty="0"/>
                        <a:t>Comment Database</a:t>
                      </a:r>
                      <a:endParaRPr lang="en-US" altLang="zh-CN" sz="1800" dirty="0"/>
                    </a:p>
                  </a:txBody>
                  <a:tcPr/>
                </a:tc>
                <a:tc>
                  <a:txBody>
                    <a:bodyPr/>
                    <a:p>
                      <a:pPr>
                        <a:buNone/>
                      </a:pPr>
                      <a:r>
                        <a:rPr lang="en-US" altLang="zh-CN" sz="1800" dirty="0">
                          <a:solidFill>
                            <a:srgbClr val="0070C0"/>
                          </a:solidFill>
                        </a:rPr>
                        <a:t>11-20/0701r0</a:t>
                      </a:r>
                      <a:endParaRPr lang="en-US" altLang="zh-CN" sz="1800" dirty="0">
                        <a:solidFill>
                          <a:srgbClr val="0070C0"/>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11-20/0701r2</a:t>
                      </a:r>
                      <a:endParaRPr lang="en-US" altLang="zh-CN" sz="1800" dirty="0" smtClean="0">
                        <a:solidFill>
                          <a:srgbClr val="0070C0"/>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TGbd Timeline</a:t>
            </a:r>
            <a:endParaRPr lang="en-US" altLang="zh-CN"/>
          </a:p>
        </p:txBody>
      </p:sp>
      <p:sp>
        <p:nvSpPr>
          <p:cNvPr id="3" name="文本占位符 2"/>
          <p:cNvSpPr>
            <a:spLocks noGrp="1"/>
          </p:cNvSpPr>
          <p:nvPr>
            <p:ph type="body" idx="1"/>
          </p:nvPr>
        </p:nvSpPr>
        <p:spPr>
          <a:xfrm>
            <a:off x="2447290" y="1966595"/>
            <a:ext cx="7296150" cy="4443095"/>
          </a:xfrm>
        </p:spPr>
        <p:txBody>
          <a:bodyPr/>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endParaRPr lang="en-US" altLang="en-US" sz="2000" dirty="0" smtClean="0">
              <a:solidFill>
                <a:schemeClr val="tx1"/>
              </a:solidFill>
              <a:cs typeface="+mn-ea"/>
              <a:sym typeface="Wingdings" panose="05000000000000000000" pitchFamily="2" charset="2"/>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4th,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132 576 2250</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132 576 2250</a:t>
            </a:r>
            <a:endParaRPr sz="2400">
              <a:sym typeface="+mn-ea"/>
            </a:endParaRPr>
          </a:p>
          <a:p>
            <a:endParaRPr sz="2400"/>
          </a:p>
          <a:p>
            <a:r>
              <a:rPr lang="en-US" sz="2400"/>
              <a:t>Join from a video system or application: dial </a:t>
            </a:r>
            <a:r>
              <a:rPr sz="2400">
                <a:sym typeface="+mn-ea"/>
              </a:rPr>
              <a:t>1325762250</a:t>
            </a:r>
            <a:r>
              <a:rPr lang="en-US" sz="2400"/>
              <a:t>@ieee802.my.webex.com, or 173.243.2.68</a:t>
            </a:r>
            <a:endParaRPr lang="en-US" sz="2400"/>
          </a:p>
          <a:p>
            <a:endParaRPr lang="en-US" sz="2400"/>
          </a:p>
          <a:p>
            <a:r>
              <a:rPr lang="en-US" sz="2400"/>
              <a:t>Join using Microsoft Lync or Microsoft Skype for Business: dial </a:t>
            </a:r>
            <a:r>
              <a:rPr sz="2400">
                <a:sym typeface="+mn-ea"/>
              </a:rPr>
              <a:t>1325762250</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 per 11-20/682 on midamble randomization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Update of material prepared for ARC SC</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SP for 11-20/1155, Comment Resolutions for Section 32.3.5 Timing related parameters,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SP for 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Aug 11th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#1 (Pre-motion text)</a:t>
            </a:r>
            <a:endParaRPr lang="en-US" altLang="zh-CN"/>
          </a:p>
        </p:txBody>
      </p:sp>
      <p:sp>
        <p:nvSpPr>
          <p:cNvPr id="3" name="文本占位符 2"/>
          <p:cNvSpPr>
            <a:spLocks noGrp="1"/>
          </p:cNvSpPr>
          <p:nvPr>
            <p:ph type="body" idx="1"/>
          </p:nvPr>
        </p:nvSpPr>
        <p:spPr/>
        <p:txBody>
          <a:bodyPr/>
          <a:p>
            <a:r>
              <a:rPr lang="zh-CN" altLang="en-US" sz="2000">
                <a:latin typeface="Calibri" panose="020F0502020204030204" pitchFamily="34" charset="0"/>
                <a:cs typeface="Calibri" panose="020F0502020204030204" pitchFamily="34" charset="0"/>
              </a:rPr>
              <a:t>Move to include the following text to section 3 of the 11bd SFD:</a:t>
            </a:r>
            <a:endParaRPr lang="zh-CN" altLang="en-US" sz="2000" b="0">
              <a:latin typeface="Calibri" panose="020F0502020204030204" pitchFamily="34" charset="0"/>
              <a:cs typeface="Calibri" panose="020F0502020204030204" pitchFamily="34" charset="0"/>
            </a:endParaRPr>
          </a:p>
          <a:p>
            <a:r>
              <a:rPr lang="zh-CN" altLang="en-US" sz="2000" b="0">
                <a:latin typeface="Calibri" panose="020F0502020204030204" pitchFamily="34" charset="0"/>
                <a:cs typeface="Calibri" panose="020F0502020204030204" pitchFamily="34" charset="0"/>
              </a:rPr>
              <a:t>“PPDUs with midambles shall be randomized in order to suppress discrete spectrum components. The midambles symbols shall be multiplied by pseudo-random values plus/minus one. The data symbols immediately following any given midamble shall be multiplied by the same pseudo-random value as said midamble. In the case of MIMO PPDUs, the same pseudo-random values shall be applied to both symbols of the midamble. The pseudo-random values are defined in (17-25) of IEEE 802.11-2016” </a:t>
            </a:r>
            <a:endParaRPr lang="zh-CN" altLang="en-US" sz="2000">
              <a:latin typeface="Calibri" panose="020F0502020204030204" pitchFamily="34" charset="0"/>
              <a:cs typeface="Calibri" panose="020F0502020204030204" pitchFamily="34" charset="0"/>
            </a:endParaRPr>
          </a:p>
          <a:p>
            <a:endParaRPr lang="zh-CN" altLang="en-US" sz="2000">
              <a:latin typeface="Calibri" panose="020F0502020204030204" pitchFamily="34" charset="0"/>
              <a:cs typeface="Calibri" panose="020F0502020204030204" pitchFamily="34" charset="0"/>
            </a:endParaRPr>
          </a:p>
          <a:p>
            <a:r>
              <a:rPr lang="zh-CN" altLang="en-US" sz="2000" b="0">
                <a:latin typeface="Calibri" panose="020F0502020204030204" pitchFamily="34" charset="0"/>
                <a:cs typeface="Calibri" panose="020F0502020204030204" pitchFamily="34" charset="0"/>
              </a:rPr>
              <a:t>Moved: Miguel Lopez; </a:t>
            </a:r>
            <a:endParaRPr lang="zh-CN" altLang="en-US" sz="2000" b="0">
              <a:latin typeface="Calibri" panose="020F0502020204030204" pitchFamily="34" charset="0"/>
              <a:cs typeface="Calibri" panose="020F0502020204030204" pitchFamily="34" charset="0"/>
            </a:endParaRPr>
          </a:p>
          <a:p>
            <a:r>
              <a:rPr lang="zh-CN" altLang="en-US" sz="2000" b="0">
                <a:latin typeface="Calibri" panose="020F0502020204030204" pitchFamily="34" charset="0"/>
                <a:cs typeface="Calibri" panose="020F0502020204030204" pitchFamily="34" charset="0"/>
              </a:rPr>
              <a:t>Seconded: </a:t>
            </a:r>
            <a:endParaRPr lang="zh-CN" altLang="en-US" sz="2000" b="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#1 (CR, 11-20/1155)</a:t>
            </a:r>
            <a:endParaRPr lang="en-US" altLang="zh-CN"/>
          </a:p>
        </p:txBody>
      </p:sp>
      <p:sp>
        <p:nvSpPr>
          <p:cNvPr id="3" name="文本占位符 2"/>
          <p:cNvSpPr>
            <a:spLocks noGrp="1"/>
          </p:cNvSpPr>
          <p:nvPr>
            <p:ph type="body" idx="1"/>
          </p:nvPr>
        </p:nvSpPr>
        <p:spPr>
          <a:xfrm>
            <a:off x="914400" y="1981200"/>
            <a:ext cx="10361930" cy="4113530"/>
          </a:xfrm>
        </p:spPr>
        <p:txBody>
          <a:bodyPr/>
          <a:p>
            <a:r>
              <a:rPr lang="en-US" altLang="zh-CN" sz="2400">
                <a:sym typeface="+mn-ea"/>
              </a:rPr>
              <a:t>Do you agree on the comment resolutions to the following 5 CIDs and the proposed spec text modification to IEEE P802.11bd D0.3 as in 11-20/1155</a:t>
            </a:r>
            <a:r>
              <a:rPr lang="zh-CN" altLang="en-US" sz="2400">
                <a:sym typeface="+mn-ea"/>
              </a:rPr>
              <a:t>r</a:t>
            </a:r>
            <a:r>
              <a:rPr lang="en-US" altLang="zh-CN" sz="2400">
                <a:sym typeface="+mn-ea"/>
              </a:rPr>
              <a:t>1</a:t>
            </a:r>
            <a:r>
              <a:rPr lang="zh-CN" altLang="en-US" sz="2400">
                <a:sym typeface="+mn-ea"/>
              </a:rPr>
              <a:t>?</a:t>
            </a:r>
            <a:endParaRPr lang="zh-CN" altLang="en-US" sz="2400">
              <a:sym typeface="+mn-ea"/>
            </a:endParaRPr>
          </a:p>
          <a:p>
            <a:r>
              <a:rPr lang="zh-CN" altLang="en-US" sz="2400">
                <a:sym typeface="+mn-ea"/>
              </a:rPr>
              <a:t> </a:t>
            </a:r>
            <a:r>
              <a:rPr lang="en-US" altLang="zh-CN" sz="2400">
                <a:sym typeface="+mn-ea"/>
              </a:rPr>
              <a:t>- CID</a:t>
            </a:r>
            <a:r>
              <a:rPr lang="zh-CN" altLang="en-US" sz="2400" b="0">
                <a:latin typeface="Calibri" panose="020F0502020204030204" pitchFamily="34" charset="0"/>
                <a:cs typeface="Calibri" panose="020F0502020204030204" pitchFamily="34" charset="0"/>
              </a:rPr>
              <a:t> </a:t>
            </a:r>
            <a:r>
              <a:rPr lang="en-US" altLang="zh-CN" sz="2400" b="0">
                <a:latin typeface="Calibri" panose="020F0502020204030204" pitchFamily="34" charset="0"/>
                <a:cs typeface="Calibri" panose="020F0502020204030204" pitchFamily="34" charset="0"/>
              </a:rPr>
              <a:t>139, 268, 269, 270 and 271</a:t>
            </a:r>
            <a:endParaRPr lang="zh-CN" altLang="en-US" sz="2400">
              <a:latin typeface="Calibri" panose="020F0502020204030204" pitchFamily="34" charset="0"/>
              <a:cs typeface="Calibri" panose="020F0502020204030204" pitchFamily="34" charset="0"/>
            </a:endParaRPr>
          </a:p>
          <a:p>
            <a:endParaRPr lang="zh-CN" altLang="en-US" sz="2400">
              <a:latin typeface="Calibri" panose="020F0502020204030204" pitchFamily="34" charset="0"/>
              <a:cs typeface="Calibri" panose="020F0502020204030204" pitchFamily="34" charset="0"/>
            </a:endParaRPr>
          </a:p>
          <a:p>
            <a:r>
              <a:rPr lang="en-US" altLang="zh-CN" sz="2400" b="0">
                <a:latin typeface="Calibri" panose="020F0502020204030204" pitchFamily="34" charset="0"/>
                <a:cs typeface="Calibri" panose="020F0502020204030204" pitchFamily="34" charset="0"/>
              </a:rPr>
              <a:t>Y/N/A</a:t>
            </a:r>
            <a:endParaRPr lang="en-US" altLang="zh-CN" sz="2400" b="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#2 (Non-CR, 11-20/0897)</a:t>
            </a:r>
            <a:endParaRPr lang="en-US" altLang="zh-CN"/>
          </a:p>
        </p:txBody>
      </p:sp>
      <p:sp>
        <p:nvSpPr>
          <p:cNvPr id="3" name="文本占位符 2"/>
          <p:cNvSpPr>
            <a:spLocks noGrp="1"/>
          </p:cNvSpPr>
          <p:nvPr>
            <p:ph type="body" idx="1"/>
          </p:nvPr>
        </p:nvSpPr>
        <p:spPr/>
        <p:txBody>
          <a:bodyPr/>
          <a:p>
            <a:r>
              <a:rPr lang="en-US" altLang="zh-CN" sz="2400">
                <a:sym typeface="+mn-ea"/>
              </a:rPr>
              <a:t>Do you agree to implement the proposed spec text as in 11-20/0897r2 in IEEE P802.11 D0.3</a:t>
            </a:r>
            <a:r>
              <a:rPr lang="zh-CN" altLang="en-US" sz="2400">
                <a:sym typeface="+mn-ea"/>
              </a:rPr>
              <a:t>?</a:t>
            </a:r>
            <a:endParaRPr lang="zh-CN" altLang="en-US" sz="2400">
              <a:sym typeface="+mn-ea"/>
            </a:endParaRPr>
          </a:p>
          <a:p>
            <a:endParaRPr lang="zh-CN" altLang="en-US" sz="2400">
              <a:latin typeface="Calibri" panose="020F0502020204030204" pitchFamily="34" charset="0"/>
              <a:cs typeface="Calibri" panose="020F0502020204030204" pitchFamily="34" charset="0"/>
            </a:endParaRPr>
          </a:p>
          <a:p>
            <a:endParaRPr lang="zh-CN" altLang="en-US" sz="2400">
              <a:latin typeface="Calibri" panose="020F0502020204030204" pitchFamily="34" charset="0"/>
              <a:cs typeface="Calibri" panose="020F0502020204030204" pitchFamily="34" charset="0"/>
            </a:endParaRPr>
          </a:p>
          <a:p>
            <a:r>
              <a:rPr lang="en-US" altLang="zh-CN" sz="2400" b="0">
                <a:latin typeface="Calibri" panose="020F0502020204030204" pitchFamily="34" charset="0"/>
                <a:cs typeface="Calibri" panose="020F0502020204030204" pitchFamily="34" charset="0"/>
              </a:rPr>
              <a:t>Y/N/A</a:t>
            </a:r>
            <a:endParaRPr lang="en-US" altLang="zh-CN" sz="2400" b="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12640</Words>
  <Application>WPS 演示</Application>
  <PresentationFormat>宽屏</PresentationFormat>
  <Paragraphs>383</Paragraphs>
  <Slides>19</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5"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Arial Black</vt:lpstr>
      <vt:lpstr>微软雅黑</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Motion #1 (Pre-motion text)</vt:lpstr>
      <vt:lpstr>SP #1 (CR, 11-20/1155)</vt:lpstr>
      <vt:lpstr>SP #2 (Non-CR, 11-20/0897)</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4409</cp:revision>
  <cp:lastPrinted>2014-11-04T15:04:00Z</cp:lastPrinted>
  <dcterms:created xsi:type="dcterms:W3CDTF">2007-04-17T18:10:00Z</dcterms:created>
  <dcterms:modified xsi:type="dcterms:W3CDTF">2020-07-31T15:56:25Z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