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handoutMasterIdLst>
    <p:handoutMasterId r:id="rId23"/>
  </p:handoutMasterIdLst>
  <p:sldIdLst>
    <p:sldId id="720" r:id="rId3"/>
    <p:sldId id="736" r:id="rId4"/>
    <p:sldId id="737" r:id="rId5"/>
    <p:sldId id="738" r:id="rId6"/>
    <p:sldId id="739" r:id="rId7"/>
    <p:sldId id="740" r:id="rId8"/>
    <p:sldId id="741" r:id="rId9"/>
    <p:sldId id="742" r:id="rId10"/>
    <p:sldId id="793" r:id="rId11"/>
    <p:sldId id="833" r:id="rId12"/>
    <p:sldId id="753" r:id="rId13"/>
    <p:sldId id="885" r:id="rId14"/>
    <p:sldId id="935" r:id="rId15"/>
    <p:sldId id="994" r:id="rId16"/>
    <p:sldId id="995" r:id="rId17"/>
    <p:sldId id="996" r:id="rId18"/>
    <p:sldId id="998" r:id="rId19"/>
    <p:sldId id="999" r:id="rId20"/>
    <p:sldId id="1000" r:id="rId21"/>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529"/>
    <p:restoredTop sz="95405"/>
  </p:normalViewPr>
  <p:slideViewPr>
    <p:cSldViewPr showGuides="1">
      <p:cViewPr varScale="1">
        <p:scale>
          <a:sx n="86" d="100"/>
          <a:sy n="86" d="100"/>
        </p:scale>
        <p:origin x="198"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handoutMaster" Target="handoutMasters/handoutMaster1.xml"/><Relationship Id="rId22" Type="http://schemas.openxmlformats.org/officeDocument/2006/relationships/notesMaster" Target="notesMasters/notesMaster1.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endPar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1164</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48a0377bce6f553c2bf95f73e3ed8103"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hyperlink" Target="mailto:jrosdahl@ieee.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standards.ieee.org/develop/policies/bylaws/sb_bylaws.pdf section 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ea typeface="Arial Unicode MS" pitchFamily="34" charset="-122"/>
              </a:rPr>
              <a:t>Aug 2020</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Aug 2020</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2020-08-01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076" name="" r:id="rId1" imgW="8290560" imgH="1017905" progId="Word.Document.8">
                  <p:embed/>
                </p:oleObj>
              </mc:Choice>
              <mc:Fallback>
                <p:oleObj name="" r:id="rId1" imgW="8290560" imgH="1017905" progId="Word.Document.8">
                  <p:embed/>
                  <p:pic>
                    <p:nvPicPr>
                      <p:cNvPr id="0" name="图片 3075"/>
                      <p:cNvPicPr/>
                      <p:nvPr/>
                    </p:nvPicPr>
                    <p:blipFill>
                      <a:blip r:embed="rId2"/>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New Motion Rules for WG/TG Teleconferences</a:t>
            </a:r>
            <a:endParaRPr lang="en-US" altLang="zh-CN"/>
          </a:p>
        </p:txBody>
      </p:sp>
      <p:sp>
        <p:nvSpPr>
          <p:cNvPr id="3" name="文本占位符 2"/>
          <p:cNvSpPr>
            <a:spLocks noGrp="1"/>
          </p:cNvSpPr>
          <p:nvPr>
            <p:ph type="body" idx="1"/>
          </p:nvPr>
        </p:nvSpPr>
        <p:spPr>
          <a:xfrm>
            <a:off x="914400" y="1751965"/>
            <a:ext cx="10361930" cy="4652645"/>
          </a:xfrm>
        </p:spPr>
        <p:txBody>
          <a:bodyPr>
            <a:normAutofit lnSpcReduction="20000"/>
          </a:bodyPr>
          <a:p>
            <a:r>
              <a:rPr lang="zh-CN" altLang="en-US" sz="1600" u="sng"/>
              <a:t>Announcement of Rules Change </a:t>
            </a:r>
            <a:r>
              <a:rPr lang="en-US" altLang="zh-CN" sz="1600" u="sng"/>
              <a:t>from IEEE 802.11 WG Chair</a:t>
            </a:r>
            <a:r>
              <a:rPr lang="zh-CN" altLang="en-US" sz="1600" u="sng"/>
              <a:t>:</a:t>
            </a:r>
            <a:endParaRPr lang="zh-CN" altLang="en-US" sz="1600" u="sng"/>
          </a:p>
          <a:p>
            <a:endParaRPr lang="zh-CN" altLang="en-US" sz="1600"/>
          </a:p>
          <a:p>
            <a:r>
              <a:rPr lang="zh-CN" altLang="en-US" sz="1600"/>
              <a:t>To enable the timely and efficient progress of work during the exceptional circumstance of cancelled plenary and interim sessions: Effective immediately,</a:t>
            </a:r>
            <a:endParaRPr lang="zh-CN" altLang="en-US" sz="1600"/>
          </a:p>
          <a:p>
            <a:r>
              <a:rPr lang="zh-CN" altLang="en-US" sz="1600"/>
              <a:t>The following process change is in effect for the duration of time until WG11 is able to hold face-to-face meetings:</a:t>
            </a:r>
            <a:endParaRPr lang="zh-CN" altLang="en-US" sz="1600"/>
          </a:p>
          <a:p>
            <a:r>
              <a:rPr lang="zh-CN" altLang="en-US" sz="1600"/>
              <a:t>(a)     “Task Group (TG), Study Group (SG) and Standing Committee (SC) motions may be held during teleconference meetings.</a:t>
            </a:r>
            <a:endParaRPr lang="zh-CN" altLang="en-US" sz="1600"/>
          </a:p>
          <a:p>
            <a:r>
              <a:rPr lang="zh-CN" altLang="en-US" sz="1600"/>
              <a:t>(b)     TG/SG/SC teleconference meetings that will consider motions shall be approved by the WG Chair, and if approved, meetings and draft motions announced to the TG and WG11 reflectors 10 days prior to the meeting.</a:t>
            </a:r>
            <a:endParaRPr lang="zh-CN" altLang="en-US" sz="1600"/>
          </a:p>
          <a:p>
            <a:r>
              <a:rPr lang="zh-CN" altLang="en-US" sz="1600"/>
              <a:t>(c)     If a motion is not approved by unanimous consent, it shall be taken as a roll call [recorded] vote.</a:t>
            </a:r>
            <a:endParaRPr lang="zh-CN" altLang="en-US" sz="1600"/>
          </a:p>
          <a:p>
            <a:endParaRPr lang="zh-CN" altLang="en-US" sz="1600"/>
          </a:p>
          <a:p>
            <a:r>
              <a:rPr lang="zh-CN" altLang="en-US" sz="1600"/>
              <a:t>This change is NOT applicable to a TG operating under the accelerated process or as an IEEE-SA Ballot Comment Resolution Committee.</a:t>
            </a:r>
            <a:endParaRPr lang="zh-CN" altLang="en-US" sz="1600"/>
          </a:p>
          <a:p>
            <a:endParaRPr lang="zh-CN" altLang="en-US" sz="1600"/>
          </a:p>
          <a:p>
            <a:r>
              <a:rPr lang="zh-CN" altLang="en-US" sz="1600"/>
              <a:t>Implementation:</a:t>
            </a:r>
            <a:endParaRPr lang="zh-CN" altLang="en-US" sz="1600"/>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endParaRPr lang="zh-CN" altLang="en-US" sz="16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Current Teleconference Plan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 name="内容占位符 2"/>
          <p:cNvSpPr>
            <a:spLocks noGrp="1"/>
          </p:cNvSpPr>
          <p:nvPr/>
        </p:nvSpPr>
        <p:spPr>
          <a:xfrm>
            <a:off x="2178685" y="2444750"/>
            <a:ext cx="7933690" cy="3869055"/>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u="sng" dirty="0">
                <a:solidFill>
                  <a:srgbClr val="00B050"/>
                </a:solidFill>
                <a:cs typeface="+mn-ea"/>
              </a:rPr>
              <a:t>Aug 4, 10:00am ~ 11:59 am, ET; Webex (Motion); </a:t>
            </a:r>
            <a:endParaRPr lang="en-US" altLang="zh-CN" sz="2400" u="sng" dirty="0">
              <a:solidFill>
                <a:srgbClr val="00B050"/>
              </a:solidFill>
              <a:cs typeface="+mn-ea"/>
            </a:endParaRPr>
          </a:p>
          <a:p>
            <a:pPr eaLnBrk="1" hangingPunct="1"/>
            <a:r>
              <a:rPr lang="en-US" altLang="zh-CN" sz="2400" dirty="0">
                <a:solidFill>
                  <a:srgbClr val="00B050"/>
                </a:solidFill>
                <a:cs typeface="+mn-ea"/>
                <a:sym typeface="+mn-ea"/>
              </a:rPr>
              <a:t>Aug 11, 10:00am ~ 11:59 am, ET; Webex; </a:t>
            </a:r>
            <a:endParaRPr lang="en-US" altLang="zh-CN" sz="2400" dirty="0">
              <a:solidFill>
                <a:srgbClr val="00B050"/>
              </a:solidFill>
              <a:cs typeface="+mn-ea"/>
            </a:endParaRPr>
          </a:p>
          <a:p>
            <a:pPr eaLnBrk="1" hangingPunct="1"/>
            <a:r>
              <a:rPr lang="en-US" altLang="zh-CN" sz="2400" dirty="0">
                <a:solidFill>
                  <a:srgbClr val="00B050"/>
                </a:solidFill>
                <a:cs typeface="+mn-ea"/>
                <a:sym typeface="+mn-ea"/>
              </a:rPr>
              <a:t>Aug 18, 10:00am ~ 11:59 am, ET; Webex; </a:t>
            </a:r>
            <a:endParaRPr lang="en-US" altLang="zh-CN" sz="2400" dirty="0">
              <a:solidFill>
                <a:srgbClr val="00B050"/>
              </a:solidFill>
              <a:cs typeface="+mn-ea"/>
            </a:endParaRPr>
          </a:p>
          <a:p>
            <a:pPr eaLnBrk="1" hangingPunct="1"/>
            <a:r>
              <a:rPr lang="en-US" altLang="zh-CN" sz="2400" dirty="0">
                <a:solidFill>
                  <a:srgbClr val="00B050"/>
                </a:solidFill>
                <a:cs typeface="+mn-ea"/>
                <a:sym typeface="+mn-ea"/>
              </a:rPr>
              <a:t>Aug 25, 10:00am ~ 11:59 am, ET; Webex; </a:t>
            </a:r>
            <a:endParaRPr lang="en-US" altLang="zh-CN" sz="2400" dirty="0">
              <a:solidFill>
                <a:srgbClr val="00B050"/>
              </a:solidFill>
              <a:cs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TGbd Documents Update</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graphicFrame>
        <p:nvGraphicFramePr>
          <p:cNvPr id="8" name="表格 7"/>
          <p:cNvGraphicFramePr>
            <a:graphicFrameLocks noGrp="1"/>
          </p:cNvGraphicFramePr>
          <p:nvPr/>
        </p:nvGraphicFramePr>
        <p:xfrm>
          <a:off x="1533525" y="1531620"/>
          <a:ext cx="9406890" cy="4754880"/>
        </p:xfrm>
        <a:graphic>
          <a:graphicData uri="http://schemas.openxmlformats.org/drawingml/2006/table">
            <a:tbl>
              <a:tblPr firstRow="1" bandRow="1">
                <a:tableStyleId>{5C22544A-7EE6-4342-B048-85BDC9FD1C3A}</a:tableStyleId>
              </a:tblPr>
              <a:tblGrid>
                <a:gridCol w="4977765"/>
                <a:gridCol w="2021205"/>
                <a:gridCol w="2407920"/>
              </a:tblGrid>
              <a:tr h="304800">
                <a:tc>
                  <a:txBody>
                    <a:bodyPr/>
                    <a:p>
                      <a:r>
                        <a:rPr lang="en-US" altLang="zh-CN" sz="1800" dirty="0" smtClean="0"/>
                        <a:t>TG Documents</a:t>
                      </a:r>
                      <a:endParaRPr lang="en-US" altLang="zh-CN" sz="1800" dirty="0" smtClean="0"/>
                    </a:p>
                  </a:txBody>
                  <a:tcPr/>
                </a:tc>
                <a:tc>
                  <a:txBody>
                    <a:bodyPr/>
                    <a:p>
                      <a:r>
                        <a:rPr lang="en-US" altLang="zh-CN" sz="1800" dirty="0" smtClean="0"/>
                        <a:t>Baseline Version</a:t>
                      </a:r>
                      <a:endParaRPr lang="en-US" altLang="zh-CN" sz="1800" dirty="0" smtClean="0"/>
                    </a:p>
                  </a:txBody>
                  <a:tcPr/>
                </a:tc>
                <a:tc>
                  <a:txBody>
                    <a:bodyPr/>
                    <a:p>
                      <a:r>
                        <a:rPr lang="en-US" altLang="zh-CN" sz="1800" dirty="0" smtClean="0"/>
                        <a:t>Latest</a:t>
                      </a:r>
                      <a:r>
                        <a:rPr lang="en-US" altLang="zh-CN" sz="1800" baseline="0" dirty="0" smtClean="0"/>
                        <a:t> Revision</a:t>
                      </a:r>
                      <a:endParaRPr lang="en-US" altLang="zh-CN" sz="1800" dirty="0" smtClean="0"/>
                    </a:p>
                  </a:txBody>
                  <a:tcPr/>
                </a:tc>
              </a:tr>
              <a:tr h="305435">
                <a:tc>
                  <a:txBody>
                    <a:bodyPr/>
                    <a:p>
                      <a:r>
                        <a:rPr lang="en-US" altLang="zh-CN" sz="1800" dirty="0" smtClean="0"/>
                        <a:t>Definition and requirements</a:t>
                      </a:r>
                      <a:endParaRPr lang="en-US" altLang="zh-CN" sz="1800" dirty="0" smtClean="0"/>
                    </a:p>
                  </a:txBody>
                  <a:tcPr/>
                </a:tc>
                <a:tc>
                  <a:txBody>
                    <a:bodyPr/>
                    <a:p>
                      <a:r>
                        <a:rPr lang="en-US" altLang="zh-CN" sz="1800" dirty="0" smtClean="0"/>
                        <a:t>11-19/0202r1</a:t>
                      </a:r>
                      <a:endParaRPr lang="en-US" altLang="zh-CN" sz="1800" dirty="0" smtClean="0"/>
                    </a:p>
                  </a:txBody>
                  <a:tcPr/>
                </a:tc>
                <a:tc>
                  <a:txBody>
                    <a:bodyPr/>
                    <a:p>
                      <a:r>
                        <a:rPr lang="en-US" altLang="zh-CN" sz="1800" dirty="0" smtClean="0"/>
                        <a:t>11-19/0202r1</a:t>
                      </a:r>
                      <a:endParaRPr lang="en-US" altLang="zh-CN" sz="1800" dirty="0" smtClean="0"/>
                    </a:p>
                  </a:txBody>
                  <a:tcPr/>
                </a:tc>
              </a:tr>
              <a:tr h="306070">
                <a:tc>
                  <a:txBody>
                    <a:bodyPr/>
                    <a:p>
                      <a:r>
                        <a:rPr lang="en-US" altLang="zh-CN" sz="1800" dirty="0" smtClean="0"/>
                        <a:t>Selection Procedure document</a:t>
                      </a:r>
                      <a:endParaRPr lang="en-US" altLang="zh-CN" sz="1800" dirty="0" smtClean="0"/>
                    </a:p>
                  </a:txBody>
                  <a:tcPr/>
                </a:tc>
                <a:tc>
                  <a:txBody>
                    <a:bodyPr/>
                    <a:p>
                      <a:r>
                        <a:rPr lang="en-US" altLang="zh-CN" sz="1800" dirty="0" smtClean="0">
                          <a:solidFill>
                            <a:schemeClr val="tx1"/>
                          </a:solidFill>
                        </a:rPr>
                        <a:t>11-19/0030r6</a:t>
                      </a:r>
                      <a:endParaRPr lang="en-US" altLang="zh-CN" sz="1800" dirty="0" smtClean="0">
                        <a:solidFill>
                          <a:schemeClr val="tx1"/>
                        </a:solidFill>
                      </a:endParaRPr>
                    </a:p>
                  </a:txBody>
                  <a:tcPr/>
                </a:tc>
                <a:tc>
                  <a:txBody>
                    <a:bodyPr/>
                    <a:p>
                      <a:r>
                        <a:rPr lang="en-US" altLang="zh-CN" sz="1800" dirty="0" smtClean="0">
                          <a:solidFill>
                            <a:schemeClr val="tx1"/>
                          </a:solidFill>
                        </a:rPr>
                        <a:t>11-19/0030r6</a:t>
                      </a:r>
                      <a:endParaRPr lang="en-US" altLang="zh-CN" sz="1800" dirty="0" smtClean="0">
                        <a:solidFill>
                          <a:schemeClr val="tx1"/>
                        </a:solidFill>
                      </a:endParaRPr>
                    </a:p>
                  </a:txBody>
                  <a:tcPr/>
                </a:tc>
              </a:tr>
              <a:tr h="305435">
                <a:tc>
                  <a:txBody>
                    <a:bodyPr/>
                    <a:p>
                      <a:r>
                        <a:rPr lang="en-US" altLang="zh-CN" sz="1800" dirty="0" smtClean="0"/>
                        <a:t>Functional Requirement document</a:t>
                      </a:r>
                      <a:endParaRPr lang="en-US" altLang="zh-CN" sz="1800" dirty="0" smtClean="0"/>
                    </a:p>
                  </a:txBody>
                  <a:tcPr/>
                </a:tc>
                <a:tc>
                  <a:txBody>
                    <a:bodyPr/>
                    <a:p>
                      <a:r>
                        <a:rPr lang="en-US" altLang="zh-CN" sz="1800" dirty="0" smtClean="0">
                          <a:solidFill>
                            <a:schemeClr val="tx1"/>
                          </a:solidFill>
                        </a:rPr>
                        <a:t>11-19/0495r0</a:t>
                      </a:r>
                      <a:endParaRPr lang="en-US" altLang="zh-CN" sz="1800" dirty="0" smtClean="0">
                        <a:solidFill>
                          <a:schemeClr val="tx1"/>
                        </a:solidFill>
                      </a:endParaRPr>
                    </a:p>
                  </a:txBody>
                  <a:tcPr/>
                </a:tc>
                <a:tc>
                  <a:txBody>
                    <a:bodyPr/>
                    <a:p>
                      <a:r>
                        <a:rPr lang="en-US" altLang="zh-CN" sz="1800" dirty="0" smtClean="0">
                          <a:solidFill>
                            <a:schemeClr val="tx1"/>
                          </a:solidFill>
                        </a:rPr>
                        <a:t>11-19/0495r3</a:t>
                      </a:r>
                      <a:endParaRPr lang="en-US" altLang="zh-CN" sz="1800" dirty="0" smtClean="0">
                        <a:solidFill>
                          <a:schemeClr val="tx1"/>
                        </a:solidFill>
                      </a:endParaRPr>
                    </a:p>
                  </a:txBody>
                  <a:tcPr/>
                </a:tc>
              </a:tr>
              <a:tr h="305435">
                <a:tc>
                  <a:txBody>
                    <a:bodyPr/>
                    <a:p>
                      <a:r>
                        <a:rPr lang="en-US" altLang="zh-CN" sz="1800" dirty="0" smtClean="0"/>
                        <a:t>Spec Framework document</a:t>
                      </a:r>
                      <a:endParaRPr lang="en-US" altLang="zh-CN" sz="1800" dirty="0" smtClean="0"/>
                    </a:p>
                  </a:txBody>
                  <a:tcPr/>
                </a:tc>
                <a:tc>
                  <a:txBody>
                    <a:bodyPr/>
                    <a:p>
                      <a:r>
                        <a:rPr lang="en-US" altLang="zh-CN" sz="1800" dirty="0" smtClean="0">
                          <a:solidFill>
                            <a:schemeClr val="tx1"/>
                          </a:solidFill>
                        </a:rPr>
                        <a:t>11-19/0497r0</a:t>
                      </a:r>
                      <a:endParaRPr lang="en-US" altLang="zh-CN" sz="1800" dirty="0" smtClean="0">
                        <a:solidFill>
                          <a:schemeClr val="tx1"/>
                        </a:solidFill>
                      </a:endParaRPr>
                    </a:p>
                  </a:txBody>
                  <a:tcPr/>
                </a:tc>
                <a:tc>
                  <a:txBody>
                    <a:bodyPr/>
                    <a:p>
                      <a:r>
                        <a:rPr lang="en-US" altLang="zh-CN" sz="1800" dirty="0" smtClean="0">
                          <a:solidFill>
                            <a:schemeClr val="tx1"/>
                          </a:solidFill>
                        </a:rPr>
                        <a:t>11-19/0497r6</a:t>
                      </a:r>
                      <a:endParaRPr lang="en-US" altLang="zh-CN" sz="1800" dirty="0" smtClean="0">
                        <a:solidFill>
                          <a:schemeClr val="tx1"/>
                        </a:solidFill>
                      </a:endParaRPr>
                    </a:p>
                  </a:txBody>
                  <a:tcPr/>
                </a:tc>
              </a:tr>
              <a:tr h="306070">
                <a:tc>
                  <a:txBody>
                    <a:bodyPr/>
                    <a:p>
                      <a:r>
                        <a:rPr lang="en-US" altLang="zh-CN" sz="1800" dirty="0" smtClean="0"/>
                        <a:t>Liaison response to IEEE VT/ITS</a:t>
                      </a:r>
                      <a:r>
                        <a:rPr lang="en-US" altLang="zh-CN" sz="1800" baseline="0" dirty="0" smtClean="0"/>
                        <a:t> 1609 WG</a:t>
                      </a:r>
                      <a:endParaRPr lang="en-US" altLang="zh-CN" sz="1800" dirty="0" smtClean="0"/>
                    </a:p>
                  </a:txBody>
                  <a:tcPr/>
                </a:tc>
                <a:tc>
                  <a:txBody>
                    <a:bodyPr/>
                    <a:p>
                      <a:r>
                        <a:rPr lang="en-US" altLang="zh-CN" sz="1800" dirty="0" smtClean="0">
                          <a:solidFill>
                            <a:schemeClr val="tx1"/>
                          </a:solidFill>
                        </a:rPr>
                        <a:t>11-19/0437r3</a:t>
                      </a:r>
                      <a:endParaRPr lang="en-US" altLang="zh-CN" sz="1800" dirty="0" smtClean="0">
                        <a:solidFill>
                          <a:schemeClr val="tx1"/>
                        </a:solidFill>
                      </a:endParaRPr>
                    </a:p>
                  </a:txBody>
                  <a:tcPr/>
                </a:tc>
                <a:tc>
                  <a:txBody>
                    <a:bodyPr/>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chemeClr val="tx1"/>
                          </a:solidFill>
                        </a:rPr>
                        <a:t>11-19/0437r3</a:t>
                      </a:r>
                      <a:endParaRPr lang="en-US" altLang="zh-CN" sz="1800" dirty="0" smtClean="0">
                        <a:solidFill>
                          <a:schemeClr val="tx1"/>
                        </a:solidFill>
                      </a:endParaRPr>
                    </a:p>
                  </a:txBody>
                  <a:tcPr/>
                </a:tc>
              </a:tr>
              <a:tr h="305435">
                <a:tc>
                  <a:txBody>
                    <a:bodyPr/>
                    <a:p>
                      <a:r>
                        <a:rPr lang="en-US" altLang="zh-CN" sz="1800" dirty="0" smtClean="0"/>
                        <a:t>Liaison response</a:t>
                      </a:r>
                      <a:r>
                        <a:rPr lang="en-US" altLang="zh-CN" sz="1800" baseline="0" dirty="0" smtClean="0"/>
                        <a:t> to ITU-T CITS</a:t>
                      </a:r>
                      <a:endParaRPr lang="en-US" altLang="zh-CN" sz="1800" dirty="0" smtClean="0"/>
                    </a:p>
                  </a:txBody>
                  <a:tcPr/>
                </a:tc>
                <a:tc>
                  <a:txBody>
                    <a:bodyPr/>
                    <a:p>
                      <a:r>
                        <a:rPr lang="en-US" altLang="zh-CN" sz="1800" dirty="0" smtClean="0">
                          <a:solidFill>
                            <a:schemeClr val="tx1"/>
                          </a:solidFill>
                        </a:rPr>
                        <a:t>11-19/0843r0</a:t>
                      </a:r>
                      <a:endParaRPr lang="en-US" altLang="zh-CN" sz="1800" dirty="0" smtClean="0">
                        <a:solidFill>
                          <a:schemeClr val="tx1"/>
                        </a:solidFill>
                      </a:endParaRPr>
                    </a:p>
                  </a:txBody>
                  <a:tcPr/>
                </a:tc>
                <a:tc>
                  <a:txBody>
                    <a:bodyPr/>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chemeClr val="tx1"/>
                          </a:solidFill>
                        </a:rPr>
                        <a:t>11-19/0843r0</a:t>
                      </a:r>
                      <a:endParaRPr lang="en-US" altLang="zh-CN" sz="1800" dirty="0" smtClean="0">
                        <a:solidFill>
                          <a:schemeClr val="tx1"/>
                        </a:solidFill>
                      </a:endParaRPr>
                    </a:p>
                  </a:txBody>
                  <a:tcPr/>
                </a:tc>
              </a:tr>
              <a:tr h="306070">
                <a:tc>
                  <a:txBody>
                    <a:bodyPr/>
                    <a:p>
                      <a:r>
                        <a:rPr lang="en-US" altLang="zh-CN" sz="1800" dirty="0" err="1" smtClean="0"/>
                        <a:t>TBbd</a:t>
                      </a:r>
                      <a:r>
                        <a:rPr lang="en-US" altLang="zh-CN" sz="1800" baseline="0" dirty="0" smtClean="0"/>
                        <a:t> FRD/SFD Motion Booklet</a:t>
                      </a:r>
                      <a:endParaRPr lang="en-US" altLang="zh-CN" sz="1800" dirty="0" smtClean="0"/>
                    </a:p>
                  </a:txBody>
                  <a:tcPr/>
                </a:tc>
                <a:tc>
                  <a:txBody>
                    <a:bodyPr/>
                    <a:p>
                      <a:r>
                        <a:rPr lang="en-US" altLang="zh-CN" sz="1800" dirty="0" smtClean="0">
                          <a:solidFill>
                            <a:schemeClr val="tx1"/>
                          </a:solidFill>
                        </a:rPr>
                        <a:t>11-19/0514r0</a:t>
                      </a:r>
                      <a:endParaRPr lang="en-US" altLang="zh-CN" sz="1800" dirty="0" smtClean="0">
                        <a:solidFill>
                          <a:schemeClr val="tx1"/>
                        </a:solidFill>
                      </a:endParaRPr>
                    </a:p>
                  </a:txBody>
                  <a:tcPr/>
                </a:tc>
                <a:tc>
                  <a:txBody>
                    <a:bodyPr/>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chemeClr val="tx1"/>
                          </a:solidFill>
                        </a:rPr>
                        <a:t>11-19/0514r14</a:t>
                      </a:r>
                      <a:endParaRPr lang="en-US" altLang="zh-CN" sz="1800" dirty="0" smtClean="0">
                        <a:solidFill>
                          <a:schemeClr val="tx1"/>
                        </a:solidFill>
                      </a:endParaRPr>
                    </a:p>
                  </a:txBody>
                  <a:tcPr/>
                </a:tc>
              </a:tr>
              <a:tr h="305435">
                <a:tc>
                  <a:txBody>
                    <a:bodyPr/>
                    <a:p>
                      <a:r>
                        <a:rPr lang="en-US" altLang="zh-CN" sz="1800" dirty="0" err="1" smtClean="0"/>
                        <a:t>TGbd</a:t>
                      </a:r>
                      <a:r>
                        <a:rPr lang="en-US" altLang="zh-CN" sz="1800" dirty="0" smtClean="0"/>
                        <a:t> Use Case</a:t>
                      </a:r>
                      <a:r>
                        <a:rPr lang="en-US" altLang="zh-CN" sz="1800" baseline="0" dirty="0" smtClean="0"/>
                        <a:t> document</a:t>
                      </a:r>
                      <a:endParaRPr lang="en-US" altLang="zh-CN" sz="1800" dirty="0" smtClean="0"/>
                    </a:p>
                  </a:txBody>
                  <a:tcPr/>
                </a:tc>
                <a:tc>
                  <a:txBody>
                    <a:bodyPr/>
                    <a:p>
                      <a:r>
                        <a:rPr lang="en-US" altLang="zh-CN" sz="1800" dirty="0" smtClean="0">
                          <a:solidFill>
                            <a:schemeClr val="tx1"/>
                          </a:solidFill>
                        </a:rPr>
                        <a:t>11-19/1342r0</a:t>
                      </a:r>
                      <a:endParaRPr lang="en-US" altLang="zh-CN" sz="1800" dirty="0" smtClean="0">
                        <a:solidFill>
                          <a:schemeClr val="tx1"/>
                        </a:solidFill>
                      </a:endParaRPr>
                    </a:p>
                  </a:txBody>
                  <a:tcPr/>
                </a:tc>
                <a:tc>
                  <a:txBody>
                    <a:bodyPr/>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chemeClr val="tx1"/>
                          </a:solidFill>
                        </a:rPr>
                        <a:t>11-19/1342r1</a:t>
                      </a:r>
                      <a:endParaRPr lang="en-US" altLang="zh-CN" sz="1800" dirty="0" smtClean="0">
                        <a:solidFill>
                          <a:schemeClr val="tx1"/>
                        </a:solidFill>
                      </a:endParaRPr>
                    </a:p>
                  </a:txBody>
                  <a:tcPr/>
                </a:tc>
              </a:tr>
              <a:tr h="305435">
                <a:tc>
                  <a:txBody>
                    <a:bodyPr/>
                    <a:p>
                      <a:pPr>
                        <a:buNone/>
                      </a:pPr>
                      <a:r>
                        <a:rPr lang="en-US" altLang="zh-CN" sz="1800" dirty="0"/>
                        <a:t>Teleconference Agenda</a:t>
                      </a:r>
                      <a:endParaRPr lang="en-US" altLang="zh-CN" sz="1800" dirty="0"/>
                    </a:p>
                  </a:txBody>
                  <a:tcPr/>
                </a:tc>
                <a:tc>
                  <a:txBody>
                    <a:bodyPr/>
                    <a:p>
                      <a:pPr algn="l" defTabSz="914400">
                        <a:spcBef>
                          <a:spcPts val="0"/>
                        </a:spcBef>
                        <a:spcAft>
                          <a:spcPts val="0"/>
                        </a:spcAft>
                        <a:buClrTx/>
                        <a:buSzTx/>
                        <a:buFontTx/>
                        <a:buNone/>
                        <a:defRPr/>
                      </a:pPr>
                      <a:r>
                        <a:rPr lang="en-US" altLang="zh-CN" sz="1800" dirty="0" smtClean="0">
                          <a:solidFill>
                            <a:schemeClr val="tx1"/>
                          </a:solidFill>
                        </a:rPr>
                        <a:t>11-20/0774r0</a:t>
                      </a:r>
                      <a:endParaRPr lang="en-US" altLang="zh-CN" sz="1800" dirty="0" smtClean="0">
                        <a:solidFill>
                          <a:schemeClr val="tx1"/>
                        </a:solidFill>
                      </a:endParaRPr>
                    </a:p>
                  </a:txBody>
                  <a:tcPr/>
                </a:tc>
                <a:tc>
                  <a:txBody>
                    <a:bodyPr/>
                    <a:p>
                      <a:pPr marL="0" marR="0" lvl="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rgbClr val="0070C0"/>
                          </a:solidFill>
                          <a:sym typeface="+mn-ea"/>
                        </a:rPr>
                        <a:t>11-20/0774r10</a:t>
                      </a:r>
                      <a:endParaRPr lang="en-US" altLang="zh-CN" sz="1800" dirty="0" smtClean="0">
                        <a:solidFill>
                          <a:srgbClr val="0070C0"/>
                        </a:solidFill>
                        <a:sym typeface="+mn-ea"/>
                      </a:endParaRPr>
                    </a:p>
                  </a:txBody>
                  <a:tcPr/>
                </a:tc>
              </a:tr>
              <a:tr h="305435">
                <a:tc>
                  <a:txBody>
                    <a:bodyPr/>
                    <a:p>
                      <a:r>
                        <a:rPr lang="en-US" altLang="zh-CN" sz="1800" dirty="0"/>
                        <a:t>Teleconference Minutes</a:t>
                      </a:r>
                      <a:endParaRPr lang="en-US" altLang="zh-CN" sz="1800" dirty="0"/>
                    </a:p>
                  </a:txBody>
                  <a:tcPr/>
                </a:tc>
                <a:tc>
                  <a:txBody>
                    <a:bodyPr/>
                    <a:p>
                      <a:pPr algn="l" defTabSz="914400">
                        <a:spcBef>
                          <a:spcPts val="0"/>
                        </a:spcBef>
                        <a:spcAft>
                          <a:spcPts val="0"/>
                        </a:spcAft>
                        <a:buClrTx/>
                        <a:buSzTx/>
                        <a:buFontTx/>
                        <a:defRPr/>
                      </a:pPr>
                      <a:r>
                        <a:rPr lang="en-US" altLang="zh-CN" sz="1800" dirty="0" smtClean="0">
                          <a:solidFill>
                            <a:schemeClr val="tx1"/>
                          </a:solidFill>
                        </a:rPr>
                        <a:t>11-20/0276r0</a:t>
                      </a:r>
                      <a:endParaRPr lang="en-US" altLang="zh-CN" sz="1800" dirty="0" smtClean="0">
                        <a:solidFill>
                          <a:schemeClr val="tx1"/>
                        </a:solidFill>
                      </a:endParaRPr>
                    </a:p>
                  </a:txBody>
                  <a:tcPr/>
                </a:tc>
                <a:tc>
                  <a:txBody>
                    <a:bodyPr/>
                    <a:p>
                      <a:pPr marL="0" marR="0" lvl="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rgbClr val="0070C0"/>
                          </a:solidFill>
                          <a:sym typeface="+mn-ea"/>
                        </a:rPr>
                        <a:t>11-20/0276r11</a:t>
                      </a:r>
                      <a:endParaRPr lang="en-US" altLang="zh-CN" sz="1800" dirty="0" smtClean="0">
                        <a:solidFill>
                          <a:srgbClr val="0070C0"/>
                        </a:solidFill>
                        <a:sym typeface="+mn-ea"/>
                      </a:endParaRPr>
                    </a:p>
                  </a:txBody>
                  <a:tcPr/>
                </a:tc>
              </a:tr>
              <a:tr h="305435">
                <a:tc>
                  <a:txBody>
                    <a:bodyPr/>
                    <a:p>
                      <a:pPr>
                        <a:buNone/>
                      </a:pPr>
                      <a:r>
                        <a:rPr lang="en-US" altLang="zh-CN" sz="1800" dirty="0"/>
                        <a:t>Tech Editor Report</a:t>
                      </a:r>
                      <a:endParaRPr lang="en-US" altLang="zh-CN" sz="1800" dirty="0"/>
                    </a:p>
                  </a:txBody>
                  <a:tcPr/>
                </a:tc>
                <a:tc>
                  <a:txBody>
                    <a:bodyPr/>
                    <a:p>
                      <a:pPr>
                        <a:buNone/>
                      </a:pPr>
                      <a:r>
                        <a:rPr lang="en-US" altLang="zh-CN" sz="1800" dirty="0">
                          <a:solidFill>
                            <a:schemeClr val="tx1"/>
                          </a:solidFill>
                        </a:rPr>
                        <a:t>11-19/2045r0</a:t>
                      </a:r>
                      <a:endParaRPr lang="en-US" altLang="zh-CN" sz="1800" dirty="0">
                        <a:solidFill>
                          <a:schemeClr val="tx1"/>
                        </a:solidFill>
                      </a:endParaRPr>
                    </a:p>
                  </a:txBody>
                  <a:tcPr/>
                </a:tc>
                <a:tc>
                  <a:txBody>
                    <a:bodyPr/>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rgbClr val="0070C0"/>
                          </a:solidFill>
                        </a:rPr>
                        <a:t>11-19/2045r5</a:t>
                      </a:r>
                      <a:endParaRPr lang="en-US" altLang="zh-CN" sz="1800" dirty="0" smtClean="0">
                        <a:solidFill>
                          <a:srgbClr val="0070C0"/>
                        </a:solidFill>
                      </a:endParaRPr>
                    </a:p>
                  </a:txBody>
                  <a:tcPr/>
                </a:tc>
              </a:tr>
              <a:tr h="306070">
                <a:tc>
                  <a:txBody>
                    <a:bodyPr/>
                    <a:p>
                      <a:pPr>
                        <a:buNone/>
                      </a:pPr>
                      <a:r>
                        <a:rPr lang="en-US" altLang="zh-CN" sz="1800" dirty="0"/>
                        <a:t>Comment Database</a:t>
                      </a:r>
                      <a:endParaRPr lang="en-US" altLang="zh-CN" sz="1800" dirty="0"/>
                    </a:p>
                  </a:txBody>
                  <a:tcPr/>
                </a:tc>
                <a:tc>
                  <a:txBody>
                    <a:bodyPr/>
                    <a:p>
                      <a:pPr>
                        <a:buNone/>
                      </a:pPr>
                      <a:r>
                        <a:rPr lang="en-US" altLang="zh-CN" sz="1800" dirty="0">
                          <a:solidFill>
                            <a:srgbClr val="0070C0"/>
                          </a:solidFill>
                        </a:rPr>
                        <a:t>11-20/0701r0</a:t>
                      </a:r>
                      <a:endParaRPr lang="en-US" altLang="zh-CN" sz="1800" dirty="0">
                        <a:solidFill>
                          <a:srgbClr val="0070C0"/>
                        </a:solidFill>
                      </a:endParaRPr>
                    </a:p>
                  </a:txBody>
                  <a:tcPr/>
                </a:tc>
                <a:tc>
                  <a:txBody>
                    <a:bodyPr/>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rgbClr val="0070C0"/>
                          </a:solidFill>
                        </a:rPr>
                        <a:t>11-20/0701r2</a:t>
                      </a:r>
                      <a:endParaRPr lang="en-US" altLang="zh-CN" sz="1800" dirty="0" smtClean="0">
                        <a:solidFill>
                          <a:srgbClr val="0070C0"/>
                        </a:solidFill>
                      </a:endParaRPr>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Current TGbd Timeline</a:t>
            </a:r>
            <a:endParaRPr lang="en-US" altLang="zh-CN"/>
          </a:p>
        </p:txBody>
      </p:sp>
      <p:sp>
        <p:nvSpPr>
          <p:cNvPr id="3" name="文本占位符 2"/>
          <p:cNvSpPr>
            <a:spLocks noGrp="1"/>
          </p:cNvSpPr>
          <p:nvPr>
            <p:ph type="body" idx="1"/>
          </p:nvPr>
        </p:nvSpPr>
        <p:spPr>
          <a:xfrm>
            <a:off x="2447290" y="1966595"/>
            <a:ext cx="7296150" cy="4443095"/>
          </a:xfrm>
        </p:spPr>
        <p:txBody>
          <a:bodyPr/>
          <a:p>
            <a:pPr lvl="1" defTabSz="337185">
              <a:buFont typeface="Arial" panose="020B0604020202020204" pitchFamily="34" charset="0"/>
              <a:buChar char="•"/>
              <a:defRPr/>
            </a:pPr>
            <a:r>
              <a:rPr lang="en-US" altLang="en-US" sz="2000" dirty="0">
                <a:solidFill>
                  <a:srgbClr val="00B050"/>
                </a:solidFill>
                <a:sym typeface="+mn-ea"/>
              </a:rPr>
              <a:t>PAR approved						</a:t>
            </a:r>
            <a:r>
              <a:rPr lang="en-US" altLang="en-US" sz="2000" dirty="0" smtClean="0">
                <a:solidFill>
                  <a:srgbClr val="00B050"/>
                </a:solidFill>
                <a:sym typeface="+mn-ea"/>
              </a:rPr>
              <a:t>	Dec </a:t>
            </a:r>
            <a:r>
              <a:rPr lang="en-US" altLang="en-US" sz="2000" dirty="0">
                <a:solidFill>
                  <a:srgbClr val="00B050"/>
                </a:solidFill>
                <a:sym typeface="+mn-ea"/>
              </a:rPr>
              <a:t>2018</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First TG meeting					</a:t>
            </a:r>
            <a:r>
              <a:rPr lang="en-US" altLang="en-US" sz="2000" dirty="0" smtClean="0">
                <a:solidFill>
                  <a:srgbClr val="00B050"/>
                </a:solidFill>
                <a:sym typeface="+mn-ea"/>
              </a:rPr>
              <a:t>		Jan </a:t>
            </a:r>
            <a:r>
              <a:rPr lang="en-US" altLang="en-US" sz="2000" dirty="0">
                <a:solidFill>
                  <a:srgbClr val="00B050"/>
                </a:solidFill>
                <a:sym typeface="+mn-ea"/>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D0.1 								</a:t>
            </a:r>
            <a:r>
              <a:rPr lang="en-US" altLang="en-US" sz="2000" dirty="0" smtClean="0">
                <a:solidFill>
                  <a:srgbClr val="00B050"/>
                </a:solidFill>
                <a:sym typeface="+mn-ea"/>
              </a:rPr>
              <a:t>		</a:t>
            </a:r>
            <a:r>
              <a:rPr lang="en-US" altLang="en-US" sz="2000" dirty="0" smtClean="0">
                <a:solidFill>
                  <a:srgbClr val="00B050"/>
                </a:solidFill>
                <a:sym typeface="Wingdings" panose="05000000000000000000" pitchFamily="2" charset="2"/>
              </a:rPr>
              <a:t>Nov </a:t>
            </a:r>
            <a:r>
              <a:rPr lang="en-US" altLang="en-US" sz="2000" dirty="0">
                <a:solidFill>
                  <a:srgbClr val="00B050"/>
                </a:solidFill>
                <a:sym typeface="Wingdings" panose="05000000000000000000" pitchFamily="2" charset="2"/>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chemeClr val="tx1"/>
                </a:solidFill>
                <a:sym typeface="+mn-ea"/>
              </a:rPr>
              <a:t>D1.0 Letter Ballot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Sep 2020</a:t>
            </a:r>
            <a:endParaRPr lang="en-US" altLang="en-US" sz="2000" dirty="0" smtClean="0">
              <a:solidFill>
                <a:schemeClr val="tx1"/>
              </a:solidFill>
              <a:cs typeface="+mn-ea"/>
            </a:endParaRPr>
          </a:p>
          <a:p>
            <a:pPr lvl="1" defTabSz="337185">
              <a:buFont typeface="Arial" panose="020B0604020202020204" pitchFamily="34" charset="0"/>
              <a:buChar char="•"/>
              <a:defRPr/>
            </a:pPr>
            <a:r>
              <a:rPr lang="en-US" altLang="en-US" sz="2000" dirty="0">
                <a:solidFill>
                  <a:schemeClr val="tx1"/>
                </a:solidFill>
                <a:sym typeface="+mn-ea"/>
              </a:rPr>
              <a:t>D2.0 LB recirculation					</a:t>
            </a:r>
            <a:r>
              <a:rPr lang="en-US" altLang="en-US" sz="2000" dirty="0" smtClean="0">
                <a:solidFill>
                  <a:schemeClr val="tx1"/>
                </a:solidFill>
                <a:cs typeface="+mn-ea"/>
                <a:sym typeface="Wingdings" panose="05000000000000000000" pitchFamily="2" charset="2"/>
              </a:rPr>
              <a:t>Jan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Form Sponsor Ballot Pool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LB recirculation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unchanged recirculation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Initial Sponsor Ballot (D4.0)			</a:t>
            </a:r>
            <a:r>
              <a:rPr lang="en-US" altLang="en-US" sz="2000" dirty="0" smtClean="0">
                <a:solidFill>
                  <a:schemeClr val="tx1"/>
                </a:solidFill>
                <a:cs typeface="+mn-ea"/>
                <a:sym typeface="Wingdings" panose="05000000000000000000" pitchFamily="2" charset="2"/>
              </a:rPr>
              <a:t>Jul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Final 802.11 WG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802 EC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err="1">
                <a:solidFill>
                  <a:schemeClr val="tx1"/>
                </a:solidFill>
                <a:sym typeface="+mn-ea"/>
              </a:rPr>
              <a:t>RevCom</a:t>
            </a:r>
            <a:r>
              <a:rPr lang="en-US" altLang="en-US" sz="2000" dirty="0">
                <a:solidFill>
                  <a:schemeClr val="tx1"/>
                </a:solidFill>
                <a:sym typeface="+mn-ea"/>
              </a:rPr>
              <a:t> and SASB approval			</a:t>
            </a:r>
            <a:r>
              <a:rPr lang="en-US" altLang="en-US" sz="2000" dirty="0" smtClean="0">
                <a:solidFill>
                  <a:schemeClr val="tx1"/>
                </a:solidFill>
                <a:cs typeface="+mn-ea"/>
                <a:sym typeface="Wingdings" panose="05000000000000000000" pitchFamily="2" charset="2"/>
              </a:rPr>
              <a:t>Jun 2022</a:t>
            </a:r>
            <a:endParaRPr lang="en-US" altLang="en-US" sz="2000" dirty="0" smtClean="0">
              <a:solidFill>
                <a:schemeClr val="tx1"/>
              </a:solidFill>
              <a:cs typeface="+mn-ea"/>
              <a:sym typeface="Wingdings" panose="05000000000000000000" pitchFamily="2" charset="2"/>
            </a:endParaRPr>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4th,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132 576 2250</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132 576 2250</a:t>
            </a:r>
            <a:endParaRPr sz="2400">
              <a:sym typeface="+mn-ea"/>
            </a:endParaRPr>
          </a:p>
          <a:p>
            <a:endParaRPr sz="2400"/>
          </a:p>
          <a:p>
            <a:r>
              <a:rPr lang="en-US" sz="2400"/>
              <a:t>Join from a video system or application: dial </a:t>
            </a:r>
            <a:r>
              <a:rPr sz="2400">
                <a:sym typeface="+mn-ea"/>
              </a:rPr>
              <a:t>1325762250</a:t>
            </a:r>
            <a:r>
              <a:rPr lang="en-US" sz="2400"/>
              <a:t>@ieee802.my.webex.com, or 173.243.2.68</a:t>
            </a:r>
            <a:endParaRPr lang="en-US" sz="2400"/>
          </a:p>
          <a:p>
            <a:endParaRPr lang="en-US" sz="2400"/>
          </a:p>
          <a:p>
            <a:r>
              <a:rPr lang="en-US" sz="2400"/>
              <a:t>Join using Microsoft Lync or Microsoft Skype for Business: dial </a:t>
            </a:r>
            <a:r>
              <a:rPr sz="2400">
                <a:sym typeface="+mn-ea"/>
              </a:rPr>
              <a:t>1325762250</a:t>
            </a:r>
            <a:r>
              <a:rPr lang="en-US" sz="2400"/>
              <a:t>.ieee802.my@lync.webex.com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(Call for submission)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Motion per 11-20/682 on midamble randomization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Update of material prepared for ARC SC</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SP for 11-20/1155, Comment Resolutions for Section 32.3.5 Timing related parameters, Rui Cao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SP for 11-20/0897, draft spec text for 11p repetition transmission mode, Rui Cao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teleconference on Aug 11th</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Motion #1 (Pre-motion text)</a:t>
            </a:r>
            <a:endParaRPr lang="en-US" altLang="zh-CN"/>
          </a:p>
        </p:txBody>
      </p:sp>
      <p:sp>
        <p:nvSpPr>
          <p:cNvPr id="3" name="文本占位符 2"/>
          <p:cNvSpPr>
            <a:spLocks noGrp="1"/>
          </p:cNvSpPr>
          <p:nvPr>
            <p:ph type="body" idx="1"/>
          </p:nvPr>
        </p:nvSpPr>
        <p:spPr/>
        <p:txBody>
          <a:bodyPr/>
          <a:p>
            <a:r>
              <a:rPr lang="zh-CN" altLang="en-US" sz="2000">
                <a:latin typeface="Calibri" panose="020F0502020204030204" pitchFamily="34" charset="0"/>
                <a:cs typeface="Calibri" panose="020F0502020204030204" pitchFamily="34" charset="0"/>
              </a:rPr>
              <a:t>Move to include the following text to section 3 of the 11bd SFD:</a:t>
            </a:r>
            <a:endParaRPr lang="zh-CN" altLang="en-US" sz="2000" b="0">
              <a:latin typeface="Calibri" panose="020F0502020204030204" pitchFamily="34" charset="0"/>
              <a:cs typeface="Calibri" panose="020F0502020204030204" pitchFamily="34" charset="0"/>
            </a:endParaRPr>
          </a:p>
          <a:p>
            <a:r>
              <a:rPr lang="zh-CN" altLang="en-US" sz="2000" b="0">
                <a:latin typeface="Calibri" panose="020F0502020204030204" pitchFamily="34" charset="0"/>
                <a:cs typeface="Calibri" panose="020F0502020204030204" pitchFamily="34" charset="0"/>
              </a:rPr>
              <a:t>“PPDUs with midambles shall be randomized in order to suppress discrete spectrum components. The midambles symbols shall be multiplied by pseudo-random values plus/minus one. The data symbols immediately following any given midamble shall be multiplied by the same pseudo-random value as said midamble. In the case of MIMO PPDUs, the same pseudo-random values shall be applied to both symbols of the midamble. The pseudo-random values are defined in (17-25) of IEEE 802.11-2016” </a:t>
            </a:r>
            <a:endParaRPr lang="zh-CN" altLang="en-US" sz="2000">
              <a:latin typeface="Calibri" panose="020F0502020204030204" pitchFamily="34" charset="0"/>
              <a:cs typeface="Calibri" panose="020F0502020204030204" pitchFamily="34" charset="0"/>
            </a:endParaRPr>
          </a:p>
          <a:p>
            <a:endParaRPr lang="zh-CN" altLang="en-US" sz="2000">
              <a:latin typeface="Calibri" panose="020F0502020204030204" pitchFamily="34" charset="0"/>
              <a:cs typeface="Calibri" panose="020F0502020204030204" pitchFamily="34" charset="0"/>
            </a:endParaRPr>
          </a:p>
          <a:p>
            <a:r>
              <a:rPr lang="zh-CN" altLang="en-US" sz="2000" b="0">
                <a:latin typeface="Calibri" panose="020F0502020204030204" pitchFamily="34" charset="0"/>
                <a:cs typeface="Calibri" panose="020F0502020204030204" pitchFamily="34" charset="0"/>
              </a:rPr>
              <a:t>Moved: Miguel Lopez; </a:t>
            </a:r>
            <a:endParaRPr lang="zh-CN" altLang="en-US" sz="2000" b="0">
              <a:latin typeface="Calibri" panose="020F0502020204030204" pitchFamily="34" charset="0"/>
              <a:cs typeface="Calibri" panose="020F0502020204030204" pitchFamily="34" charset="0"/>
            </a:endParaRPr>
          </a:p>
          <a:p>
            <a:r>
              <a:rPr lang="zh-CN" altLang="en-US" sz="2000" b="0">
                <a:latin typeface="Calibri" panose="020F0502020204030204" pitchFamily="34" charset="0"/>
                <a:cs typeface="Calibri" panose="020F0502020204030204" pitchFamily="34" charset="0"/>
              </a:rPr>
              <a:t>Seconded: </a:t>
            </a:r>
            <a:endParaRPr lang="zh-CN" altLang="en-US" sz="2000" b="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SP #1 (CR, 11-20/1155)</a:t>
            </a:r>
            <a:endParaRPr lang="en-US" altLang="zh-CN"/>
          </a:p>
        </p:txBody>
      </p:sp>
      <p:sp>
        <p:nvSpPr>
          <p:cNvPr id="3" name="文本占位符 2"/>
          <p:cNvSpPr>
            <a:spLocks noGrp="1"/>
          </p:cNvSpPr>
          <p:nvPr>
            <p:ph type="body" idx="1"/>
          </p:nvPr>
        </p:nvSpPr>
        <p:spPr>
          <a:xfrm>
            <a:off x="914400" y="1981200"/>
            <a:ext cx="10361930" cy="4113530"/>
          </a:xfrm>
        </p:spPr>
        <p:txBody>
          <a:bodyPr/>
          <a:p>
            <a:r>
              <a:rPr lang="en-US" altLang="zh-CN" sz="2400">
                <a:sym typeface="+mn-ea"/>
              </a:rPr>
              <a:t>Do you agree on the comment resolutions to the following 5 CIDs and the proposed spec text modification to IEEE P802.11bd D0.3 as in 11-20/1155</a:t>
            </a:r>
            <a:r>
              <a:rPr lang="zh-CN" altLang="en-US" sz="2400">
                <a:sym typeface="+mn-ea"/>
              </a:rPr>
              <a:t>r</a:t>
            </a:r>
            <a:r>
              <a:rPr lang="en-US" altLang="zh-CN" sz="2400">
                <a:sym typeface="+mn-ea"/>
              </a:rPr>
              <a:t>1</a:t>
            </a:r>
            <a:r>
              <a:rPr lang="zh-CN" altLang="en-US" sz="2400">
                <a:sym typeface="+mn-ea"/>
              </a:rPr>
              <a:t>?</a:t>
            </a:r>
            <a:endParaRPr lang="zh-CN" altLang="en-US" sz="2400">
              <a:sym typeface="+mn-ea"/>
            </a:endParaRPr>
          </a:p>
          <a:p>
            <a:r>
              <a:rPr lang="zh-CN" altLang="en-US" sz="2400">
                <a:sym typeface="+mn-ea"/>
              </a:rPr>
              <a:t> </a:t>
            </a:r>
            <a:r>
              <a:rPr lang="en-US" altLang="zh-CN" sz="2400">
                <a:sym typeface="+mn-ea"/>
              </a:rPr>
              <a:t>- CID</a:t>
            </a:r>
            <a:r>
              <a:rPr lang="zh-CN" altLang="en-US" sz="2400" b="0">
                <a:latin typeface="Calibri" panose="020F0502020204030204" pitchFamily="34" charset="0"/>
                <a:cs typeface="Calibri" panose="020F0502020204030204" pitchFamily="34" charset="0"/>
              </a:rPr>
              <a:t> </a:t>
            </a:r>
            <a:r>
              <a:rPr lang="en-US" altLang="zh-CN" sz="2400" b="0">
                <a:latin typeface="Calibri" panose="020F0502020204030204" pitchFamily="34" charset="0"/>
                <a:cs typeface="Calibri" panose="020F0502020204030204" pitchFamily="34" charset="0"/>
              </a:rPr>
              <a:t>139, 268, 269, 270 and 271</a:t>
            </a:r>
            <a:endParaRPr lang="zh-CN" altLang="en-US" sz="2400">
              <a:latin typeface="Calibri" panose="020F0502020204030204" pitchFamily="34" charset="0"/>
              <a:cs typeface="Calibri" panose="020F0502020204030204" pitchFamily="34" charset="0"/>
            </a:endParaRPr>
          </a:p>
          <a:p>
            <a:endParaRPr lang="zh-CN" altLang="en-US" sz="2400">
              <a:latin typeface="Calibri" panose="020F0502020204030204" pitchFamily="34" charset="0"/>
              <a:cs typeface="Calibri" panose="020F0502020204030204" pitchFamily="34" charset="0"/>
            </a:endParaRPr>
          </a:p>
          <a:p>
            <a:r>
              <a:rPr lang="en-US" altLang="zh-CN" sz="2400" b="0">
                <a:latin typeface="Calibri" panose="020F0502020204030204" pitchFamily="34" charset="0"/>
                <a:cs typeface="Calibri" panose="020F0502020204030204" pitchFamily="34" charset="0"/>
              </a:rPr>
              <a:t>Y/N/A</a:t>
            </a:r>
            <a:endParaRPr lang="en-US" altLang="zh-CN" sz="2400" b="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SP #2 (Non-CR, 11-20/0897)</a:t>
            </a:r>
            <a:endParaRPr lang="en-US" altLang="zh-CN"/>
          </a:p>
        </p:txBody>
      </p:sp>
      <p:sp>
        <p:nvSpPr>
          <p:cNvPr id="3" name="文本占位符 2"/>
          <p:cNvSpPr>
            <a:spLocks noGrp="1"/>
          </p:cNvSpPr>
          <p:nvPr>
            <p:ph type="body" idx="1"/>
          </p:nvPr>
        </p:nvSpPr>
        <p:spPr/>
        <p:txBody>
          <a:bodyPr/>
          <a:p>
            <a:r>
              <a:rPr lang="en-US" altLang="zh-CN" sz="2400">
                <a:sym typeface="+mn-ea"/>
              </a:rPr>
              <a:t>Do you agree to implement the proposed spec text as in 11-20/0897r2 in IEEE P802.11 D0.3</a:t>
            </a:r>
            <a:r>
              <a:rPr lang="zh-CN" altLang="en-US" sz="2400">
                <a:sym typeface="+mn-ea"/>
              </a:rPr>
              <a:t>?</a:t>
            </a:r>
            <a:endParaRPr lang="zh-CN" altLang="en-US" sz="2400">
              <a:sym typeface="+mn-ea"/>
            </a:endParaRPr>
          </a:p>
          <a:p>
            <a:endParaRPr lang="zh-CN" altLang="en-US" sz="2400">
              <a:latin typeface="Calibri" panose="020F0502020204030204" pitchFamily="34" charset="0"/>
              <a:cs typeface="Calibri" panose="020F0502020204030204" pitchFamily="34" charset="0"/>
            </a:endParaRPr>
          </a:p>
          <a:p>
            <a:endParaRPr lang="zh-CN" altLang="en-US" sz="2400">
              <a:latin typeface="Calibri" panose="020F0502020204030204" pitchFamily="34" charset="0"/>
              <a:cs typeface="Calibri" panose="020F0502020204030204" pitchFamily="34" charset="0"/>
            </a:endParaRPr>
          </a:p>
          <a:p>
            <a:r>
              <a:rPr lang="en-US" altLang="zh-CN" sz="2400" b="0">
                <a:latin typeface="Calibri" panose="020F0502020204030204" pitchFamily="34" charset="0"/>
                <a:cs typeface="Calibri" panose="020F0502020204030204" pitchFamily="34" charset="0"/>
              </a:rPr>
              <a:t>Y/N/A</a:t>
            </a:r>
            <a:endParaRPr lang="en-US" altLang="zh-CN" sz="2400" b="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endParaRPr lang="en-US" altLang="en-US" sz="2400"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Bylaws</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dirty="0">
              <a:latin typeface="Times New Roman" panose="02020603050405020304" pitchFamily="18" charset="0"/>
            </a:endParaRPr>
          </a:p>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Material about the patent policy is available at</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dirty="0">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dirty="0">
              <a:latin typeface="Calibri" panose="020F0502020204030204" pitchFamily="34" charset="0"/>
            </a:endParaRPr>
          </a:p>
          <a:p>
            <a:pPr marL="285750" indent="-285750" algn="ctr" eaLnBrk="0" hangingPunct="0">
              <a:lnSpc>
                <a:spcPct val="90000"/>
              </a:lnSpc>
              <a:buFont typeface="Monotype Sorts" charset="2"/>
            </a:pPr>
            <a:r>
              <a:rPr lang="en-US" altLang="en-US" sz="2800" b="1" noProof="1" dirty="0">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dirty="0">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#3</a:t>
            </a:r>
            <a:endParaRPr lang="en-US" altLang="en-US" sz="1800" b="1" u="sng" dirty="0">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endPar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endPar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endPar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Guideline for Straw Polls during TG Teleconference</a:t>
            </a:r>
            <a:endParaRPr lang="en-US" altLang="zh-CN"/>
          </a:p>
        </p:txBody>
      </p:sp>
      <p:sp>
        <p:nvSpPr>
          <p:cNvPr id="3" name="文本占位符 2"/>
          <p:cNvSpPr>
            <a:spLocks noGrp="1"/>
          </p:cNvSpPr>
          <p:nvPr>
            <p:ph type="body" idx="1"/>
          </p:nvPr>
        </p:nvSpPr>
        <p:spPr>
          <a:xfrm>
            <a:off x="914400" y="1679575"/>
            <a:ext cx="10361930" cy="4669790"/>
          </a:xfrm>
        </p:spPr>
        <p:txBody>
          <a:bodyPr>
            <a:noAutofit/>
          </a:bodyPr>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endParaRPr lang="en-US" altLang="zh-CN" sz="1200">
              <a:latin typeface="Arial" panose="020B0604020202020204" pitchFamily="34" charset="0"/>
              <a:cs typeface="Arial" panose="020B0604020202020204" pitchFamily="34" charset="0"/>
            </a:endParaRPr>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12640</Words>
  <Application>WPS 演示</Application>
  <PresentationFormat>宽屏</PresentationFormat>
  <Paragraphs>383</Paragraphs>
  <Slides>19</Slides>
  <Notes>0</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1</vt:i4>
      </vt:variant>
      <vt:variant>
        <vt:lpstr>幻灯片标题</vt:lpstr>
      </vt:variant>
      <vt:variant>
        <vt:i4>19</vt:i4>
      </vt:variant>
    </vt:vector>
  </HeadingPairs>
  <TitlesOfParts>
    <vt:vector size="35" baseType="lpstr">
      <vt:lpstr>Arial</vt:lpstr>
      <vt:lpstr>宋体</vt:lpstr>
      <vt:lpstr>Wingdings</vt:lpstr>
      <vt:lpstr>Times New Roman</vt:lpstr>
      <vt:lpstr>MS PGothic</vt:lpstr>
      <vt:lpstr>MS Gothic</vt:lpstr>
      <vt:lpstr>Arial Unicode MS</vt:lpstr>
      <vt:lpstr>Arial Unicode MS</vt:lpstr>
      <vt:lpstr>Calibri</vt:lpstr>
      <vt:lpstr>Monotype Sorts</vt:lpstr>
      <vt:lpstr>Monotype Sorts</vt:lpstr>
      <vt:lpstr>Arial Black</vt:lpstr>
      <vt:lpstr>微软雅黑</vt:lpstr>
      <vt:lpstr>Wingdings</vt:lpstr>
      <vt:lpstr>802-11-Submission-16-9</vt:lpstr>
      <vt:lpstr>Word.Document.8</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TGbd Documents Update</vt:lpstr>
      <vt:lpstr>Current TGbd Timeline</vt:lpstr>
      <vt:lpstr>IEEE 802.11 TGbd Teleconference</vt:lpstr>
      <vt:lpstr>Teleconference Bridge Information</vt:lpstr>
      <vt:lpstr>PowerPoint 演示文稿</vt:lpstr>
      <vt:lpstr>Motion #1 (Pre-motion text)</vt:lpstr>
      <vt:lpstr>SP #1 (CR, 11-20/1155)</vt:lpstr>
      <vt:lpstr>SP #2 (Non-CR, 11-20/0897)</vt:lpstr>
    </vt:vector>
  </TitlesOfParts>
  <Company>Marvell Semiconductor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creator>Nikola Serafimovski</dc:creator>
  <cp:keywords>March 2018</cp:keywords>
  <dc:subject>Task Group AY November 2015 Meeting Agenda</dc:subject>
  <cp:lastModifiedBy>Bo Sun</cp:lastModifiedBy>
  <cp:revision>4409</cp:revision>
  <cp:lastPrinted>2014-11-04T15:04:00Z</cp:lastPrinted>
  <dcterms:created xsi:type="dcterms:W3CDTF">2007-04-17T18:10:00Z</dcterms:created>
  <dcterms:modified xsi:type="dcterms:W3CDTF">2020-07-31T15:56:25Z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