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896" r:id="rId5"/>
    <p:sldId id="898" r:id="rId6"/>
    <p:sldId id="900" r:id="rId7"/>
    <p:sldId id="899" r:id="rId8"/>
    <p:sldId id="906" r:id="rId9"/>
    <p:sldId id="907" r:id="rId10"/>
    <p:sldId id="1327" r:id="rId11"/>
    <p:sldId id="443" r:id="rId12"/>
    <p:sldId id="1321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737" autoAdjust="0"/>
  </p:normalViewPr>
  <p:slideViewPr>
    <p:cSldViewPr>
      <p:cViewPr varScale="1">
        <p:scale>
          <a:sx n="79" d="100"/>
          <a:sy n="79" d="100"/>
        </p:scale>
        <p:origin x="293" y="7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Broadcom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91992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561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Broadcom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91992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528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8/5/2020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August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August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08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802.11-20/1159r0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11be Spectral Mask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200639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2020-08-01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Lin Yang (Qualcomm)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August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650212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/>
              <a:t>Overview of </a:t>
            </a:r>
            <a:r>
              <a:rPr lang="en-US" dirty="0">
                <a:solidFill>
                  <a:srgbClr val="FF0000"/>
                </a:solidFill>
              </a:rPr>
              <a:t>11ax</a:t>
            </a:r>
            <a:r>
              <a:rPr lang="en-US" dirty="0"/>
              <a:t> Spectral Mask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3" name="Table 6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9156317"/>
                  </p:ext>
                </p:extLst>
              </p:nvPr>
            </p:nvGraphicFramePr>
            <p:xfrm>
              <a:off x="201083" y="1608584"/>
              <a:ext cx="4599517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743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472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BW(MHz)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-28dBr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-40dBr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9.75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30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19.5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20.5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60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39.5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40.5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160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79.5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80.5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240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3" name="Table 6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9156317"/>
                  </p:ext>
                </p:extLst>
              </p:nvPr>
            </p:nvGraphicFramePr>
            <p:xfrm>
              <a:off x="201083" y="1608584"/>
              <a:ext cx="4599517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743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472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BW(MHz)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-28dBr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-40dBr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0339" t="-103636" r="-374576" b="-32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12667" t="-103636" r="-194667" b="-32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14765" t="-103636" r="-95973" b="-32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44604" t="-103636" r="-2878" b="-3254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0339" t="-200000" r="-374576" b="-219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12667" t="-200000" r="-194667" b="-219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14765" t="-200000" r="-95973" b="-219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44604" t="-200000" r="-2878" b="-2196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0339" t="-305455" r="-374576" b="-1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12667" t="-305455" r="-194667" b="-1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14765" t="-305455" r="-95973" b="-1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44604" t="-305455" r="-2878" b="-12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11ax 160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0339" t="-405455" r="-374576" b="-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12667" t="-405455" r="-194667" b="-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14765" t="-405455" r="-95973" b="-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44604" t="-405455" r="-2878" b="-2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Lin Yang (Qualcomm)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B53AE30-69A4-4429-A126-CD94F0F7FA34}"/>
              </a:ext>
            </a:extLst>
          </p:cNvPr>
          <p:cNvGrpSpPr/>
          <p:nvPr/>
        </p:nvGrpSpPr>
        <p:grpSpPr bwMode="auto">
          <a:xfrm>
            <a:off x="5355112" y="1444464"/>
            <a:ext cx="2889296" cy="1814624"/>
            <a:chOff x="0" y="0"/>
            <a:chExt cx="9356" cy="4285"/>
          </a:xfrm>
        </p:grpSpPr>
        <p:sp>
          <p:nvSpPr>
            <p:cNvPr id="11" name="AutoShape 220">
              <a:extLst>
                <a:ext uri="{FF2B5EF4-FFF2-40B4-BE49-F238E27FC236}">
                  <a16:creationId xmlns:a16="http://schemas.microsoft.com/office/drawing/2014/main" id="{C3413B17-9DBD-4595-B1E1-A139B696CAE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cxnSp>
          <p:nvCxnSpPr>
            <p:cNvPr id="12" name="Line 219">
              <a:extLst>
                <a:ext uri="{FF2B5EF4-FFF2-40B4-BE49-F238E27FC236}">
                  <a16:creationId xmlns:a16="http://schemas.microsoft.com/office/drawing/2014/main" id="{35CA4180-71FE-4B9E-A53E-0B586FA6F1B9}"/>
                </a:ext>
              </a:extLst>
            </p:cNvPr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7A261A2-A47B-4D52-B85E-AA5E1AC898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66"/>
              <a:ext cx="35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Line 217">
              <a:extLst>
                <a:ext uri="{FF2B5EF4-FFF2-40B4-BE49-F238E27FC236}">
                  <a16:creationId xmlns:a16="http://schemas.microsoft.com/office/drawing/2014/main" id="{2C683B54-D2FC-4CEE-857C-C8E50539B21D}"/>
                </a:ext>
              </a:extLst>
            </p:cNvPr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E813FF42-6D96-4828-BE41-95264CA7F86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cxnSp>
          <p:nvCxnSpPr>
            <p:cNvPr id="16" name="Line 215">
              <a:extLst>
                <a:ext uri="{FF2B5EF4-FFF2-40B4-BE49-F238E27FC236}">
                  <a16:creationId xmlns:a16="http://schemas.microsoft.com/office/drawing/2014/main" id="{EDDFBF15-0EFB-43E9-ABC0-57F1EE7797D2}"/>
                </a:ext>
              </a:extLst>
            </p:cNvPr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7A986ADF-3F24-432D-A9FC-96085B32BA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C87143E7-FB04-405D-B422-C4FC25D39A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cxnSp>
          <p:nvCxnSpPr>
            <p:cNvPr id="19" name="Line 212">
              <a:extLst>
                <a:ext uri="{FF2B5EF4-FFF2-40B4-BE49-F238E27FC236}">
                  <a16:creationId xmlns:a16="http://schemas.microsoft.com/office/drawing/2014/main" id="{DF08D380-20B4-4F0B-859D-DCFE6C985D8E}"/>
                </a:ext>
              </a:extLst>
            </p:cNvPr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" name="Line 211">
              <a:extLst>
                <a:ext uri="{FF2B5EF4-FFF2-40B4-BE49-F238E27FC236}">
                  <a16:creationId xmlns:a16="http://schemas.microsoft.com/office/drawing/2014/main" id="{CF419CC3-3FDE-4BC3-A417-AB696C92425E}"/>
                </a:ext>
              </a:extLst>
            </p:cNvPr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" name="Line 210">
              <a:extLst>
                <a:ext uri="{FF2B5EF4-FFF2-40B4-BE49-F238E27FC236}">
                  <a16:creationId xmlns:a16="http://schemas.microsoft.com/office/drawing/2014/main" id="{86247395-6ADE-4B32-82BC-F4CD74F3BD08}"/>
                </a:ext>
              </a:extLst>
            </p:cNvPr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" name="Line 209">
              <a:extLst>
                <a:ext uri="{FF2B5EF4-FFF2-40B4-BE49-F238E27FC236}">
                  <a16:creationId xmlns:a16="http://schemas.microsoft.com/office/drawing/2014/main" id="{21812CBF-394D-4808-8AE7-FF7D4AE8033C}"/>
                </a:ext>
              </a:extLst>
            </p:cNvPr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" name="Line 208">
              <a:extLst>
                <a:ext uri="{FF2B5EF4-FFF2-40B4-BE49-F238E27FC236}">
                  <a16:creationId xmlns:a16="http://schemas.microsoft.com/office/drawing/2014/main" id="{B9132E15-6ABB-4CC9-AB21-3DEF187BE456}"/>
                </a:ext>
              </a:extLst>
            </p:cNvPr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53217063-550B-4829-B386-D86C887A17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6A33BCC5-D22D-4C46-B727-E991F4AF206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B0E3ABC6-A6D2-43E5-9CD0-96840417B0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9F3F5281-35A2-41AD-A745-769F834A2D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029ACA1D-114A-4184-B27F-F818CC6291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8651937-1F04-478B-942B-E0C3337C6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523"/>
              <a:ext cx="14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0594B4D-C34D-4B21-9844-2475F33D5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523"/>
              <a:ext cx="34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A762C3E-5A7B-4B43-B146-19774B424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626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4471347-87B7-4FA6-B54F-9E3936805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626"/>
              <a:ext cx="23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FAD4CD2-C5D9-49D0-8265-50D6B646D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1620"/>
              <a:ext cx="369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8E00804-0EA6-4692-93F7-7D7C53AA2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2008"/>
              <a:ext cx="148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198FD34-90E0-4379-8D77-B23635174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2024"/>
              <a:ext cx="27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8D029F8-4C58-4127-B317-F49CB5616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2024"/>
              <a:ext cx="341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ACA34B7D-60B0-4BB9-BE2C-58035791E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3326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D90D662-3AE6-4CBC-A960-7FE5B5AFFA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3326"/>
              <a:ext cx="22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0A29C2D-C040-422A-B31D-A43343E4B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3326"/>
              <a:ext cx="26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A5817E6-D575-44ED-8762-CA2B734DB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3" y="4019"/>
              <a:ext cx="33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9.75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86D0531D-7FC6-445D-89F9-60706E9D3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4013"/>
              <a:ext cx="33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10.5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E650C3D-1F53-4B79-8AD4-E23704B69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" y="4020"/>
              <a:ext cx="18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5731CFA-44B8-4CC3-A22B-44912E5F3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8" y="4020"/>
              <a:ext cx="18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30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94FC06E-7399-45D0-B5DB-A93682D4A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4020"/>
              <a:ext cx="8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4EBB20A-0647-42E8-9258-7845ED085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7" y="4019"/>
              <a:ext cx="33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9.75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D1A72BE-9650-4522-BD3F-1A693F8E83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" y="4020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EB725F5-B577-4256-BAF5-829EAC1AC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3" y="4019"/>
              <a:ext cx="33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10.5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A437064-E163-47A7-AA19-C655BB2DB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4020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A15BFC3-F842-4710-B56B-FB8A8CB17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4020"/>
              <a:ext cx="18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1FD7B16-ED4D-43D8-98E9-E3AFAD84A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" y="4020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6AA31EE-24DA-4D56-A1DB-F25B32576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4020"/>
              <a:ext cx="18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30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109D06D1-98C1-432D-842B-FA4473991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3" y="3592"/>
              <a:ext cx="3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 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455F2BC3-B675-4C7C-91CE-A161E6128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1" y="3592"/>
              <a:ext cx="4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6777C90-0D91-4E27-A29A-BC724DDB9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8" y="3592"/>
              <a:ext cx="38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7DE7C992-4236-4E93-96D4-05D9BFF39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9" y="3592"/>
              <a:ext cx="4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6" name="Line 175">
              <a:extLst>
                <a:ext uri="{FF2B5EF4-FFF2-40B4-BE49-F238E27FC236}">
                  <a16:creationId xmlns:a16="http://schemas.microsoft.com/office/drawing/2014/main" id="{8387EEB5-2240-4389-B286-FA083FCC623B}"/>
                </a:ext>
              </a:extLst>
            </p:cNvPr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7" name="Line 174">
              <a:extLst>
                <a:ext uri="{FF2B5EF4-FFF2-40B4-BE49-F238E27FC236}">
                  <a16:creationId xmlns:a16="http://schemas.microsoft.com/office/drawing/2014/main" id="{805A851A-593C-4848-BB97-2F977CE98FDC}"/>
                </a:ext>
              </a:extLst>
            </p:cNvPr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8" name="Line 173">
              <a:extLst>
                <a:ext uri="{FF2B5EF4-FFF2-40B4-BE49-F238E27FC236}">
                  <a16:creationId xmlns:a16="http://schemas.microsoft.com/office/drawing/2014/main" id="{33174CF2-4FE7-41D6-8138-735E097E5104}"/>
                </a:ext>
              </a:extLst>
            </p:cNvPr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9" name="Freeform 54">
              <a:extLst>
                <a:ext uri="{FF2B5EF4-FFF2-40B4-BE49-F238E27FC236}">
                  <a16:creationId xmlns:a16="http://schemas.microsoft.com/office/drawing/2014/main" id="{5D9AC001-B00A-4996-8B9B-FFCE1DAAE4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60" name="Freeform 55">
              <a:extLst>
                <a:ext uri="{FF2B5EF4-FFF2-40B4-BE49-F238E27FC236}">
                  <a16:creationId xmlns:a16="http://schemas.microsoft.com/office/drawing/2014/main" id="{3A0D45BD-F216-4024-A81E-C36965B3D2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7A5582BD-4C09-405C-87C7-7D715CAC59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64" name="Freeform 57">
              <a:extLst>
                <a:ext uri="{FF2B5EF4-FFF2-40B4-BE49-F238E27FC236}">
                  <a16:creationId xmlns:a16="http://schemas.microsoft.com/office/drawing/2014/main" id="{F4651D04-F7AF-4A9B-AB3D-DEA5EC1A92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65" name="Freeform 58">
              <a:extLst>
                <a:ext uri="{FF2B5EF4-FFF2-40B4-BE49-F238E27FC236}">
                  <a16:creationId xmlns:a16="http://schemas.microsoft.com/office/drawing/2014/main" id="{B77EC6D3-C4C4-46A2-A0B5-DDDDC4F4CD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5FBEA5C1-AB06-42BF-A599-D2D0641CE65B}"/>
              </a:ext>
            </a:extLst>
          </p:cNvPr>
          <p:cNvSpPr txBox="1"/>
          <p:nvPr/>
        </p:nvSpPr>
        <p:spPr>
          <a:xfrm>
            <a:off x="5508104" y="3212976"/>
            <a:ext cx="27928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Transmit Spectral Mask for HE 20 MHz PPDU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C1A322BD-0C2D-4EA5-8AB9-F520C94CB496}"/>
              </a:ext>
            </a:extLst>
          </p:cNvPr>
          <p:cNvGrpSpPr/>
          <p:nvPr/>
        </p:nvGrpSpPr>
        <p:grpSpPr bwMode="auto">
          <a:xfrm>
            <a:off x="35496" y="3839499"/>
            <a:ext cx="2808312" cy="1602077"/>
            <a:chOff x="0" y="0"/>
            <a:chExt cx="9356" cy="4285"/>
          </a:xfrm>
        </p:grpSpPr>
        <p:sp>
          <p:nvSpPr>
            <p:cNvPr id="69" name="AutoShape 220">
              <a:extLst>
                <a:ext uri="{FF2B5EF4-FFF2-40B4-BE49-F238E27FC236}">
                  <a16:creationId xmlns:a16="http://schemas.microsoft.com/office/drawing/2014/main" id="{E811963D-0EE8-42CC-8E61-44B38D8BF17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cxnSp>
          <p:nvCxnSpPr>
            <p:cNvPr id="70" name="Line 219">
              <a:extLst>
                <a:ext uri="{FF2B5EF4-FFF2-40B4-BE49-F238E27FC236}">
                  <a16:creationId xmlns:a16="http://schemas.microsoft.com/office/drawing/2014/main" id="{F1643A93-AB55-4A0D-BAD8-2832DC690874}"/>
                </a:ext>
              </a:extLst>
            </p:cNvPr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502BC45-22B8-4D5D-8C88-DF8B32F4B3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0"/>
              <a:ext cx="31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2" name="Line 217">
              <a:extLst>
                <a:ext uri="{FF2B5EF4-FFF2-40B4-BE49-F238E27FC236}">
                  <a16:creationId xmlns:a16="http://schemas.microsoft.com/office/drawing/2014/main" id="{F80C1B87-DFF8-4226-8F85-964A762A3024}"/>
                </a:ext>
              </a:extLst>
            </p:cNvPr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73" name="Freeform 64">
              <a:extLst>
                <a:ext uri="{FF2B5EF4-FFF2-40B4-BE49-F238E27FC236}">
                  <a16:creationId xmlns:a16="http://schemas.microsoft.com/office/drawing/2014/main" id="{1D31B1F3-5437-47BA-97F0-E3B19413E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cxnSp>
          <p:nvCxnSpPr>
            <p:cNvPr id="74" name="Line 215">
              <a:extLst>
                <a:ext uri="{FF2B5EF4-FFF2-40B4-BE49-F238E27FC236}">
                  <a16:creationId xmlns:a16="http://schemas.microsoft.com/office/drawing/2014/main" id="{EB201962-A37E-4486-8E3F-F00D15700DEE}"/>
                </a:ext>
              </a:extLst>
            </p:cNvPr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F974BFAB-93F0-4398-8D8B-C577326DD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76" name="Freeform 67">
              <a:extLst>
                <a:ext uri="{FF2B5EF4-FFF2-40B4-BE49-F238E27FC236}">
                  <a16:creationId xmlns:a16="http://schemas.microsoft.com/office/drawing/2014/main" id="{99891402-06C9-4F51-89A9-BFEFB94A60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cxnSp>
          <p:nvCxnSpPr>
            <p:cNvPr id="77" name="Line 212">
              <a:extLst>
                <a:ext uri="{FF2B5EF4-FFF2-40B4-BE49-F238E27FC236}">
                  <a16:creationId xmlns:a16="http://schemas.microsoft.com/office/drawing/2014/main" id="{E91FBDAA-D3B3-40C7-9FF6-E3D49C2D6437}"/>
                </a:ext>
              </a:extLst>
            </p:cNvPr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8" name="Line 211">
              <a:extLst>
                <a:ext uri="{FF2B5EF4-FFF2-40B4-BE49-F238E27FC236}">
                  <a16:creationId xmlns:a16="http://schemas.microsoft.com/office/drawing/2014/main" id="{ABA7A13C-75E1-4C26-B2B5-4AE10D4CF017}"/>
                </a:ext>
              </a:extLst>
            </p:cNvPr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9" name="Line 210">
              <a:extLst>
                <a:ext uri="{FF2B5EF4-FFF2-40B4-BE49-F238E27FC236}">
                  <a16:creationId xmlns:a16="http://schemas.microsoft.com/office/drawing/2014/main" id="{DC622F03-6010-4774-ACBC-862C4EC9DEC0}"/>
                </a:ext>
              </a:extLst>
            </p:cNvPr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80" name="Line 209">
              <a:extLst>
                <a:ext uri="{FF2B5EF4-FFF2-40B4-BE49-F238E27FC236}">
                  <a16:creationId xmlns:a16="http://schemas.microsoft.com/office/drawing/2014/main" id="{7D43B9CD-1FB9-4A76-9A0B-33EFED3F3B97}"/>
                </a:ext>
              </a:extLst>
            </p:cNvPr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81" name="Line 208">
              <a:extLst>
                <a:ext uri="{FF2B5EF4-FFF2-40B4-BE49-F238E27FC236}">
                  <a16:creationId xmlns:a16="http://schemas.microsoft.com/office/drawing/2014/main" id="{E4EEC483-FFE9-4263-B437-B93BE7344B92}"/>
                </a:ext>
              </a:extLst>
            </p:cNvPr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82" name="Freeform 73">
              <a:extLst>
                <a:ext uri="{FF2B5EF4-FFF2-40B4-BE49-F238E27FC236}">
                  <a16:creationId xmlns:a16="http://schemas.microsoft.com/office/drawing/2014/main" id="{39B7AFF5-A6E0-4E61-83A6-142F7C7507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83" name="Freeform 74">
              <a:extLst>
                <a:ext uri="{FF2B5EF4-FFF2-40B4-BE49-F238E27FC236}">
                  <a16:creationId xmlns:a16="http://schemas.microsoft.com/office/drawing/2014/main" id="{A0035D3A-2FAE-4A81-97A2-F1D294D0A7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84" name="Freeform 75">
              <a:extLst>
                <a:ext uri="{FF2B5EF4-FFF2-40B4-BE49-F238E27FC236}">
                  <a16:creationId xmlns:a16="http://schemas.microsoft.com/office/drawing/2014/main" id="{7A26541E-8BDB-4EE2-BEBF-54A4020D58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85" name="Freeform 76">
              <a:extLst>
                <a:ext uri="{FF2B5EF4-FFF2-40B4-BE49-F238E27FC236}">
                  <a16:creationId xmlns:a16="http://schemas.microsoft.com/office/drawing/2014/main" id="{C2D3D488-C9AB-41C4-9141-0D97B9828B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86" name="Freeform 77">
              <a:extLst>
                <a:ext uri="{FF2B5EF4-FFF2-40B4-BE49-F238E27FC236}">
                  <a16:creationId xmlns:a16="http://schemas.microsoft.com/office/drawing/2014/main" id="{E8A22524-0616-4EA6-BF7A-097CD1F5FD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8BFB15D9-AE3E-4C15-8F17-53C37FC5C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8" y="418"/>
              <a:ext cx="830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13806A69-AEE4-47D2-A8F7-7677957DB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6" y="418"/>
              <a:ext cx="482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502BD09-D56A-40EB-B81A-0ADC65D1FF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551"/>
              <a:ext cx="4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43838F9C-A097-4385-8EEF-14E146886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551"/>
              <a:ext cx="20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5468361C-3727-44CC-8FDA-CF4E93193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9" y="1551"/>
              <a:ext cx="23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5C83A5EB-BFE8-4F4B-A4A9-15F81B9E3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964"/>
              <a:ext cx="4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4649E4CA-A0B4-468C-B6D5-DD84FFC29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984"/>
              <a:ext cx="281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B72FEA6-4E9A-4EB4-9EB0-9A5993C79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9" y="1986"/>
              <a:ext cx="23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419E252-9D24-4C3D-BFF7-CA7BB73F0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3307"/>
              <a:ext cx="49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60DD12CF-B7DC-4D16-9C32-4B0D29D61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3307"/>
              <a:ext cx="301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97B572A1-422D-4403-81FD-561DEDF3B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9" y="3307"/>
              <a:ext cx="351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24CD2E03-A5FB-45F4-8F48-ABA5E190F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" y="4019"/>
              <a:ext cx="29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19.5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B59ED90D-205A-4163-AF79-9620E08A9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3" y="4013"/>
              <a:ext cx="29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20.5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EB243713-E05A-49F3-8AA0-C4D9FB648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" y="4020"/>
              <a:ext cx="167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04AEBB29-DB9B-4C00-8B4F-467548519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8" y="4020"/>
              <a:ext cx="167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60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39819654-422F-4132-9731-084EA593C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4020"/>
              <a:ext cx="83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F687ACF5-6056-46E2-B303-7B242E98C7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4019"/>
              <a:ext cx="29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19.5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5D69FFDA-6A9B-4A42-9CF7-C9438CEAE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4" y="4020"/>
              <a:ext cx="4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B210492C-7681-4A1C-8EFB-45B1365AF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5" y="4019"/>
              <a:ext cx="29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20.5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77F34939-CAD1-476A-8BB3-7800A0777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4020"/>
              <a:ext cx="4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21FC609F-E694-4DC7-B36A-EA729629E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4020"/>
              <a:ext cx="167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F018587F-D776-4D4D-89E6-52AB0F97A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" y="4020"/>
              <a:ext cx="4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700106B4-1642-4B1A-AEE2-DD6ADF682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4020"/>
              <a:ext cx="167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60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1E20E184-932A-4BC0-AA0F-AB23556E2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94" y="3515"/>
              <a:ext cx="34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</a:t>
              </a: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69EC1D2C-4177-45DD-9DD2-4EF6471DB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73" y="3515"/>
              <a:ext cx="4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078BC174-1C28-4DA5-8DAA-6CD1C421B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2" y="3515"/>
              <a:ext cx="311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D6DB25DA-6F90-467F-835C-9753E1B4B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14" y="3515"/>
              <a:ext cx="4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4" name="Line 175">
              <a:extLst>
                <a:ext uri="{FF2B5EF4-FFF2-40B4-BE49-F238E27FC236}">
                  <a16:creationId xmlns:a16="http://schemas.microsoft.com/office/drawing/2014/main" id="{17741F55-8DE5-491C-B0EC-4F4C6DFDE499}"/>
                </a:ext>
              </a:extLst>
            </p:cNvPr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5" name="Line 174">
              <a:extLst>
                <a:ext uri="{FF2B5EF4-FFF2-40B4-BE49-F238E27FC236}">
                  <a16:creationId xmlns:a16="http://schemas.microsoft.com/office/drawing/2014/main" id="{57D77580-86EE-45E4-8D3A-183BFB289DED}"/>
                </a:ext>
              </a:extLst>
            </p:cNvPr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6" name="Line 173">
              <a:extLst>
                <a:ext uri="{FF2B5EF4-FFF2-40B4-BE49-F238E27FC236}">
                  <a16:creationId xmlns:a16="http://schemas.microsoft.com/office/drawing/2014/main" id="{7E5E730A-CDAE-4D3B-804C-8B59C9C024D3}"/>
                </a:ext>
              </a:extLst>
            </p:cNvPr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7" name="Freeform 108">
              <a:extLst>
                <a:ext uri="{FF2B5EF4-FFF2-40B4-BE49-F238E27FC236}">
                  <a16:creationId xmlns:a16="http://schemas.microsoft.com/office/drawing/2014/main" id="{CABA6FBA-AF31-4D3D-B689-521A7D061C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18" name="Freeform 109">
              <a:extLst>
                <a:ext uri="{FF2B5EF4-FFF2-40B4-BE49-F238E27FC236}">
                  <a16:creationId xmlns:a16="http://schemas.microsoft.com/office/drawing/2014/main" id="{967624D7-462B-4CB5-8E88-B3A369F097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19" name="Freeform 110">
              <a:extLst>
                <a:ext uri="{FF2B5EF4-FFF2-40B4-BE49-F238E27FC236}">
                  <a16:creationId xmlns:a16="http://schemas.microsoft.com/office/drawing/2014/main" id="{C7B6C2D5-B50A-4A45-9457-0E4F4A16C3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20" name="Freeform 111">
              <a:extLst>
                <a:ext uri="{FF2B5EF4-FFF2-40B4-BE49-F238E27FC236}">
                  <a16:creationId xmlns:a16="http://schemas.microsoft.com/office/drawing/2014/main" id="{F04496BD-D393-4D7B-A464-8F7C113EC1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21" name="Freeform 112">
              <a:extLst>
                <a:ext uri="{FF2B5EF4-FFF2-40B4-BE49-F238E27FC236}">
                  <a16:creationId xmlns:a16="http://schemas.microsoft.com/office/drawing/2014/main" id="{E1D46B58-8FEE-4BDE-9D16-AB48D137DD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61D1634F-FED3-4251-A3C1-AE4ACBB84768}"/>
              </a:ext>
            </a:extLst>
          </p:cNvPr>
          <p:cNvGrpSpPr/>
          <p:nvPr/>
        </p:nvGrpSpPr>
        <p:grpSpPr bwMode="auto">
          <a:xfrm>
            <a:off x="2915817" y="3839499"/>
            <a:ext cx="2889296" cy="1602078"/>
            <a:chOff x="0" y="0"/>
            <a:chExt cx="9356" cy="4285"/>
          </a:xfrm>
        </p:grpSpPr>
        <p:sp>
          <p:nvSpPr>
            <p:cNvPr id="123" name="AutoShape 220">
              <a:extLst>
                <a:ext uri="{FF2B5EF4-FFF2-40B4-BE49-F238E27FC236}">
                  <a16:creationId xmlns:a16="http://schemas.microsoft.com/office/drawing/2014/main" id="{F0322CE0-2C7B-4E83-876F-3B367E4BEDA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cxnSp>
          <p:nvCxnSpPr>
            <p:cNvPr id="124" name="Line 219">
              <a:extLst>
                <a:ext uri="{FF2B5EF4-FFF2-40B4-BE49-F238E27FC236}">
                  <a16:creationId xmlns:a16="http://schemas.microsoft.com/office/drawing/2014/main" id="{BB784B21-25D2-4172-8505-FD411FA4AEDF}"/>
                </a:ext>
              </a:extLst>
            </p:cNvPr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167B1DD6-DF4C-426B-A049-35FB6BB7F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0"/>
              <a:ext cx="290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6" name="Line 217">
              <a:extLst>
                <a:ext uri="{FF2B5EF4-FFF2-40B4-BE49-F238E27FC236}">
                  <a16:creationId xmlns:a16="http://schemas.microsoft.com/office/drawing/2014/main" id="{C4B8903D-3A87-4280-9B8B-D43672A2EE4D}"/>
                </a:ext>
              </a:extLst>
            </p:cNvPr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27" name="Freeform 118">
              <a:extLst>
                <a:ext uri="{FF2B5EF4-FFF2-40B4-BE49-F238E27FC236}">
                  <a16:creationId xmlns:a16="http://schemas.microsoft.com/office/drawing/2014/main" id="{BE8170FB-B85F-43D3-BBF3-F89AFD257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cxnSp>
          <p:nvCxnSpPr>
            <p:cNvPr id="128" name="Line 215">
              <a:extLst>
                <a:ext uri="{FF2B5EF4-FFF2-40B4-BE49-F238E27FC236}">
                  <a16:creationId xmlns:a16="http://schemas.microsoft.com/office/drawing/2014/main" id="{01B72C08-3999-48C1-86D2-6ECFA5D2B9E4}"/>
                </a:ext>
              </a:extLst>
            </p:cNvPr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29" name="Freeform 120">
              <a:extLst>
                <a:ext uri="{FF2B5EF4-FFF2-40B4-BE49-F238E27FC236}">
                  <a16:creationId xmlns:a16="http://schemas.microsoft.com/office/drawing/2014/main" id="{6A96C498-4A23-4B80-9438-1091D1EA2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30" name="Freeform 121">
              <a:extLst>
                <a:ext uri="{FF2B5EF4-FFF2-40B4-BE49-F238E27FC236}">
                  <a16:creationId xmlns:a16="http://schemas.microsoft.com/office/drawing/2014/main" id="{4B1687B3-53AE-4C24-9109-443B7E9A67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cxnSp>
          <p:nvCxnSpPr>
            <p:cNvPr id="131" name="Line 212">
              <a:extLst>
                <a:ext uri="{FF2B5EF4-FFF2-40B4-BE49-F238E27FC236}">
                  <a16:creationId xmlns:a16="http://schemas.microsoft.com/office/drawing/2014/main" id="{6D670D0E-F5D7-4C7C-B9B2-5742461C3D5D}"/>
                </a:ext>
              </a:extLst>
            </p:cNvPr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2" name="Line 211">
              <a:extLst>
                <a:ext uri="{FF2B5EF4-FFF2-40B4-BE49-F238E27FC236}">
                  <a16:creationId xmlns:a16="http://schemas.microsoft.com/office/drawing/2014/main" id="{8FE52860-1BEA-4BB4-9A9F-020D1A288471}"/>
                </a:ext>
              </a:extLst>
            </p:cNvPr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" name="Line 210">
              <a:extLst>
                <a:ext uri="{FF2B5EF4-FFF2-40B4-BE49-F238E27FC236}">
                  <a16:creationId xmlns:a16="http://schemas.microsoft.com/office/drawing/2014/main" id="{D9264263-1FA3-456B-ADE6-1CF396E45B10}"/>
                </a:ext>
              </a:extLst>
            </p:cNvPr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4" name="Line 209">
              <a:extLst>
                <a:ext uri="{FF2B5EF4-FFF2-40B4-BE49-F238E27FC236}">
                  <a16:creationId xmlns:a16="http://schemas.microsoft.com/office/drawing/2014/main" id="{9C57E011-703F-4674-ACFF-065712E30B28}"/>
                </a:ext>
              </a:extLst>
            </p:cNvPr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5" name="Line 208">
              <a:extLst>
                <a:ext uri="{FF2B5EF4-FFF2-40B4-BE49-F238E27FC236}">
                  <a16:creationId xmlns:a16="http://schemas.microsoft.com/office/drawing/2014/main" id="{3C3F107D-3E7C-4441-B6B9-CA94768A7B12}"/>
                </a:ext>
              </a:extLst>
            </p:cNvPr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6" name="Freeform 127">
              <a:extLst>
                <a:ext uri="{FF2B5EF4-FFF2-40B4-BE49-F238E27FC236}">
                  <a16:creationId xmlns:a16="http://schemas.microsoft.com/office/drawing/2014/main" id="{C13517C8-994C-4701-B33C-FEBF9C5DF2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37" name="Freeform 128">
              <a:extLst>
                <a:ext uri="{FF2B5EF4-FFF2-40B4-BE49-F238E27FC236}">
                  <a16:creationId xmlns:a16="http://schemas.microsoft.com/office/drawing/2014/main" id="{4A7AA1B0-4642-4D96-879A-B808665F06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38" name="Freeform 129">
              <a:extLst>
                <a:ext uri="{FF2B5EF4-FFF2-40B4-BE49-F238E27FC236}">
                  <a16:creationId xmlns:a16="http://schemas.microsoft.com/office/drawing/2014/main" id="{54D9A3E0-3555-4F8C-8563-EB09A4F098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39" name="Freeform 130">
              <a:extLst>
                <a:ext uri="{FF2B5EF4-FFF2-40B4-BE49-F238E27FC236}">
                  <a16:creationId xmlns:a16="http://schemas.microsoft.com/office/drawing/2014/main" id="{A5EADA42-A3E0-4440-AA6F-C2D6EDC332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40" name="Freeform 131">
              <a:extLst>
                <a:ext uri="{FF2B5EF4-FFF2-40B4-BE49-F238E27FC236}">
                  <a16:creationId xmlns:a16="http://schemas.microsoft.com/office/drawing/2014/main" id="{E59E0D71-0BA1-417B-AA89-C8039ED33A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D031567D-DBA4-4A55-9686-E2B21E99DF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357"/>
              <a:ext cx="11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28F3E23D-28CB-43D2-857F-20DF3C9D2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357"/>
              <a:ext cx="216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BA078AC1-7BCB-49B6-B19C-CE445E6E3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574"/>
              <a:ext cx="148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73E0B922-9979-4F73-8D5E-82B83C321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607"/>
              <a:ext cx="286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72B0158E-D9D7-46EF-B3B4-141A3BDED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1607"/>
              <a:ext cx="216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777FB871-0A28-481A-8065-B5A8BE26F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984"/>
              <a:ext cx="148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B2661982-1A9D-4E4A-9EC3-196895403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984"/>
              <a:ext cx="19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862C36E2-C840-42FD-BDCD-DB18F9451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1984"/>
              <a:ext cx="351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B7EBCCE3-52B5-43AA-ACA5-62B168D55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3307"/>
              <a:ext cx="148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9A225A37-E5D7-4055-A575-AE04D1CDF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3334"/>
              <a:ext cx="19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A8134F61-A1E3-4652-B783-F8E82E401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3332"/>
              <a:ext cx="421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1C204317-1A58-43D5-980B-17F3849E20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4019"/>
              <a:ext cx="26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39.5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171F61D2-550A-4E84-B75D-AFA481CBC7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3" y="4013"/>
              <a:ext cx="26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40.5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17F3D22A-69D9-4D88-8BDA-08369DBB3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" y="4020"/>
              <a:ext cx="154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D901D485-0D10-4B26-8CDA-8A06FE234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8" y="4020"/>
              <a:ext cx="230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120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C59F1A72-64B2-4000-8409-412F12AAC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4020"/>
              <a:ext cx="83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705DFF9F-C411-43FC-9404-D73318DEC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4019"/>
              <a:ext cx="26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39.5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42D53963-7F1D-475B-AA89-E49EE74AC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8" y="4020"/>
              <a:ext cx="4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79395D5A-1DA5-4744-894C-B4651CA25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3" y="4019"/>
              <a:ext cx="444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40.5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B2D7F1E9-AF33-447C-95E6-A9C40667C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4020"/>
              <a:ext cx="4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27334061-2EBC-4DF1-9385-B2203C719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4020"/>
              <a:ext cx="154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6F5CA1C6-7466-45DF-87DD-3A11D2BB4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" y="4020"/>
              <a:ext cx="4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573D913-2A10-46CF-820D-5D6D81B03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4020"/>
              <a:ext cx="230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120</a:t>
              </a:r>
              <a:endParaRPr lang="en-US" sz="5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F2B9150E-8D31-47FF-95C2-DA8D1397D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37" y="3515"/>
              <a:ext cx="321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</a:t>
              </a: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C829B381-DE19-4D64-AE8A-4C14F0EF0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72" y="3515"/>
              <a:ext cx="38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5BF1304D-DD8D-4191-B49C-25B2AEF7E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8" y="3515"/>
              <a:ext cx="286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97E5C702-B5B7-436E-AA42-309E0DA44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6" y="3515"/>
              <a:ext cx="38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5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8" name="Line 175">
              <a:extLst>
                <a:ext uri="{FF2B5EF4-FFF2-40B4-BE49-F238E27FC236}">
                  <a16:creationId xmlns:a16="http://schemas.microsoft.com/office/drawing/2014/main" id="{3037F0CC-A60C-46A3-9EE7-13EBB4EE0B24}"/>
                </a:ext>
              </a:extLst>
            </p:cNvPr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9" name="Line 174">
              <a:extLst>
                <a:ext uri="{FF2B5EF4-FFF2-40B4-BE49-F238E27FC236}">
                  <a16:creationId xmlns:a16="http://schemas.microsoft.com/office/drawing/2014/main" id="{33E7A3B0-BB20-42AA-8799-F9312A3A1329}"/>
                </a:ext>
              </a:extLst>
            </p:cNvPr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0" name="Line 173">
              <a:extLst>
                <a:ext uri="{FF2B5EF4-FFF2-40B4-BE49-F238E27FC236}">
                  <a16:creationId xmlns:a16="http://schemas.microsoft.com/office/drawing/2014/main" id="{DA9B8D51-43EE-4D52-9942-30E2F9C363AD}"/>
                </a:ext>
              </a:extLst>
            </p:cNvPr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71" name="Freeform 162">
              <a:extLst>
                <a:ext uri="{FF2B5EF4-FFF2-40B4-BE49-F238E27FC236}">
                  <a16:creationId xmlns:a16="http://schemas.microsoft.com/office/drawing/2014/main" id="{2B4A882F-00EF-4311-B373-B60DF7EA9E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72" name="Freeform 163">
              <a:extLst>
                <a:ext uri="{FF2B5EF4-FFF2-40B4-BE49-F238E27FC236}">
                  <a16:creationId xmlns:a16="http://schemas.microsoft.com/office/drawing/2014/main" id="{E00A9667-8A80-4056-9D84-4D6752817A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73" name="Freeform 164">
              <a:extLst>
                <a:ext uri="{FF2B5EF4-FFF2-40B4-BE49-F238E27FC236}">
                  <a16:creationId xmlns:a16="http://schemas.microsoft.com/office/drawing/2014/main" id="{A6A1C557-B626-471C-8EA3-6B517B6CC39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74" name="Freeform 165">
              <a:extLst>
                <a:ext uri="{FF2B5EF4-FFF2-40B4-BE49-F238E27FC236}">
                  <a16:creationId xmlns:a16="http://schemas.microsoft.com/office/drawing/2014/main" id="{70DF0503-3262-48BF-A465-2BCB0AC3BE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  <p:sp>
          <p:nvSpPr>
            <p:cNvPr id="175" name="Freeform 166">
              <a:extLst>
                <a:ext uri="{FF2B5EF4-FFF2-40B4-BE49-F238E27FC236}">
                  <a16:creationId xmlns:a16="http://schemas.microsoft.com/office/drawing/2014/main" id="{EBD70594-794E-42D3-9941-BCCE1BD152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00"/>
            </a:p>
          </p:txBody>
        </p:sp>
      </p:grpSp>
      <p:sp>
        <p:nvSpPr>
          <p:cNvPr id="176" name="TextBox 175">
            <a:extLst>
              <a:ext uri="{FF2B5EF4-FFF2-40B4-BE49-F238E27FC236}">
                <a16:creationId xmlns:a16="http://schemas.microsoft.com/office/drawing/2014/main" id="{78FAA837-269F-46D6-B0C0-D263B69951F3}"/>
              </a:ext>
            </a:extLst>
          </p:cNvPr>
          <p:cNvSpPr txBox="1"/>
          <p:nvPr/>
        </p:nvSpPr>
        <p:spPr>
          <a:xfrm>
            <a:off x="2385394" y="5517812"/>
            <a:ext cx="40588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Transmit Spectral Mask for HE 80 MHz PPDU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2EF40996-4E73-41F0-9989-D5D123B1F12F}"/>
              </a:ext>
            </a:extLst>
          </p:cNvPr>
          <p:cNvSpPr txBox="1"/>
          <p:nvPr/>
        </p:nvSpPr>
        <p:spPr>
          <a:xfrm>
            <a:off x="78605" y="5517812"/>
            <a:ext cx="27042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Transmit Spectral Mask for HE 40 MHz PPDU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F16067A2-435C-4E09-9F59-41CB2DE2C251}"/>
              </a:ext>
            </a:extLst>
          </p:cNvPr>
          <p:cNvSpPr txBox="1"/>
          <p:nvPr/>
        </p:nvSpPr>
        <p:spPr>
          <a:xfrm>
            <a:off x="5481738" y="5517232"/>
            <a:ext cx="40588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Transmit Spectral Mask for HE 160 MHz PPDU</a:t>
            </a:r>
          </a:p>
        </p:txBody>
      </p: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27DD0638-A8BA-49DC-ACA0-70B7C8F2BC57}"/>
              </a:ext>
            </a:extLst>
          </p:cNvPr>
          <p:cNvGrpSpPr/>
          <p:nvPr/>
        </p:nvGrpSpPr>
        <p:grpSpPr bwMode="auto">
          <a:xfrm>
            <a:off x="6003184" y="3816618"/>
            <a:ext cx="2889296" cy="1643030"/>
            <a:chOff x="0" y="0"/>
            <a:chExt cx="9356" cy="4285"/>
          </a:xfrm>
        </p:grpSpPr>
        <p:sp>
          <p:nvSpPr>
            <p:cNvPr id="180" name="AutoShape 220">
              <a:extLst>
                <a:ext uri="{FF2B5EF4-FFF2-40B4-BE49-F238E27FC236}">
                  <a16:creationId xmlns:a16="http://schemas.microsoft.com/office/drawing/2014/main" id="{06534B64-69DB-48BA-9D57-5EC31607FC6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cxnSp>
          <p:nvCxnSpPr>
            <p:cNvPr id="181" name="Line 219">
              <a:extLst>
                <a:ext uri="{FF2B5EF4-FFF2-40B4-BE49-F238E27FC236}">
                  <a16:creationId xmlns:a16="http://schemas.microsoft.com/office/drawing/2014/main" id="{0E55713D-8662-4210-BD8D-869C32AE89DA}"/>
                </a:ext>
              </a:extLst>
            </p:cNvPr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9DEB0CF6-77DA-4922-9F52-E865EF41F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66"/>
              <a:ext cx="35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3" name="Line 217">
              <a:extLst>
                <a:ext uri="{FF2B5EF4-FFF2-40B4-BE49-F238E27FC236}">
                  <a16:creationId xmlns:a16="http://schemas.microsoft.com/office/drawing/2014/main" id="{65A5E078-F96A-4731-ACC6-37EBD91EBD78}"/>
                </a:ext>
              </a:extLst>
            </p:cNvPr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4" name="Freeform 10">
              <a:extLst>
                <a:ext uri="{FF2B5EF4-FFF2-40B4-BE49-F238E27FC236}">
                  <a16:creationId xmlns:a16="http://schemas.microsoft.com/office/drawing/2014/main" id="{36F4F178-F41D-41FD-A302-2B091FCD2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cxnSp>
          <p:nvCxnSpPr>
            <p:cNvPr id="185" name="Line 215">
              <a:extLst>
                <a:ext uri="{FF2B5EF4-FFF2-40B4-BE49-F238E27FC236}">
                  <a16:creationId xmlns:a16="http://schemas.microsoft.com/office/drawing/2014/main" id="{F1312099-EB0F-4337-A8B6-14D328EA3CCC}"/>
                </a:ext>
              </a:extLst>
            </p:cNvPr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86" name="Freeform 12">
              <a:extLst>
                <a:ext uri="{FF2B5EF4-FFF2-40B4-BE49-F238E27FC236}">
                  <a16:creationId xmlns:a16="http://schemas.microsoft.com/office/drawing/2014/main" id="{4797E0F0-0C9D-4C19-8409-CA957279C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87" name="Freeform 13">
              <a:extLst>
                <a:ext uri="{FF2B5EF4-FFF2-40B4-BE49-F238E27FC236}">
                  <a16:creationId xmlns:a16="http://schemas.microsoft.com/office/drawing/2014/main" id="{C9E020E7-FCEB-40D1-BC8A-F91EE2C5DC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cxnSp>
          <p:nvCxnSpPr>
            <p:cNvPr id="188" name="Line 212">
              <a:extLst>
                <a:ext uri="{FF2B5EF4-FFF2-40B4-BE49-F238E27FC236}">
                  <a16:creationId xmlns:a16="http://schemas.microsoft.com/office/drawing/2014/main" id="{5D9B093F-5EC6-4E80-A8EA-9A53D69C86AC}"/>
                </a:ext>
              </a:extLst>
            </p:cNvPr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9" name="Line 211">
              <a:extLst>
                <a:ext uri="{FF2B5EF4-FFF2-40B4-BE49-F238E27FC236}">
                  <a16:creationId xmlns:a16="http://schemas.microsoft.com/office/drawing/2014/main" id="{E4E0971B-AC03-41C0-98D8-D06DD7480EF2}"/>
                </a:ext>
              </a:extLst>
            </p:cNvPr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0" name="Line 210">
              <a:extLst>
                <a:ext uri="{FF2B5EF4-FFF2-40B4-BE49-F238E27FC236}">
                  <a16:creationId xmlns:a16="http://schemas.microsoft.com/office/drawing/2014/main" id="{08C3D24A-93FE-4FAA-8BA4-57E324DB49D2}"/>
                </a:ext>
              </a:extLst>
            </p:cNvPr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1" name="Line 209">
              <a:extLst>
                <a:ext uri="{FF2B5EF4-FFF2-40B4-BE49-F238E27FC236}">
                  <a16:creationId xmlns:a16="http://schemas.microsoft.com/office/drawing/2014/main" id="{A5D625DF-A211-4FD4-9470-F3B77C0B407F}"/>
                </a:ext>
              </a:extLst>
            </p:cNvPr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2" name="Line 208">
              <a:extLst>
                <a:ext uri="{FF2B5EF4-FFF2-40B4-BE49-F238E27FC236}">
                  <a16:creationId xmlns:a16="http://schemas.microsoft.com/office/drawing/2014/main" id="{4F975671-709A-49E8-982C-4004D9F3246C}"/>
                </a:ext>
              </a:extLst>
            </p:cNvPr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93" name="Freeform 19">
              <a:extLst>
                <a:ext uri="{FF2B5EF4-FFF2-40B4-BE49-F238E27FC236}">
                  <a16:creationId xmlns:a16="http://schemas.microsoft.com/office/drawing/2014/main" id="{6163FAD2-EA3E-4A98-B4CD-EFBB94A23B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94" name="Freeform 20">
              <a:extLst>
                <a:ext uri="{FF2B5EF4-FFF2-40B4-BE49-F238E27FC236}">
                  <a16:creationId xmlns:a16="http://schemas.microsoft.com/office/drawing/2014/main" id="{F54FFE70-F31F-4F9E-965F-51ADAFA817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95" name="Freeform 21">
              <a:extLst>
                <a:ext uri="{FF2B5EF4-FFF2-40B4-BE49-F238E27FC236}">
                  <a16:creationId xmlns:a16="http://schemas.microsoft.com/office/drawing/2014/main" id="{ABA0F6AE-5533-423E-9AC4-B2198D08DE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96" name="Freeform 22">
              <a:extLst>
                <a:ext uri="{FF2B5EF4-FFF2-40B4-BE49-F238E27FC236}">
                  <a16:creationId xmlns:a16="http://schemas.microsoft.com/office/drawing/2014/main" id="{70A7118B-A9F2-405E-AE1C-C4504468B5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97" name="Freeform 23">
              <a:extLst>
                <a:ext uri="{FF2B5EF4-FFF2-40B4-BE49-F238E27FC236}">
                  <a16:creationId xmlns:a16="http://schemas.microsoft.com/office/drawing/2014/main" id="{66E029F8-B579-4A7F-B492-A46754ABBA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37A2CB1C-D1BC-48F8-89BD-988B9AB59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491"/>
              <a:ext cx="14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35CCFFDF-1FE8-43DA-BD45-82BE75544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491"/>
              <a:ext cx="408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4FE62E4A-3F1B-49D0-A1AE-1400E507B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618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7BBEEF8A-F29E-49B0-A578-147BE0EFB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618"/>
              <a:ext cx="23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1652EEF8-1E1C-4F96-BB19-5C3274669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1618"/>
              <a:ext cx="26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27836746-14E6-4C15-8A3E-0965DE8BD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2019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403CEFBB-49BA-4B7B-A9D7-D0A468237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2019"/>
              <a:ext cx="23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DCBFBA22-ED52-4D41-8E11-2A9777B6E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2019"/>
              <a:ext cx="26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AD0CED4F-CA49-43A2-83AD-3FA6C12F0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3333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C8AFD3D6-68C8-45F1-BFAF-7EBE10172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3333"/>
              <a:ext cx="23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F50028ED-E3E4-469B-AFDA-8000D9404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3333"/>
              <a:ext cx="26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B8995A43-F234-4D1F-AE69-0443A18A8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3" y="4019"/>
              <a:ext cx="363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79.5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F9EE6BA0-112B-4B6E-BBA0-886CDC6957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2" y="4013"/>
              <a:ext cx="433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</a:t>
              </a: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0.5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CB3FD43B-A892-4299-BFB5-82C141C747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" y="4020"/>
              <a:ext cx="311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</a:t>
              </a: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3AE054BC-5B50-4CB6-8B2C-6C70A45BE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8" y="4020"/>
              <a:ext cx="311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24</a:t>
              </a: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6482C179-49ED-4232-B959-674C9994B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4020"/>
              <a:ext cx="8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A1E2D253-2EF4-4AB1-AF6D-7519D804F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7" y="4019"/>
              <a:ext cx="363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79.5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43990496-97B3-407E-8BCA-70AC570C6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" y="4020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6031F5D8-2712-4FF4-8A46-5FD1902B55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3" y="4019"/>
              <a:ext cx="363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</a:t>
              </a: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0.5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E7BC227E-2E88-4637-8CB7-7D92252D1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4020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6CCEDB9E-7168-4605-A7B9-1234FF33D2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4020"/>
              <a:ext cx="311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</a:t>
              </a: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491E60E3-03B2-4EC4-84D1-223FA8F3A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" y="4020"/>
              <a:ext cx="5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8CDB9D75-AF3A-4DD7-82B5-97742B68E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4020"/>
              <a:ext cx="311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24</a:t>
              </a: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36C2CE60-B36D-4F81-8420-8190BEC4E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3" y="3592"/>
              <a:ext cx="3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 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EFB5FB10-EBF8-4225-A0BB-9604DD0FD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1" y="3592"/>
              <a:ext cx="4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CE8BA7CF-D4C2-476C-8EDE-9400E59AC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8" y="3592"/>
              <a:ext cx="38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4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C69B294D-2AE4-4503-9933-887AABD0B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9" y="3592"/>
              <a:ext cx="4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45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45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5" name="Line 175">
              <a:extLst>
                <a:ext uri="{FF2B5EF4-FFF2-40B4-BE49-F238E27FC236}">
                  <a16:creationId xmlns:a16="http://schemas.microsoft.com/office/drawing/2014/main" id="{2AA2091E-31F2-4CDA-935C-7E7A5EAB7A70}"/>
                </a:ext>
              </a:extLst>
            </p:cNvPr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6" name="Line 174">
              <a:extLst>
                <a:ext uri="{FF2B5EF4-FFF2-40B4-BE49-F238E27FC236}">
                  <a16:creationId xmlns:a16="http://schemas.microsoft.com/office/drawing/2014/main" id="{6B038633-38F4-4EED-BA9E-10E10E4B5765}"/>
                </a:ext>
              </a:extLst>
            </p:cNvPr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7" name="Line 173">
              <a:extLst>
                <a:ext uri="{FF2B5EF4-FFF2-40B4-BE49-F238E27FC236}">
                  <a16:creationId xmlns:a16="http://schemas.microsoft.com/office/drawing/2014/main" id="{1238F76A-25CD-4A1D-A945-8973177C8426}"/>
                </a:ext>
              </a:extLst>
            </p:cNvPr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28" name="Freeform 54">
              <a:extLst>
                <a:ext uri="{FF2B5EF4-FFF2-40B4-BE49-F238E27FC236}">
                  <a16:creationId xmlns:a16="http://schemas.microsoft.com/office/drawing/2014/main" id="{190420ED-72E4-40DD-9810-F2F86D13C5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29" name="Freeform 55">
              <a:extLst>
                <a:ext uri="{FF2B5EF4-FFF2-40B4-BE49-F238E27FC236}">
                  <a16:creationId xmlns:a16="http://schemas.microsoft.com/office/drawing/2014/main" id="{923EFDA7-3D5D-432F-9420-A54687064C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30" name="Freeform 56">
              <a:extLst>
                <a:ext uri="{FF2B5EF4-FFF2-40B4-BE49-F238E27FC236}">
                  <a16:creationId xmlns:a16="http://schemas.microsoft.com/office/drawing/2014/main" id="{91D3843B-DEEB-4B1E-8911-78AF7EC50F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31" name="Freeform 57">
              <a:extLst>
                <a:ext uri="{FF2B5EF4-FFF2-40B4-BE49-F238E27FC236}">
                  <a16:creationId xmlns:a16="http://schemas.microsoft.com/office/drawing/2014/main" id="{EB981533-E16C-4049-9912-82514B6217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  <p:sp>
          <p:nvSpPr>
            <p:cNvPr id="232" name="Freeform 58">
              <a:extLst>
                <a:ext uri="{FF2B5EF4-FFF2-40B4-BE49-F238E27FC236}">
                  <a16:creationId xmlns:a16="http://schemas.microsoft.com/office/drawing/2014/main" id="{9D030E05-4664-46C0-87D1-5D9BC359E9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50"/>
            </a:p>
          </p:txBody>
        </p:sp>
      </p:grpSp>
      <p:sp>
        <p:nvSpPr>
          <p:cNvPr id="233" name="TextBox 232">
            <a:extLst>
              <a:ext uri="{FF2B5EF4-FFF2-40B4-BE49-F238E27FC236}">
                <a16:creationId xmlns:a16="http://schemas.microsoft.com/office/drawing/2014/main" id="{A3C1C177-1884-4F99-A59E-0F3F116E785F}"/>
              </a:ext>
            </a:extLst>
          </p:cNvPr>
          <p:cNvSpPr txBox="1"/>
          <p:nvPr/>
        </p:nvSpPr>
        <p:spPr>
          <a:xfrm>
            <a:off x="838265" y="5827330"/>
            <a:ext cx="77056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Propose to leverage over for 11be, except for puncture mask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/>
              <a:t>11ax puncturing mask with 20dBr down at the puncture edge is too loose</a:t>
            </a:r>
          </a:p>
        </p:txBody>
      </p:sp>
    </p:spTree>
    <p:extLst>
      <p:ext uri="{BB962C8B-B14F-4D97-AF65-F5344CB8AC3E}">
        <p14:creationId xmlns:p14="http://schemas.microsoft.com/office/powerpoint/2010/main" val="230492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6191" y="1572834"/>
            <a:ext cx="7772400" cy="2120621"/>
          </a:xfrm>
        </p:spPr>
        <p:txBody>
          <a:bodyPr/>
          <a:lstStyle/>
          <a:p>
            <a:r>
              <a:rPr lang="en-US" sz="2000" dirty="0"/>
              <a:t>Propose EHT 320MHz spectral mask has the skirt scaled to that of HE 160MHz and 1</a:t>
            </a:r>
            <a:r>
              <a:rPr lang="en-US" sz="2000" baseline="30000" dirty="0"/>
              <a:t>st</a:t>
            </a:r>
            <a:r>
              <a:rPr lang="en-US" sz="2000" dirty="0"/>
              <a:t> </a:t>
            </a:r>
            <a:r>
              <a:rPr lang="en-US" sz="2000" dirty="0" err="1"/>
              <a:t>rolloff</a:t>
            </a:r>
            <a:r>
              <a:rPr lang="en-US" sz="2000" dirty="0"/>
              <a:t> identical to HE 40/80/160MHz</a:t>
            </a:r>
          </a:p>
          <a:p>
            <a:pPr lvl="2"/>
            <a:r>
              <a:rPr lang="en-US" sz="1600" dirty="0"/>
              <a:t>320MHz tone plan has same number of guard tones ([12, 11]) as HE 40/80/160MHz</a:t>
            </a:r>
          </a:p>
          <a:p>
            <a:pPr marL="857250" lvl="2" indent="0">
              <a:buNone/>
            </a:pPr>
            <a:endParaRPr lang="en-US" sz="1600" dirty="0"/>
          </a:p>
          <a:p>
            <a:pPr marL="857250" lvl="2" indent="0">
              <a:buNone/>
            </a:pPr>
            <a:endParaRPr lang="en-US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2962" y="637723"/>
            <a:ext cx="7772400" cy="1024738"/>
          </a:xfrm>
        </p:spPr>
        <p:txBody>
          <a:bodyPr/>
          <a:lstStyle/>
          <a:p>
            <a:r>
              <a:rPr lang="en-US" sz="2800" dirty="0"/>
              <a:t>Spectral Mask for a EHT 320 MHz PPDU</a:t>
            </a:r>
          </a:p>
        </p:txBody>
      </p:sp>
      <p:grpSp>
        <p:nvGrpSpPr>
          <p:cNvPr id="6" name="Group 5"/>
          <p:cNvGrpSpPr/>
          <p:nvPr/>
        </p:nvGrpSpPr>
        <p:grpSpPr bwMode="auto">
          <a:xfrm>
            <a:off x="2195736" y="3861048"/>
            <a:ext cx="4554855" cy="2038339"/>
            <a:chOff x="0" y="0"/>
            <a:chExt cx="9356" cy="4293"/>
          </a:xfrm>
        </p:grpSpPr>
        <p:sp>
          <p:nvSpPr>
            <p:cNvPr id="7" name="AutoShape 220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8" name="Line 219"/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800" y="0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Line 217"/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2" name="Line 215"/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5" name="Line 212"/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" name="Line 211"/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" name="Line 210"/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" name="Line 209"/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" name="Line 208"/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4705" y="408"/>
              <a:ext cx="107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4848" y="408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4705" y="1586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764" y="1605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978" y="1605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05" y="1972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764" y="2013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978" y="2013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4694" y="3297"/>
              <a:ext cx="105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764" y="3297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4978" y="3297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5177" y="4019"/>
              <a:ext cx="608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15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916" y="4013"/>
              <a:ext cx="53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6867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32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8008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48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635" y="4020"/>
              <a:ext cx="83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683" y="4019"/>
              <a:ext cx="53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15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2887" y="4020"/>
              <a:ext cx="71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2958" y="4019"/>
              <a:ext cx="53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160.5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228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2341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32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14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1200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480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8219" y="3592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8668" y="3592"/>
              <a:ext cx="6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8730" y="3592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9199" y="3592"/>
              <a:ext cx="9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2" name="Line 175"/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3" name="Line 174"/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4" name="Line 173"/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5" name="Freeform 54"/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5"/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6"/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7"/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8"/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2635791" y="6063657"/>
            <a:ext cx="4058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Spectral Mask for a EHT 320 MHz PPDU</a:t>
            </a:r>
          </a:p>
        </p:txBody>
      </p:sp>
      <p:sp>
        <p:nvSpPr>
          <p:cNvPr id="63" name="Date Placeholder 6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4" name="Footer Placeholder 6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Lin Yang (Qualcomm)</a:t>
            </a:r>
            <a:endParaRPr lang="en-US" dirty="0"/>
          </a:p>
        </p:txBody>
      </p:sp>
      <p:sp>
        <p:nvSpPr>
          <p:cNvPr id="65" name="Slide Number Placeholder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6" name="Table 65">
                <a:extLst>
                  <a:ext uri="{FF2B5EF4-FFF2-40B4-BE49-F238E27FC236}">
                    <a16:creationId xmlns:a16="http://schemas.microsoft.com/office/drawing/2014/main" id="{1225B7FB-5655-41AA-90B8-B568C955D1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5291728"/>
                  </p:ext>
                </p:extLst>
              </p:nvPr>
            </p:nvGraphicFramePr>
            <p:xfrm>
              <a:off x="2060715" y="2902456"/>
              <a:ext cx="4599517" cy="670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743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472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BW(MHz)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-28dBr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-40dBr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11be 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159.5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160.5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480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6" name="Table 65">
                <a:extLst>
                  <a:ext uri="{FF2B5EF4-FFF2-40B4-BE49-F238E27FC236}">
                    <a16:creationId xmlns:a16="http://schemas.microsoft.com/office/drawing/2014/main" id="{1225B7FB-5655-41AA-90B8-B568C955D1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5291728"/>
                  </p:ext>
                </p:extLst>
              </p:nvPr>
            </p:nvGraphicFramePr>
            <p:xfrm>
              <a:off x="2060715" y="2902456"/>
              <a:ext cx="4599517" cy="670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743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472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BW(MHz)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-28dBr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-40dBr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11be 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0339" t="-107273" r="-373729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14094" t="-107273" r="-195973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14094" t="-107273" r="-95973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43885" t="-107273" r="-2878" b="-2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1342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45930"/>
          </a:xfrm>
        </p:spPr>
        <p:txBody>
          <a:bodyPr/>
          <a:lstStyle/>
          <a:p>
            <a:r>
              <a:rPr lang="en-US" sz="2800" dirty="0"/>
              <a:t>Spectral Mask for EHT 240 MHz Transmission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524000"/>
            <a:ext cx="7705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b="1" dirty="0"/>
              <a:t>Passed SP : 240Mhz transmission is defined as 320MHz PPDU with 80Mhz punctured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b="1" dirty="0"/>
              <a:t>320MHz mask + tightened puncturing mask is good to go</a:t>
            </a:r>
          </a:p>
        </p:txBody>
      </p:sp>
      <p:sp>
        <p:nvSpPr>
          <p:cNvPr id="61" name="Date Placeholder 6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62" name="Footer Placeholder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Lin Yang (Qualcomm)</a:t>
            </a:r>
            <a:endParaRPr lang="en-US" dirty="0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30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BC4DE-3C5A-4E28-B184-1F3FC574A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850776"/>
          </a:xfrm>
        </p:spPr>
        <p:txBody>
          <a:bodyPr/>
          <a:lstStyle/>
          <a:p>
            <a:r>
              <a:rPr lang="en-US" sz="2800" dirty="0"/>
              <a:t>Discussion on Puncturing Mask</a:t>
            </a:r>
            <a:br>
              <a:rPr lang="en-US" sz="2800" dirty="0"/>
            </a:br>
            <a:r>
              <a:rPr lang="en-US" sz="2800" dirty="0"/>
              <a:t>(ETSI (top) vs. 11ax (bottom) 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7331B-2D3F-4F25-98F4-AF32A2CE76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F9134-487B-444C-942A-6889AB3BD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1E5119-F9A4-4177-82B6-584EA7324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4836" y="3923080"/>
            <a:ext cx="3052850" cy="19541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DBEE0F4-4604-4A98-AEFE-352B2D07DC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6" y="3929432"/>
            <a:ext cx="3035329" cy="1954192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9B18BF4B-006B-4372-B455-FCC1943E888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06" y="1928542"/>
            <a:ext cx="2884434" cy="1788490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C9249AB6-10AF-4F6A-B479-4D83079DE04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5" y="1938518"/>
            <a:ext cx="2808315" cy="17782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FAF74EB-43DF-466A-B983-2259AE0F8E6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3" y="1918175"/>
            <a:ext cx="2808315" cy="178849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63572C4-392D-454C-9B25-A87091B8F2F2}"/>
              </a:ext>
            </a:extLst>
          </p:cNvPr>
          <p:cNvSpPr txBox="1"/>
          <p:nvPr/>
        </p:nvSpPr>
        <p:spPr>
          <a:xfrm>
            <a:off x="1518952" y="4180438"/>
            <a:ext cx="7487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Edge puncture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DF6539-8BBF-4E4A-9CED-4EAECBCE9BCE}"/>
              </a:ext>
            </a:extLst>
          </p:cNvPr>
          <p:cNvSpPr txBox="1"/>
          <p:nvPr/>
        </p:nvSpPr>
        <p:spPr>
          <a:xfrm>
            <a:off x="4410236" y="1928542"/>
            <a:ext cx="10978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Mid puncture&gt;20MHz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0976BA-C6B4-4369-85C6-058F69A6B2B2}"/>
              </a:ext>
            </a:extLst>
          </p:cNvPr>
          <p:cNvSpPr txBox="1"/>
          <p:nvPr/>
        </p:nvSpPr>
        <p:spPr>
          <a:xfrm>
            <a:off x="7668344" y="1922435"/>
            <a:ext cx="11521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Mid puncture=20MHz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DD5D55-1671-41F7-A417-824A3FF898A2}"/>
              </a:ext>
            </a:extLst>
          </p:cNvPr>
          <p:cNvSpPr txBox="1"/>
          <p:nvPr/>
        </p:nvSpPr>
        <p:spPr>
          <a:xfrm>
            <a:off x="1619672" y="1922435"/>
            <a:ext cx="8463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Edge puncture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989FB6-887F-42D6-9850-4B4736262B1E}"/>
              </a:ext>
            </a:extLst>
          </p:cNvPr>
          <p:cNvSpPr txBox="1"/>
          <p:nvPr/>
        </p:nvSpPr>
        <p:spPr>
          <a:xfrm>
            <a:off x="4608002" y="4163081"/>
            <a:ext cx="75608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Mid puncture</a:t>
            </a:r>
          </a:p>
        </p:txBody>
      </p: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51F50C8F-EFC0-4BD4-A401-5CDAB7539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676118"/>
              </p:ext>
            </p:extLst>
          </p:nvPr>
        </p:nvGraphicFramePr>
        <p:xfrm>
          <a:off x="6300189" y="4309080"/>
          <a:ext cx="280831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9">
                  <a:extLst>
                    <a:ext uri="{9D8B030D-6E8A-4147-A177-3AD203B41FA5}">
                      <a16:colId xmlns:a16="http://schemas.microsoft.com/office/drawing/2014/main" val="77764512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92894767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930487681"/>
                    </a:ext>
                  </a:extLst>
                </a:gridCol>
              </a:tblGrid>
              <a:tr h="252870">
                <a:tc>
                  <a:txBody>
                    <a:bodyPr/>
                    <a:lstStyle/>
                    <a:p>
                      <a:r>
                        <a:rPr lang="en-US" sz="1200" dirty="0"/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ETSI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75855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en-US" sz="1200" dirty="0"/>
                        <a:t>RBW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1009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slope transition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0.5MHz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1MHz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121497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en-US" sz="1200" dirty="0"/>
                        <a:t>Mask floor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-20dBr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-28/-25/-23dBr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843706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E253E9-94CC-4554-BD7B-A7C4FB00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August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81959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BC4DE-3C5A-4E28-B184-1F3FC574A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850776"/>
          </a:xfrm>
        </p:spPr>
        <p:txBody>
          <a:bodyPr/>
          <a:lstStyle/>
          <a:p>
            <a:r>
              <a:rPr lang="en-US" dirty="0"/>
              <a:t>Proposal on 11be Puncturing Mask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7331B-2D3F-4F25-98F4-AF32A2CE76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F9134-487B-444C-942A-6889AB3BD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51F50C8F-EFC0-4BD4-A401-5CDAB7539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604625"/>
              </p:ext>
            </p:extLst>
          </p:nvPr>
        </p:nvGraphicFramePr>
        <p:xfrm>
          <a:off x="1403648" y="1777752"/>
          <a:ext cx="6048672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77764512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928947678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93048768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544681826"/>
                    </a:ext>
                  </a:extLst>
                </a:gridCol>
              </a:tblGrid>
              <a:tr h="270030">
                <a:tc>
                  <a:txBody>
                    <a:bodyPr/>
                    <a:lstStyle/>
                    <a:p>
                      <a:r>
                        <a:rPr lang="en-US" sz="1400" dirty="0"/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ETSI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11be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75855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en-US" sz="1400" dirty="0"/>
                        <a:t>RBW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100KHz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1009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slope transition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0.5MHz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1MHz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0.5MHz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121497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en-US" sz="1400" dirty="0"/>
                        <a:t>Mask floor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-20dBr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-28/-25/-23dBr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-28/-25/-23dBr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843706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E253E9-94CC-4554-BD7B-A7C4FB00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August 2020</a:t>
            </a:r>
            <a:endParaRPr lang="en-GB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2BEBE6-7DC1-4A96-8A07-6F2F6DF2ADD8}"/>
              </a:ext>
            </a:extLst>
          </p:cNvPr>
          <p:cNvSpPr txBox="1"/>
          <p:nvPr/>
        </p:nvSpPr>
        <p:spPr>
          <a:xfrm>
            <a:off x="838200" y="3302402"/>
            <a:ext cx="770566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b="1" dirty="0"/>
              <a:t>Take RBW=100KHz to avoid smearing in measurement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Same as 11ax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b="1" dirty="0"/>
              <a:t>0.5MHz transition band at 1</a:t>
            </a:r>
            <a:r>
              <a:rPr lang="en-US" sz="1800" b="1" baseline="30000" dirty="0"/>
              <a:t>st</a:t>
            </a:r>
            <a:r>
              <a:rPr lang="en-US" sz="1800" b="1" dirty="0"/>
              <a:t> slope, starting at the punctured band edge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Same as 11ax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Depends on the adoption of RBW=100kHz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Less interference to adjacent band, as the guard band of 11ax/11be is &lt; 1 MHz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b="1" dirty="0"/>
              <a:t>Mask floor: Same as ETSI for lower ACI</a:t>
            </a:r>
          </a:p>
        </p:txBody>
      </p:sp>
    </p:spTree>
    <p:extLst>
      <p:ext uri="{BB962C8B-B14F-4D97-AF65-F5344CB8AC3E}">
        <p14:creationId xmlns:p14="http://schemas.microsoft.com/office/powerpoint/2010/main" val="2206337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cs typeface="Calibri" panose="020F0502020204030204" pitchFamily="34" charset="0"/>
              </a:rPr>
              <a:t>SP #1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42900" y="1697082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Do you support the following mask for 320MHz transmission?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None/>
            </a:pPr>
            <a:endParaRPr lang="en-US" sz="1200" b="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7D0E22D-5366-4D68-A32D-FFC155DDD246}"/>
              </a:ext>
            </a:extLst>
          </p:cNvPr>
          <p:cNvGrpSpPr/>
          <p:nvPr/>
        </p:nvGrpSpPr>
        <p:grpSpPr bwMode="auto">
          <a:xfrm>
            <a:off x="2195736" y="3307472"/>
            <a:ext cx="4554855" cy="2038339"/>
            <a:chOff x="0" y="0"/>
            <a:chExt cx="9356" cy="4293"/>
          </a:xfrm>
        </p:grpSpPr>
        <p:sp>
          <p:nvSpPr>
            <p:cNvPr id="10" name="AutoShape 220">
              <a:extLst>
                <a:ext uri="{FF2B5EF4-FFF2-40B4-BE49-F238E27FC236}">
                  <a16:creationId xmlns:a16="http://schemas.microsoft.com/office/drawing/2014/main" id="{C118C825-9010-4145-A7E9-6CE678D159C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" name="Line 219">
              <a:extLst>
                <a:ext uri="{FF2B5EF4-FFF2-40B4-BE49-F238E27FC236}">
                  <a16:creationId xmlns:a16="http://schemas.microsoft.com/office/drawing/2014/main" id="{B94370D9-AEBF-4431-95BE-7501EAE54D98}"/>
                </a:ext>
              </a:extLst>
            </p:cNvPr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6944753-7158-4F5E-BAFD-EDC13E945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0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Line 217">
              <a:extLst>
                <a:ext uri="{FF2B5EF4-FFF2-40B4-BE49-F238E27FC236}">
                  <a16:creationId xmlns:a16="http://schemas.microsoft.com/office/drawing/2014/main" id="{9C4A203E-4B09-4376-8176-5ED38468EB63}"/>
                </a:ext>
              </a:extLst>
            </p:cNvPr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A595E301-83C4-4472-B0A0-6DB6FA25204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5" name="Line 215">
              <a:extLst>
                <a:ext uri="{FF2B5EF4-FFF2-40B4-BE49-F238E27FC236}">
                  <a16:creationId xmlns:a16="http://schemas.microsoft.com/office/drawing/2014/main" id="{7DC3B026-D94F-43C0-92D4-9C86A940C539}"/>
                </a:ext>
              </a:extLst>
            </p:cNvPr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B2D681E4-290F-4538-8FDD-A5A3A388B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BE090EDC-27D2-47DC-A6B0-18DC7EFA31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8" name="Line 212">
              <a:extLst>
                <a:ext uri="{FF2B5EF4-FFF2-40B4-BE49-F238E27FC236}">
                  <a16:creationId xmlns:a16="http://schemas.microsoft.com/office/drawing/2014/main" id="{6555F4E4-3C51-48C8-98E1-27AAEF4A4251}"/>
                </a:ext>
              </a:extLst>
            </p:cNvPr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" name="Line 211">
              <a:extLst>
                <a:ext uri="{FF2B5EF4-FFF2-40B4-BE49-F238E27FC236}">
                  <a16:creationId xmlns:a16="http://schemas.microsoft.com/office/drawing/2014/main" id="{1463F86A-9FD6-4B9B-B75B-9E48AF321502}"/>
                </a:ext>
              </a:extLst>
            </p:cNvPr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" name="Line 210">
              <a:extLst>
                <a:ext uri="{FF2B5EF4-FFF2-40B4-BE49-F238E27FC236}">
                  <a16:creationId xmlns:a16="http://schemas.microsoft.com/office/drawing/2014/main" id="{62E1F287-1577-484D-8D4C-FBF29E6C4451}"/>
                </a:ext>
              </a:extLst>
            </p:cNvPr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" name="Line 209">
              <a:extLst>
                <a:ext uri="{FF2B5EF4-FFF2-40B4-BE49-F238E27FC236}">
                  <a16:creationId xmlns:a16="http://schemas.microsoft.com/office/drawing/2014/main" id="{170BD30E-7927-4872-AB93-720CC5B49EE1}"/>
                </a:ext>
              </a:extLst>
            </p:cNvPr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" name="Line 208">
              <a:extLst>
                <a:ext uri="{FF2B5EF4-FFF2-40B4-BE49-F238E27FC236}">
                  <a16:creationId xmlns:a16="http://schemas.microsoft.com/office/drawing/2014/main" id="{D51E1F85-744A-4231-A970-2B25D06ADCD5}"/>
                </a:ext>
              </a:extLst>
            </p:cNvPr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8629DE63-CF7F-4E5E-B861-F485D709E9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F033ACF-FD7C-4DEF-BF13-F0F8F51979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B51FCBA1-D0E6-4182-84D6-ADD2E3183D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EBD12FF3-B246-489A-8BD1-14E2536472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A5229A08-EF08-4F86-81D1-5CA4C6F490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A84D749-1E2D-434E-919B-E6370899E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408"/>
              <a:ext cx="107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C1C5EE0-754F-4C9D-9BAE-1A52EC78D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408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8A6CD5A-883C-4613-AD8C-6A40875F7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586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A41CE37-3DC8-4D33-8CF9-8DA9D8BC8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1605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842F834-95F2-4815-B287-69E8B2B52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1605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D578143-87FC-456F-8E88-AAD19F1E1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1972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28DC0D6-5F31-48B5-A3C5-30AA48D1D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2013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49B32AD-8CCC-4C4D-9036-B0C097FC0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2013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0CC369D-A75A-4495-91A2-611B0C97B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4" y="3297"/>
              <a:ext cx="105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0F6F6F7-92C0-421C-B775-FBCEB28C1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4" y="3297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564F3CC-D3BF-4CCF-839A-00F2310BF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3297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9ADE1D0-4FBC-4FCC-97F3-481AED7DD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7" y="4019"/>
              <a:ext cx="608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15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039A693-B5C4-4172-9236-A93C18C57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6" y="4013"/>
              <a:ext cx="53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B0048D2-8002-4782-9894-8429AA4D4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32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DD4B7B8-EA5A-4FF2-998D-8A9475744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8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48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0B9EA09-3DA0-455C-A46B-CBDDACE20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4020"/>
              <a:ext cx="83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CC34990-1F20-47EE-9AA1-FA2CE53C8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4019"/>
              <a:ext cx="53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15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16BDB87-143D-4C29-8E34-79D2A248B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7" y="4020"/>
              <a:ext cx="71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915663E-F59D-453E-93A9-3A7F37169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8" y="4019"/>
              <a:ext cx="53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160.5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0D8E868-37E6-4867-9F50-136E1F78D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E8A919C-63CF-46A8-8292-411D61B7D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32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9ACFE26-C5F5-4A1B-9AD7-8C491BB75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2ADA651B-ECB9-42F5-9C04-69213EC53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4020"/>
              <a:ext cx="3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480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BACC145-9D95-410A-A5EE-1DB8EDA8F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9" y="3592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BC246EB0-5963-4E20-9DD2-792A91782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8" y="3592"/>
              <a:ext cx="6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A0E2F0A-1793-414A-B0A7-C4CBD49E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30" y="3592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42C3606-D9F4-4063-9D20-6F6504D13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9" y="3592"/>
              <a:ext cx="9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5" name="Line 175">
              <a:extLst>
                <a:ext uri="{FF2B5EF4-FFF2-40B4-BE49-F238E27FC236}">
                  <a16:creationId xmlns:a16="http://schemas.microsoft.com/office/drawing/2014/main" id="{CC41F35B-1058-4526-B1CE-369C25931B11}"/>
                </a:ext>
              </a:extLst>
            </p:cNvPr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6" name="Line 174">
              <a:extLst>
                <a:ext uri="{FF2B5EF4-FFF2-40B4-BE49-F238E27FC236}">
                  <a16:creationId xmlns:a16="http://schemas.microsoft.com/office/drawing/2014/main" id="{F0AB9378-83DC-445F-8B47-FA34B9F0E6BD}"/>
                </a:ext>
              </a:extLst>
            </p:cNvPr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7" name="Line 173">
              <a:extLst>
                <a:ext uri="{FF2B5EF4-FFF2-40B4-BE49-F238E27FC236}">
                  <a16:creationId xmlns:a16="http://schemas.microsoft.com/office/drawing/2014/main" id="{F71B4E40-4292-464E-9D1E-EA4B291C0BB5}"/>
                </a:ext>
              </a:extLst>
            </p:cNvPr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8" name="Freeform 54">
              <a:extLst>
                <a:ext uri="{FF2B5EF4-FFF2-40B4-BE49-F238E27FC236}">
                  <a16:creationId xmlns:a16="http://schemas.microsoft.com/office/drawing/2014/main" id="{0607FFC9-2514-43B2-9B60-A8AB8B4D01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86A03CA3-75B1-4FC2-9020-5CC1C30F6F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8D041CE4-4F62-4008-9D77-EA7A84FC07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7">
              <a:extLst>
                <a:ext uri="{FF2B5EF4-FFF2-40B4-BE49-F238E27FC236}">
                  <a16:creationId xmlns:a16="http://schemas.microsoft.com/office/drawing/2014/main" id="{8C39B325-0656-4F33-BC45-F782256178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8">
              <a:extLst>
                <a:ext uri="{FF2B5EF4-FFF2-40B4-BE49-F238E27FC236}">
                  <a16:creationId xmlns:a16="http://schemas.microsoft.com/office/drawing/2014/main" id="{B8409F49-B715-4FB3-B214-9F01A36035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227E8D32-7B9E-4FCA-B99C-0DFB5C3AD821}"/>
              </a:ext>
            </a:extLst>
          </p:cNvPr>
          <p:cNvSpPr txBox="1"/>
          <p:nvPr/>
        </p:nvSpPr>
        <p:spPr>
          <a:xfrm>
            <a:off x="2635791" y="5510081"/>
            <a:ext cx="4058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Spectral Mask for an EHT 320 MHz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4" name="Table 63">
                <a:extLst>
                  <a:ext uri="{FF2B5EF4-FFF2-40B4-BE49-F238E27FC236}">
                    <a16:creationId xmlns:a16="http://schemas.microsoft.com/office/drawing/2014/main" id="{DCD08DB5-AB7B-44DA-BEF6-33A3C5ADF88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60715" y="2348880"/>
              <a:ext cx="4599517" cy="670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743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472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BW(MHz)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-28dBr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-40dBr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11be 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159.5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160.5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/>
                            <a:t>480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4" name="Table 63">
                <a:extLst>
                  <a:ext uri="{FF2B5EF4-FFF2-40B4-BE49-F238E27FC236}">
                    <a16:creationId xmlns:a16="http://schemas.microsoft.com/office/drawing/2014/main" id="{DCD08DB5-AB7B-44DA-BEF6-33A3C5ADF88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5909931"/>
                  </p:ext>
                </p:extLst>
              </p:nvPr>
            </p:nvGraphicFramePr>
            <p:xfrm>
              <a:off x="2060715" y="2348880"/>
              <a:ext cx="4599517" cy="670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1743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07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4727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BW(MHz)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-20dBr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-28dBr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-40dBr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11be 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70339" t="-107273" r="-373729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4094" t="-107273" r="-195973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14094" t="-107273" r="-95973" b="-2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43885" t="-107273" r="-2878" b="-2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9202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cs typeface="Calibri" panose="020F0502020204030204" pitchFamily="34" charset="0"/>
              </a:rPr>
              <a:t>SP #2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Do you support using a 100 kHz resolution bandwidth for 11be spectrum measurement?</a:t>
            </a:r>
          </a:p>
          <a:p>
            <a:pPr lvl="1"/>
            <a:r>
              <a:rPr lang="en-US" sz="1600" dirty="0"/>
              <a:t>Same as 11ax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85449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cs typeface="Calibri" panose="020F0502020204030204" pitchFamily="34" charset="0"/>
              </a:rPr>
              <a:t>SP #3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For 11be puncturing mask do you support using 0.5MHz transition band at the 1</a:t>
            </a:r>
            <a:r>
              <a:rPr lang="en-US" sz="2000" baseline="30000" dirty="0"/>
              <a:t>st</a:t>
            </a:r>
            <a:r>
              <a:rPr lang="en-US" sz="2000" dirty="0"/>
              <a:t> slope from 0dBr to -20dBr, starting at the punctured band edge?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pt-BR" sz="1600" dirty="0"/>
              <a:t>[N*10, N*10+0.5] at the right edge of transmission band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pt-BR" sz="1600" dirty="0"/>
              <a:t>[N*10-0.5, N*10] at the left edge of transmision band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endParaRPr lang="pt-BR" sz="1600" dirty="0"/>
          </a:p>
          <a:p>
            <a:pPr marL="400050" lvl="1" indent="0">
              <a:buNone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4719014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a0c825768df6a16c257cf743090cbb6f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3072cd6365a4d7f84e785544b698ff23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9931ED-F01D-4178-8068-7A73BD8BB3F4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AC36386-1BF7-4D0B-99E0-69CF144807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110928</TotalTime>
  <Words>792</Words>
  <Application>Microsoft Office PowerPoint</Application>
  <PresentationFormat>On-screen Show (4:3)</PresentationFormat>
  <Paragraphs>358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Cambria Math</vt:lpstr>
      <vt:lpstr>Qualcomm Office Regular</vt:lpstr>
      <vt:lpstr>Qualcomm Regular</vt:lpstr>
      <vt:lpstr>Times New Roman</vt:lpstr>
      <vt:lpstr>802-11-Submission</vt:lpstr>
      <vt:lpstr>11be Spectral Mask</vt:lpstr>
      <vt:lpstr>Overview of 11ax Spectral Mask</vt:lpstr>
      <vt:lpstr>Spectral Mask for a EHT 320 MHz PPDU</vt:lpstr>
      <vt:lpstr>Spectral Mask for EHT 240 MHz Transmission</vt:lpstr>
      <vt:lpstr>Discussion on Puncturing Mask (ETSI (top) vs. 11ax (bottom) )</vt:lpstr>
      <vt:lpstr>Proposal on 11be Puncturing Mask</vt:lpstr>
      <vt:lpstr>SP #1</vt:lpstr>
      <vt:lpstr>SP #2</vt:lpstr>
      <vt:lpstr>SP #3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Bin Tian</cp:lastModifiedBy>
  <cp:revision>1396</cp:revision>
  <cp:lastPrinted>1998-02-10T13:28:06Z</cp:lastPrinted>
  <dcterms:created xsi:type="dcterms:W3CDTF">2004-12-02T14:01:45Z</dcterms:created>
  <dcterms:modified xsi:type="dcterms:W3CDTF">2020-08-06T00:25:29Z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-1096512357</vt:i4>
  </property>
  <property fmtid="{D5CDD505-2E9C-101B-9397-08002B2CF9AE}" pid="5" name="_EmailSubject">
    <vt:lpwstr>SIG Field Design</vt:lpwstr>
  </property>
  <property fmtid="{D5CDD505-2E9C-101B-9397-08002B2CF9AE}" pid="6" name="_AuthorEmail">
    <vt:lpwstr>svverman@qti.qualcomm.com</vt:lpwstr>
  </property>
  <property fmtid="{D5CDD505-2E9C-101B-9397-08002B2CF9AE}" pid="7" name="_AuthorEmailDisplayName">
    <vt:lpwstr>Sameer Vermani</vt:lpwstr>
  </property>
</Properties>
</file>