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1"/>
  </p:notesMasterIdLst>
  <p:handoutMasterIdLst>
    <p:handoutMasterId r:id="rId12"/>
  </p:handoutMasterIdLst>
  <p:sldIdLst>
    <p:sldId id="256" r:id="rId3"/>
    <p:sldId id="352" r:id="rId4"/>
    <p:sldId id="354" r:id="rId5"/>
    <p:sldId id="386" r:id="rId6"/>
    <p:sldId id="388" r:id="rId7"/>
    <p:sldId id="365" r:id="rId8"/>
    <p:sldId id="383" r:id="rId9"/>
    <p:sldId id="375" r:id="rId10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FFF0"/>
    <a:srgbClr val="CCFF99"/>
    <a:srgbClr val="FF0000"/>
    <a:srgbClr val="CCEEDF"/>
    <a:srgbClr val="A5A5E9"/>
    <a:srgbClr val="8585E0"/>
    <a:srgbClr val="E3E3B5"/>
    <a:srgbClr val="FFFFFF"/>
    <a:srgbClr val="FFC000"/>
    <a:srgbClr val="AAE2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9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2020-07-30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2020-07-30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sz="1800" b="1" dirty="0">
                <a:solidFill>
                  <a:srgbClr val="000000"/>
                </a:solidFill>
                <a:cs typeface="Arial Unicode MS" charset="0"/>
              </a:rPr>
              <a:t>doc.: IEEE 802.11-20/1156r0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802.11-20/1156r0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Contention Window Value Management </a:t>
            </a:r>
            <a:br>
              <a:rPr lang="en-GB" sz="3200" dirty="0"/>
            </a:br>
            <a:r>
              <a:rPr lang="en-GB" sz="3200" dirty="0"/>
              <a:t>for STR MLD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2020-07-30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806860"/>
              </p:ext>
            </p:extLst>
          </p:nvPr>
        </p:nvGraphicFramePr>
        <p:xfrm>
          <a:off x="1480630" y="3016555"/>
          <a:ext cx="6615620" cy="2086377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32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Sanghyun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+82-31-712-0524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  <a:endParaRPr lang="en-US" altLang="ko-KR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4327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Introduction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 fontScale="92500" lnSpcReduction="10000"/>
          </a:bodyPr>
          <a:lstStyle/>
          <a:p>
            <a:r>
              <a:rPr lang="en-US" altLang="ko-KR" sz="2000" dirty="0"/>
              <a:t>802.11be supports the following cases in R1:</a:t>
            </a:r>
          </a:p>
          <a:p>
            <a:pPr lvl="1"/>
            <a:r>
              <a:rPr lang="en-US" altLang="ko-KR" sz="1775" dirty="0"/>
              <a:t>STR AP MLD with STR non-AP MLD</a:t>
            </a:r>
          </a:p>
          <a:p>
            <a:pPr lvl="1"/>
            <a:r>
              <a:rPr lang="en-US" altLang="ko-KR" sz="1775" dirty="0"/>
              <a:t>STR AP MLD with non-STR non-AP MLD</a:t>
            </a:r>
          </a:p>
          <a:p>
            <a:pPr lvl="1"/>
            <a:r>
              <a:rPr lang="en-US" altLang="ko-KR" sz="1775" dirty="0"/>
              <a:t>Note: All the other cases are TBD.</a:t>
            </a:r>
          </a:p>
          <a:p>
            <a:pPr lvl="1"/>
            <a:endParaRPr lang="en-US" altLang="ko-KR" sz="2000" dirty="0"/>
          </a:p>
          <a:p>
            <a:r>
              <a:rPr lang="en-US" altLang="ko-KR" sz="2000" dirty="0"/>
              <a:t>To support the non-STR MLD, several sync operations of the STR MLD have been proposed</a:t>
            </a:r>
          </a:p>
          <a:p>
            <a:pPr lvl="1"/>
            <a:r>
              <a:rPr lang="en-US" altLang="ko-KR" sz="1600" dirty="0"/>
              <a:t>Ending time alignments of PPDUs [1-4], synchronous channel access [5-8], sync RTS using MU-RTS [9]/padded RTS [10], slot boundary alignments of links, etc.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>
                <a:solidFill>
                  <a:schemeClr val="tx1"/>
                </a:solidFill>
              </a:rPr>
              <a:t>It is also important to ensure that the operation of the STR MLD does not suffer from the limited capability of the non-STR MLD</a:t>
            </a:r>
          </a:p>
          <a:p>
            <a:endParaRPr lang="en-US" altLang="ko-KR" sz="2000" dirty="0"/>
          </a:p>
          <a:p>
            <a:r>
              <a:rPr lang="en-US" altLang="ko-KR" sz="2000" dirty="0">
                <a:solidFill>
                  <a:schemeClr val="tx1"/>
                </a:solidFill>
              </a:rPr>
              <a:t>We propose collision-aware CW (Contention Window) value management for a STR MLD that utilizes collision-detection capability</a:t>
            </a:r>
          </a:p>
          <a:p>
            <a:pPr lvl="1"/>
            <a:r>
              <a:rPr lang="en-US" altLang="ko-KR" sz="1600" dirty="0">
                <a:solidFill>
                  <a:schemeClr val="tx1"/>
                </a:solidFill>
              </a:rPr>
              <a:t>Note: The collision-detection capability of a STR MLD is ability to detect an intra-MLD collision within its peer non-STR MLD</a:t>
            </a:r>
            <a:endParaRPr lang="en-US" altLang="ko-KR" sz="2000" dirty="0"/>
          </a:p>
          <a:p>
            <a:pPr marL="0" indent="0">
              <a:buNone/>
            </a:pPr>
            <a:endParaRPr lang="en-US" altLang="ko-KR" sz="20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Intra-MLD collision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767942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Intra-MLD collision</a:t>
            </a:r>
          </a:p>
          <a:p>
            <a:pPr lvl="1"/>
            <a:r>
              <a:rPr lang="en-US" altLang="ko-KR" sz="2000" dirty="0"/>
              <a:t>Decoding failure due to in-device interference of the non-STR MLD</a:t>
            </a:r>
          </a:p>
          <a:p>
            <a:pPr lvl="2"/>
            <a:r>
              <a:rPr lang="en-US" altLang="ko-KR" dirty="0"/>
              <a:t>Example</a:t>
            </a:r>
            <a:endParaRPr lang="en-US" altLang="ko-KR" dirty="0">
              <a:highlight>
                <a:srgbClr val="FFFF00"/>
              </a:highlight>
            </a:endParaRPr>
          </a:p>
          <a:p>
            <a:pPr lvl="3"/>
            <a:r>
              <a:rPr lang="en-US" altLang="ko-KR" sz="1600" dirty="0">
                <a:solidFill>
                  <a:schemeClr val="tx1"/>
                </a:solidFill>
              </a:rPr>
              <a:t>Receiving procedure of the STA1 of non-STR MLD may fail due to in-device interference caused by a transmission of the STA2 of the same non-STR MLD</a:t>
            </a:r>
          </a:p>
          <a:p>
            <a:pPr lvl="3"/>
            <a:r>
              <a:rPr lang="en-US" altLang="ko-KR" sz="1600" dirty="0">
                <a:solidFill>
                  <a:schemeClr val="tx1"/>
                </a:solidFill>
              </a:rPr>
              <a:t>The AP1 of AP MLD started PPDU1 transmission before recognizing that the STA1 cannot receive (detect or decode) it from the intra-MLD collision</a:t>
            </a:r>
            <a:endParaRPr lang="en-US" altLang="ko-KR" sz="16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500" dirty="0"/>
          </a:p>
          <a:p>
            <a:pPr lvl="3"/>
            <a:endParaRPr lang="en-US" altLang="ko-KR" sz="1600" dirty="0"/>
          </a:p>
          <a:p>
            <a:pPr lvl="3"/>
            <a:endParaRPr lang="en-US" altLang="ko-KR" sz="1500" dirty="0"/>
          </a:p>
          <a:p>
            <a:pPr lvl="1">
              <a:spcBef>
                <a:spcPts val="378"/>
              </a:spcBef>
              <a:defRPr/>
            </a:pPr>
            <a:endParaRPr lang="en-US" altLang="ko-KR" sz="1500" dirty="0">
              <a:latin typeface="Times New Roman"/>
              <a:ea typeface="MS Gothic"/>
            </a:endParaRPr>
          </a:p>
          <a:p>
            <a:pPr lvl="2"/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grpSp>
        <p:nvGrpSpPr>
          <p:cNvPr id="9" name="그룹 8">
            <a:extLst>
              <a:ext uri="{FF2B5EF4-FFF2-40B4-BE49-F238E27FC236}">
                <a16:creationId xmlns:a16="http://schemas.microsoft.com/office/drawing/2014/main" id="{C37E1CFB-A4B8-4889-867F-CAAFAB604276}"/>
              </a:ext>
            </a:extLst>
          </p:cNvPr>
          <p:cNvGrpSpPr/>
          <p:nvPr/>
        </p:nvGrpSpPr>
        <p:grpSpPr>
          <a:xfrm>
            <a:off x="2002302" y="4181578"/>
            <a:ext cx="6063345" cy="2141338"/>
            <a:chOff x="1954791" y="3419381"/>
            <a:chExt cx="9068333" cy="3120370"/>
          </a:xfrm>
        </p:grpSpPr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A91DAFED-8F00-483C-B164-2D59A02E13B8}"/>
                </a:ext>
              </a:extLst>
            </p:cNvPr>
            <p:cNvSpPr/>
            <p:nvPr/>
          </p:nvSpPr>
          <p:spPr>
            <a:xfrm>
              <a:off x="3880978" y="5159397"/>
              <a:ext cx="3617298" cy="35697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mpd="sng">
              <a:solidFill>
                <a:schemeClr val="tx1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altLang="ko-KR" sz="700" b="1" dirty="0">
                  <a:solidFill>
                    <a:schemeClr val="tx1"/>
                  </a:solidFill>
                  <a:latin typeface="times new loman"/>
                </a:rPr>
                <a:t>BUSY</a:t>
              </a:r>
              <a:endParaRPr lang="ko-KR" altLang="en-US" sz="700" b="1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17" name="직사각형 16">
              <a:extLst>
                <a:ext uri="{FF2B5EF4-FFF2-40B4-BE49-F238E27FC236}">
                  <a16:creationId xmlns:a16="http://schemas.microsoft.com/office/drawing/2014/main" id="{B37334AE-BF1B-4B8E-8AF8-8482A664EF99}"/>
                </a:ext>
              </a:extLst>
            </p:cNvPr>
            <p:cNvSpPr/>
            <p:nvPr/>
          </p:nvSpPr>
          <p:spPr>
            <a:xfrm>
              <a:off x="3612438" y="5239067"/>
              <a:ext cx="3411769" cy="294735"/>
            </a:xfrm>
            <a:prstGeom prst="rect">
              <a:avLst/>
            </a:prstGeom>
            <a:solidFill>
              <a:schemeClr val="tx1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bg1"/>
                  </a:solidFill>
                  <a:latin typeface="times new loman"/>
                </a:rPr>
                <a:t>Intra-MLD collision</a:t>
              </a:r>
            </a:p>
          </p:txBody>
        </p:sp>
        <p:sp>
          <p:nvSpPr>
            <p:cNvPr id="18" name="직사각형 17">
              <a:extLst>
                <a:ext uri="{FF2B5EF4-FFF2-40B4-BE49-F238E27FC236}">
                  <a16:creationId xmlns:a16="http://schemas.microsoft.com/office/drawing/2014/main" id="{58EB7DF4-0617-4CFD-95F3-B9D37AF90487}"/>
                </a:ext>
              </a:extLst>
            </p:cNvPr>
            <p:cNvSpPr/>
            <p:nvPr/>
          </p:nvSpPr>
          <p:spPr>
            <a:xfrm>
              <a:off x="3880978" y="3605524"/>
              <a:ext cx="3626451" cy="35722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  <a:latin typeface="times new loman"/>
                </a:rPr>
                <a:t>Tx PPDU1 (to STA1)</a:t>
              </a:r>
              <a:endParaRPr lang="ko-KR" altLang="en-US" sz="800" b="1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49349FAA-EBFA-4B80-9955-80F943B3D017}"/>
                </a:ext>
              </a:extLst>
            </p:cNvPr>
            <p:cNvSpPr/>
            <p:nvPr/>
          </p:nvSpPr>
          <p:spPr>
            <a:xfrm>
              <a:off x="3636359" y="5934241"/>
              <a:ext cx="3411769" cy="357225"/>
            </a:xfrm>
            <a:prstGeom prst="rect">
              <a:avLst/>
            </a:prstGeom>
            <a:solidFill>
              <a:srgbClr val="FFC000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  <a:latin typeface="times new loman"/>
                </a:rPr>
                <a:t>Tx PPDU2 (to AP2)</a:t>
              </a:r>
            </a:p>
          </p:txBody>
        </p: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379FC09B-013C-4434-A5F6-44882D1A659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9854" y="6308894"/>
              <a:ext cx="6512313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직선 연결선 20">
              <a:extLst>
                <a:ext uri="{FF2B5EF4-FFF2-40B4-BE49-F238E27FC236}">
                  <a16:creationId xmlns:a16="http://schemas.microsoft.com/office/drawing/2014/main" id="{1D3CFBF3-9341-4420-BD42-A7F82D0302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9854" y="5525776"/>
              <a:ext cx="6512313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직선 연결선 22">
              <a:extLst>
                <a:ext uri="{FF2B5EF4-FFF2-40B4-BE49-F238E27FC236}">
                  <a16:creationId xmlns:a16="http://schemas.microsoft.com/office/drawing/2014/main" id="{DDFAFE6C-7F2B-4305-9F4C-BEB13B4E29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9854" y="4661401"/>
              <a:ext cx="6512313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5372ED44-908C-4FCC-A3B4-2A6120F3C8C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920694" y="3962749"/>
              <a:ext cx="6512313" cy="0"/>
            </a:xfrm>
            <a:prstGeom prst="line">
              <a:avLst/>
            </a:prstGeom>
            <a:ln w="12700" cmpd="sng">
              <a:solidFill>
                <a:schemeClr val="tx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직사각형 24">
              <a:extLst>
                <a:ext uri="{FF2B5EF4-FFF2-40B4-BE49-F238E27FC236}">
                  <a16:creationId xmlns:a16="http://schemas.microsoft.com/office/drawing/2014/main" id="{22066ADE-3AD2-410E-B9DE-93E84765A93A}"/>
                </a:ext>
              </a:extLst>
            </p:cNvPr>
            <p:cNvSpPr/>
            <p:nvPr/>
          </p:nvSpPr>
          <p:spPr>
            <a:xfrm>
              <a:off x="3627624" y="4294284"/>
              <a:ext cx="3411769" cy="357225"/>
            </a:xfrm>
            <a:prstGeom prst="rect">
              <a:avLst/>
            </a:prstGeom>
            <a:solidFill>
              <a:srgbClr val="FFC000"/>
            </a:solidFill>
            <a:ln w="28575" cmpd="sng">
              <a:solidFill>
                <a:schemeClr val="tx1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 b="1" dirty="0">
                  <a:solidFill>
                    <a:schemeClr val="tx1"/>
                  </a:solidFill>
                  <a:latin typeface="times new loman"/>
                </a:rPr>
                <a:t>Rx PPDU2</a:t>
              </a:r>
            </a:p>
          </p:txBody>
        </p:sp>
        <p:sp>
          <p:nvSpPr>
            <p:cNvPr id="26" name="평행 사변형 25">
              <a:extLst>
                <a:ext uri="{FF2B5EF4-FFF2-40B4-BE49-F238E27FC236}">
                  <a16:creationId xmlns:a16="http://schemas.microsoft.com/office/drawing/2014/main" id="{0244DC65-334C-428C-8BC5-BA424B0F9F0F}"/>
                </a:ext>
              </a:extLst>
            </p:cNvPr>
            <p:cNvSpPr/>
            <p:nvPr/>
          </p:nvSpPr>
          <p:spPr>
            <a:xfrm>
              <a:off x="3358163" y="5953014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2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27" name="평행 사변형 26">
              <a:extLst>
                <a:ext uri="{FF2B5EF4-FFF2-40B4-BE49-F238E27FC236}">
                  <a16:creationId xmlns:a16="http://schemas.microsoft.com/office/drawing/2014/main" id="{2BE0E093-6AA6-4651-8D60-1F4D3CE23253}"/>
                </a:ext>
              </a:extLst>
            </p:cNvPr>
            <p:cNvSpPr/>
            <p:nvPr/>
          </p:nvSpPr>
          <p:spPr>
            <a:xfrm>
              <a:off x="3438764" y="5951260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1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28" name="평행 사변형 27">
              <a:extLst>
                <a:ext uri="{FF2B5EF4-FFF2-40B4-BE49-F238E27FC236}">
                  <a16:creationId xmlns:a16="http://schemas.microsoft.com/office/drawing/2014/main" id="{33BD44D5-ED9D-444F-BA15-34C81EFFA734}"/>
                </a:ext>
              </a:extLst>
            </p:cNvPr>
            <p:cNvSpPr/>
            <p:nvPr/>
          </p:nvSpPr>
          <p:spPr>
            <a:xfrm>
              <a:off x="3522661" y="5951260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0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CF80F2AE-E888-4848-B42D-1BA3C5867CA3}"/>
                </a:ext>
              </a:extLst>
            </p:cNvPr>
            <p:cNvSpPr/>
            <p:nvPr/>
          </p:nvSpPr>
          <p:spPr>
            <a:xfrm>
              <a:off x="3342976" y="3613649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5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26325CC0-F8E8-42A3-9C80-CAFD0F7ED246}"/>
                </a:ext>
              </a:extLst>
            </p:cNvPr>
            <p:cNvSpPr/>
            <p:nvPr/>
          </p:nvSpPr>
          <p:spPr>
            <a:xfrm>
              <a:off x="3423578" y="3611895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4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31" name="평행 사변형 30">
              <a:extLst>
                <a:ext uri="{FF2B5EF4-FFF2-40B4-BE49-F238E27FC236}">
                  <a16:creationId xmlns:a16="http://schemas.microsoft.com/office/drawing/2014/main" id="{22E6ACD6-81EC-4865-A925-62D8308E528E}"/>
                </a:ext>
              </a:extLst>
            </p:cNvPr>
            <p:cNvSpPr/>
            <p:nvPr/>
          </p:nvSpPr>
          <p:spPr>
            <a:xfrm>
              <a:off x="3507475" y="3611895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3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563EEA6-90EE-4B61-BA1E-E232D331992F}"/>
                </a:ext>
              </a:extLst>
            </p:cNvPr>
            <p:cNvSpPr txBox="1"/>
            <p:nvPr/>
          </p:nvSpPr>
          <p:spPr>
            <a:xfrm>
              <a:off x="5421166" y="5484710"/>
              <a:ext cx="1082479" cy="4933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800" b="1" dirty="0">
                  <a:solidFill>
                    <a:srgbClr val="FF0000"/>
                  </a:solidFill>
                  <a:latin typeface="Times new loman"/>
                </a:rPr>
                <a:t>In-device interference</a:t>
              </a:r>
              <a:endParaRPr lang="ko-KR" altLang="en-US" sz="800" b="1" dirty="0">
                <a:solidFill>
                  <a:srgbClr val="FF0000"/>
                </a:solidFill>
                <a:latin typeface="Times new loman"/>
              </a:endParaRPr>
            </a:p>
          </p:txBody>
        </p:sp>
        <p:cxnSp>
          <p:nvCxnSpPr>
            <p:cNvPr id="33" name="연결선: 구부러짐 32">
              <a:extLst>
                <a:ext uri="{FF2B5EF4-FFF2-40B4-BE49-F238E27FC236}">
                  <a16:creationId xmlns:a16="http://schemas.microsoft.com/office/drawing/2014/main" id="{4631C456-907B-4966-B99A-E93FDAE356A7}"/>
                </a:ext>
              </a:extLst>
            </p:cNvPr>
            <p:cNvCxnSpPr>
              <a:cxnSpLocks/>
              <a:stCxn id="22" idx="0"/>
              <a:endCxn id="17" idx="2"/>
            </p:cNvCxnSpPr>
            <p:nvPr/>
          </p:nvCxnSpPr>
          <p:spPr>
            <a:xfrm rot="16200000" flipV="1">
              <a:off x="5130065" y="5722061"/>
              <a:ext cx="400439" cy="23921"/>
            </a:xfrm>
            <a:prstGeom prst="curvedConnector3">
              <a:avLst>
                <a:gd name="adj1" fmla="val 50000"/>
              </a:avLst>
            </a:prstGeom>
            <a:ln w="28575" cmpd="sng"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38EF0B2-E802-4E75-86FD-A40E0CF36DB3}"/>
                </a:ext>
              </a:extLst>
            </p:cNvPr>
            <p:cNvSpPr txBox="1"/>
            <p:nvPr/>
          </p:nvSpPr>
          <p:spPr>
            <a:xfrm>
              <a:off x="2105378" y="4328766"/>
              <a:ext cx="965764" cy="474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latin typeface="Times new loman"/>
                </a:rPr>
                <a:t>AP2</a:t>
              </a:r>
            </a:p>
            <a:p>
              <a:pPr algn="ctr"/>
              <a:r>
                <a:rPr lang="en-US" altLang="ko-KR" sz="900" dirty="0">
                  <a:latin typeface="Times new loman"/>
                </a:rPr>
                <a:t>(6 GHz)</a:t>
              </a:r>
              <a:endParaRPr lang="ko-KR" altLang="en-US" sz="900" dirty="0">
                <a:latin typeface="Times new loman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C2F5B23-A9B5-490C-97D9-1A7D07E4AEAC}"/>
                </a:ext>
              </a:extLst>
            </p:cNvPr>
            <p:cNvSpPr txBox="1"/>
            <p:nvPr/>
          </p:nvSpPr>
          <p:spPr>
            <a:xfrm>
              <a:off x="1954791" y="5157187"/>
              <a:ext cx="1340128" cy="474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latin typeface="Times new loman"/>
                </a:rPr>
                <a:t>STA1</a:t>
              </a:r>
            </a:p>
            <a:p>
              <a:pPr algn="ctr"/>
              <a:r>
                <a:rPr lang="en-US" altLang="ko-KR" sz="900" dirty="0">
                  <a:latin typeface="Times new loman"/>
                </a:rPr>
                <a:t>(5 GHz)</a:t>
              </a:r>
              <a:endParaRPr lang="ko-KR" altLang="en-US" sz="900" dirty="0">
                <a:latin typeface="Times new loman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F98EBF91-0780-47C3-BD32-33DE3021FD8D}"/>
                </a:ext>
              </a:extLst>
            </p:cNvPr>
            <p:cNvSpPr txBox="1"/>
            <p:nvPr/>
          </p:nvSpPr>
          <p:spPr>
            <a:xfrm>
              <a:off x="1965977" y="5906989"/>
              <a:ext cx="1340128" cy="474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latin typeface="Times new loman"/>
                </a:rPr>
                <a:t>STA2</a:t>
              </a:r>
            </a:p>
            <a:p>
              <a:pPr algn="ctr"/>
              <a:r>
                <a:rPr lang="en-US" altLang="ko-KR" sz="900" dirty="0">
                  <a:latin typeface="Times new loman"/>
                </a:rPr>
                <a:t>(6 GHz)</a:t>
              </a:r>
              <a:endParaRPr lang="ko-KR" altLang="en-US" sz="900" dirty="0">
                <a:latin typeface="Times new loman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700190D-BB93-40D3-876C-E808980DB614}"/>
                </a:ext>
              </a:extLst>
            </p:cNvPr>
            <p:cNvSpPr txBox="1"/>
            <p:nvPr/>
          </p:nvSpPr>
          <p:spPr>
            <a:xfrm>
              <a:off x="2105378" y="3585967"/>
              <a:ext cx="965764" cy="474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900" dirty="0">
                  <a:latin typeface="Times new loman"/>
                </a:rPr>
                <a:t>AP1</a:t>
              </a:r>
            </a:p>
            <a:p>
              <a:pPr algn="ctr"/>
              <a:r>
                <a:rPr lang="en-US" altLang="ko-KR" sz="900" dirty="0">
                  <a:latin typeface="Times new loman"/>
                </a:rPr>
                <a:t>(5 GHz)</a:t>
              </a:r>
              <a:endParaRPr lang="ko-KR" altLang="en-US" sz="900" dirty="0">
                <a:latin typeface="Times new loman"/>
              </a:endParaRPr>
            </a:p>
          </p:txBody>
        </p:sp>
        <p:sp>
          <p:nvSpPr>
            <p:cNvPr id="41" name="직사각형 40">
              <a:extLst>
                <a:ext uri="{FF2B5EF4-FFF2-40B4-BE49-F238E27FC236}">
                  <a16:creationId xmlns:a16="http://schemas.microsoft.com/office/drawing/2014/main" id="{AEF17B24-A26F-4C48-BB62-317093BF0B79}"/>
                </a:ext>
              </a:extLst>
            </p:cNvPr>
            <p:cNvSpPr/>
            <p:nvPr/>
          </p:nvSpPr>
          <p:spPr>
            <a:xfrm>
              <a:off x="7298501" y="4297697"/>
              <a:ext cx="542817" cy="357225"/>
            </a:xfrm>
            <a:prstGeom prst="rect">
              <a:avLst/>
            </a:prstGeom>
            <a:solidFill>
              <a:srgbClr val="FFC000"/>
            </a:solidFill>
            <a:ln w="285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  <a:latin typeface="times new loman"/>
                </a:rPr>
                <a:t>Tx </a:t>
              </a:r>
            </a:p>
            <a:p>
              <a:pPr algn="ctr"/>
              <a:r>
                <a:rPr lang="en-US" altLang="ko-KR" sz="600" b="1" dirty="0">
                  <a:solidFill>
                    <a:schemeClr val="tx1"/>
                  </a:solidFill>
                  <a:latin typeface="times new loman"/>
                </a:rPr>
                <a:t>ACK</a:t>
              </a:r>
            </a:p>
          </p:txBody>
        </p:sp>
        <p:sp>
          <p:nvSpPr>
            <p:cNvPr id="42" name="직사각형 41">
              <a:extLst>
                <a:ext uri="{FF2B5EF4-FFF2-40B4-BE49-F238E27FC236}">
                  <a16:creationId xmlns:a16="http://schemas.microsoft.com/office/drawing/2014/main" id="{DB83A310-4F00-42CD-95F4-14A02B7A17D6}"/>
                </a:ext>
              </a:extLst>
            </p:cNvPr>
            <p:cNvSpPr/>
            <p:nvPr/>
          </p:nvSpPr>
          <p:spPr>
            <a:xfrm>
              <a:off x="7298501" y="5944093"/>
              <a:ext cx="542817" cy="357225"/>
            </a:xfrm>
            <a:prstGeom prst="rect">
              <a:avLst/>
            </a:prstGeom>
            <a:solidFill>
              <a:srgbClr val="FFC000"/>
            </a:solidFill>
            <a:ln w="28575" cmpd="sng">
              <a:solidFill>
                <a:schemeClr val="tx1"/>
              </a:solidFill>
              <a:prstDash val="sysDot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600" b="1" dirty="0">
                  <a:solidFill>
                    <a:schemeClr val="tx1"/>
                  </a:solidFill>
                  <a:latin typeface="times new loman"/>
                </a:rPr>
                <a:t>Rx</a:t>
              </a:r>
            </a:p>
            <a:p>
              <a:pPr algn="ctr"/>
              <a:r>
                <a:rPr lang="en-US" altLang="ko-KR" sz="600" b="1" dirty="0">
                  <a:solidFill>
                    <a:schemeClr val="tx1"/>
                  </a:solidFill>
                  <a:latin typeface="times new loman"/>
                </a:rPr>
                <a:t>ACK</a:t>
              </a:r>
            </a:p>
          </p:txBody>
        </p:sp>
        <p:sp>
          <p:nvSpPr>
            <p:cNvPr id="43" name="직사각형 42">
              <a:extLst>
                <a:ext uri="{FF2B5EF4-FFF2-40B4-BE49-F238E27FC236}">
                  <a16:creationId xmlns:a16="http://schemas.microsoft.com/office/drawing/2014/main" id="{CA232AC9-9A16-47F4-A2C2-680D85F06391}"/>
                </a:ext>
              </a:extLst>
            </p:cNvPr>
            <p:cNvSpPr/>
            <p:nvPr/>
          </p:nvSpPr>
          <p:spPr>
            <a:xfrm>
              <a:off x="7805523" y="3598411"/>
              <a:ext cx="477078" cy="357225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800" b="1" dirty="0">
                <a:solidFill>
                  <a:schemeClr val="tx1"/>
                </a:solidFill>
                <a:latin typeface="times new loman"/>
              </a:endParaRPr>
            </a:p>
          </p:txBody>
        </p:sp>
        <p:cxnSp>
          <p:nvCxnSpPr>
            <p:cNvPr id="45" name="직선 화살표 연결선 44">
              <a:extLst>
                <a:ext uri="{FF2B5EF4-FFF2-40B4-BE49-F238E27FC236}">
                  <a16:creationId xmlns:a16="http://schemas.microsoft.com/office/drawing/2014/main" id="{60751860-0ED9-492B-9188-2A5C9B3F3C35}"/>
                </a:ext>
              </a:extLst>
            </p:cNvPr>
            <p:cNvCxnSpPr>
              <a:cxnSpLocks/>
              <a:stCxn id="46" idx="1"/>
            </p:cNvCxnSpPr>
            <p:nvPr/>
          </p:nvCxnSpPr>
          <p:spPr bwMode="auto">
            <a:xfrm flipH="1" flipV="1">
              <a:off x="8282614" y="3749755"/>
              <a:ext cx="250447" cy="54934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706F202-EC90-4A1D-8EB8-D6462887E699}"/>
                </a:ext>
              </a:extLst>
            </p:cNvPr>
            <p:cNvSpPr txBox="1"/>
            <p:nvPr/>
          </p:nvSpPr>
          <p:spPr>
            <a:xfrm>
              <a:off x="8533059" y="3943165"/>
              <a:ext cx="2490065" cy="71187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00" b="1" dirty="0">
                  <a:latin typeface="Times new loman"/>
                </a:rPr>
                <a:t>No ACK received (due to intra-MLD collision on the non-AP MLD)</a:t>
              </a:r>
            </a:p>
          </p:txBody>
        </p:sp>
        <p:cxnSp>
          <p:nvCxnSpPr>
            <p:cNvPr id="48" name="직선 연결선 47">
              <a:extLst>
                <a:ext uri="{FF2B5EF4-FFF2-40B4-BE49-F238E27FC236}">
                  <a16:creationId xmlns:a16="http://schemas.microsoft.com/office/drawing/2014/main" id="{AB730643-30E8-4E71-89A6-24B4C1C69DC8}"/>
                </a:ext>
              </a:extLst>
            </p:cNvPr>
            <p:cNvCxnSpPr/>
            <p:nvPr/>
          </p:nvCxnSpPr>
          <p:spPr bwMode="auto">
            <a:xfrm>
              <a:off x="7298501" y="4094922"/>
              <a:ext cx="0" cy="8746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19E7EA5B-3F9E-49C7-A8A0-A8038CE3C2EC}"/>
                </a:ext>
              </a:extLst>
            </p:cNvPr>
            <p:cNvCxnSpPr/>
            <p:nvPr/>
          </p:nvCxnSpPr>
          <p:spPr bwMode="auto">
            <a:xfrm>
              <a:off x="7048128" y="4094922"/>
              <a:ext cx="0" cy="8746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8663968A-761A-42A4-8440-76391F0C4711}"/>
                </a:ext>
              </a:extLst>
            </p:cNvPr>
            <p:cNvSpPr txBox="1"/>
            <p:nvPr/>
          </p:nvSpPr>
          <p:spPr>
            <a:xfrm rot="16200000">
              <a:off x="6899938" y="4281277"/>
              <a:ext cx="556592" cy="299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00" dirty="0"/>
                <a:t>SIFS</a:t>
              </a:r>
              <a:endParaRPr lang="ko-KR" altLang="en-US" sz="700" dirty="0"/>
            </a:p>
          </p:txBody>
        </p:sp>
        <p:cxnSp>
          <p:nvCxnSpPr>
            <p:cNvPr id="52" name="직선 연결선 51">
              <a:extLst>
                <a:ext uri="{FF2B5EF4-FFF2-40B4-BE49-F238E27FC236}">
                  <a16:creationId xmlns:a16="http://schemas.microsoft.com/office/drawing/2014/main" id="{769550F1-FAA4-45A7-8061-751C50944E6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6471" y="3419381"/>
              <a:ext cx="0" cy="70928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직선 연결선 52">
              <a:extLst>
                <a:ext uri="{FF2B5EF4-FFF2-40B4-BE49-F238E27FC236}">
                  <a16:creationId xmlns:a16="http://schemas.microsoft.com/office/drawing/2014/main" id="{C0850B51-BC73-4686-B4E1-DFB579C10B0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516098" y="3419381"/>
              <a:ext cx="0" cy="70928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DD30053-3B70-4359-872E-0A28983E2C5D}"/>
                </a:ext>
              </a:extLst>
            </p:cNvPr>
            <p:cNvSpPr txBox="1"/>
            <p:nvPr/>
          </p:nvSpPr>
          <p:spPr>
            <a:xfrm rot="16200000">
              <a:off x="7367908" y="3601891"/>
              <a:ext cx="556592" cy="299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00" dirty="0"/>
                <a:t>SIFS</a:t>
              </a:r>
              <a:endParaRPr lang="ko-KR" altLang="en-US" sz="700" dirty="0"/>
            </a:p>
          </p:txBody>
        </p:sp>
        <p:cxnSp>
          <p:nvCxnSpPr>
            <p:cNvPr id="55" name="직선 연결선 54">
              <a:extLst>
                <a:ext uri="{FF2B5EF4-FFF2-40B4-BE49-F238E27FC236}">
                  <a16:creationId xmlns:a16="http://schemas.microsoft.com/office/drawing/2014/main" id="{4F430E6C-443D-48EE-BA1F-DFB8B7F955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292017" y="5665108"/>
              <a:ext cx="0" cy="8746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직선 연결선 55">
              <a:extLst>
                <a:ext uri="{FF2B5EF4-FFF2-40B4-BE49-F238E27FC236}">
                  <a16:creationId xmlns:a16="http://schemas.microsoft.com/office/drawing/2014/main" id="{34EAE9A7-2470-4640-ADAD-C802C0E8E238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041644" y="5665108"/>
              <a:ext cx="0" cy="874643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2C191E8-1F49-4D6E-973B-C1F7EB6157EC}"/>
                </a:ext>
              </a:extLst>
            </p:cNvPr>
            <p:cNvSpPr txBox="1"/>
            <p:nvPr/>
          </p:nvSpPr>
          <p:spPr>
            <a:xfrm rot="16200000">
              <a:off x="6893451" y="5917727"/>
              <a:ext cx="556592" cy="2992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700" dirty="0"/>
                <a:t>SIFS</a:t>
              </a:r>
              <a:endParaRPr lang="ko-KR" altLang="en-US" sz="700" dirty="0"/>
            </a:p>
          </p:txBody>
        </p:sp>
        <p:sp>
          <p:nvSpPr>
            <p:cNvPr id="44" name="평행 사변형 43">
              <a:extLst>
                <a:ext uri="{FF2B5EF4-FFF2-40B4-BE49-F238E27FC236}">
                  <a16:creationId xmlns:a16="http://schemas.microsoft.com/office/drawing/2014/main" id="{ED8E0155-F4F4-4EF0-B015-47F1F9A7631F}"/>
                </a:ext>
              </a:extLst>
            </p:cNvPr>
            <p:cNvSpPr/>
            <p:nvPr/>
          </p:nvSpPr>
          <p:spPr>
            <a:xfrm>
              <a:off x="3588384" y="3613649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2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47" name="평행 사변형 46">
              <a:extLst>
                <a:ext uri="{FF2B5EF4-FFF2-40B4-BE49-F238E27FC236}">
                  <a16:creationId xmlns:a16="http://schemas.microsoft.com/office/drawing/2014/main" id="{B10B0D45-7643-40F8-BFD2-CFE272E44298}"/>
                </a:ext>
              </a:extLst>
            </p:cNvPr>
            <p:cNvSpPr/>
            <p:nvPr/>
          </p:nvSpPr>
          <p:spPr>
            <a:xfrm>
              <a:off x="3668986" y="3611895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1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  <p:sp>
          <p:nvSpPr>
            <p:cNvPr id="50" name="평행 사변형 49">
              <a:extLst>
                <a:ext uri="{FF2B5EF4-FFF2-40B4-BE49-F238E27FC236}">
                  <a16:creationId xmlns:a16="http://schemas.microsoft.com/office/drawing/2014/main" id="{4E39CB28-2E2E-466B-9050-161D6D57FA79}"/>
                </a:ext>
              </a:extLst>
            </p:cNvPr>
            <p:cNvSpPr/>
            <p:nvPr/>
          </p:nvSpPr>
          <p:spPr>
            <a:xfrm>
              <a:off x="3752883" y="3611895"/>
              <a:ext cx="104963" cy="344677"/>
            </a:xfrm>
            <a:prstGeom prst="parallelogram">
              <a:avLst/>
            </a:prstGeom>
            <a:noFill/>
            <a:ln w="3175" cmpd="sng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900" dirty="0">
                  <a:solidFill>
                    <a:schemeClr val="tx1"/>
                  </a:solidFill>
                  <a:latin typeface="times new loman"/>
                </a:rPr>
                <a:t>0</a:t>
              </a:r>
              <a:endParaRPr lang="ko-KR" altLang="en-US" sz="900" dirty="0">
                <a:solidFill>
                  <a:schemeClr val="tx1"/>
                </a:solidFill>
                <a:latin typeface="times new loman"/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7758995-A57C-47AF-98B3-088DD898D439}"/>
              </a:ext>
            </a:extLst>
          </p:cNvPr>
          <p:cNvSpPr txBox="1"/>
          <p:nvPr/>
        </p:nvSpPr>
        <p:spPr>
          <a:xfrm>
            <a:off x="1407716" y="4381666"/>
            <a:ext cx="667213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latin typeface="Times new loman"/>
              </a:rPr>
              <a:t>STR</a:t>
            </a:r>
          </a:p>
          <a:p>
            <a:r>
              <a:rPr lang="en-US" altLang="ko-KR" sz="1050" dirty="0">
                <a:latin typeface="Times new loman"/>
              </a:rPr>
              <a:t>AP</a:t>
            </a:r>
          </a:p>
          <a:p>
            <a:r>
              <a:rPr lang="en-US" altLang="ko-KR" sz="1050" dirty="0">
                <a:latin typeface="Times new loman"/>
              </a:rPr>
              <a:t>MLD</a:t>
            </a:r>
            <a:endParaRPr lang="ko-KR" altLang="en-US" sz="1050" dirty="0">
              <a:latin typeface="Times new loman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D40C413-FB52-4597-9D8B-271972A7E0D1}"/>
              </a:ext>
            </a:extLst>
          </p:cNvPr>
          <p:cNvSpPr txBox="1"/>
          <p:nvPr/>
        </p:nvSpPr>
        <p:spPr>
          <a:xfrm>
            <a:off x="1382415" y="5426042"/>
            <a:ext cx="6672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latin typeface="Times new loman"/>
              </a:rPr>
              <a:t>non-STR non-AP MLD</a:t>
            </a:r>
            <a:endParaRPr lang="ko-KR" altLang="en-US" sz="1050" dirty="0">
              <a:latin typeface="Times new loman"/>
            </a:endParaRPr>
          </a:p>
        </p:txBody>
      </p:sp>
      <p:sp>
        <p:nvSpPr>
          <p:cNvPr id="13" name="왼쪽 중괄호 12">
            <a:extLst>
              <a:ext uri="{FF2B5EF4-FFF2-40B4-BE49-F238E27FC236}">
                <a16:creationId xmlns:a16="http://schemas.microsoft.com/office/drawing/2014/main" id="{52B4DFBB-D07E-44FD-9E38-A4C814061316}"/>
              </a:ext>
            </a:extLst>
          </p:cNvPr>
          <p:cNvSpPr/>
          <p:nvPr/>
        </p:nvSpPr>
        <p:spPr bwMode="auto">
          <a:xfrm>
            <a:off x="1927952" y="4206030"/>
            <a:ext cx="190916" cy="93025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왼쪽 중괄호 13">
            <a:extLst>
              <a:ext uri="{FF2B5EF4-FFF2-40B4-BE49-F238E27FC236}">
                <a16:creationId xmlns:a16="http://schemas.microsoft.com/office/drawing/2014/main" id="{61CCB218-46E5-4529-B451-B5064CAD7606}"/>
              </a:ext>
            </a:extLst>
          </p:cNvPr>
          <p:cNvSpPr/>
          <p:nvPr/>
        </p:nvSpPr>
        <p:spPr bwMode="auto">
          <a:xfrm>
            <a:off x="1927200" y="5307997"/>
            <a:ext cx="190916" cy="930252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3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105714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Problem statement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752600"/>
            <a:ext cx="8005709" cy="4476743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If a STA of a STR MLD should increase its CW value after transmission failure due to the intra-MLD collision of its receiving STA of a non-STR MLD, it is disadvantageous to the STA of the STR MLD compared to the neighbor single-link STAs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Intra-MLD collision is unique problem of the MLD</a:t>
            </a:r>
          </a:p>
          <a:p>
            <a:pPr lvl="1"/>
            <a:endParaRPr lang="en-US" altLang="ko-KR" sz="2000" dirty="0">
              <a:solidFill>
                <a:srgbClr val="FF0000"/>
              </a:solidFill>
            </a:endParaRPr>
          </a:p>
          <a:p>
            <a:r>
              <a:rPr lang="en-US" altLang="ko-KR" sz="2400" dirty="0"/>
              <a:t>There can be more scenarios where a transmission from a STA of a STR MLD fails due to the limited receiving capability of its intended receiver</a:t>
            </a:r>
          </a:p>
          <a:p>
            <a:pPr lvl="1"/>
            <a:r>
              <a:rPr lang="en-US" altLang="ko-KR" sz="2000" dirty="0"/>
              <a:t>e.g., A STA of a multi-link single radio MLD cannot receive a frame when another STA of the same MLD starts transmission</a:t>
            </a:r>
            <a:endParaRPr lang="en-US" altLang="ko-KR" sz="1800" dirty="0"/>
          </a:p>
          <a:p>
            <a:endParaRPr lang="ko-KR" altLang="en-US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90215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407728"/>
            <a:ext cx="7770813" cy="4921646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Proposal</a:t>
            </a:r>
          </a:p>
          <a:p>
            <a:pPr lvl="1"/>
            <a:r>
              <a:rPr lang="en-US" altLang="ko-KR" sz="2175" dirty="0"/>
              <a:t>A STA of STR MLD does not increase its CW value when it recognizes that its transmission is failed due to intra-MLD collision of the receiving STA</a:t>
            </a:r>
          </a:p>
          <a:p>
            <a:pPr lvl="1"/>
            <a:endParaRPr lang="en-US" altLang="ko-KR" sz="2175" dirty="0"/>
          </a:p>
          <a:p>
            <a:pPr marL="503987" marR="0" lvl="1" indent="-215995" algn="l" defTabSz="282993" rtl="0" eaLnBrk="1" fontAlgn="base" latinLnBrk="0" hangingPunct="1">
              <a:lnSpc>
                <a:spcPct val="100000"/>
              </a:lnSpc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altLang="ko-KR" sz="18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NOTE: In the baseline spec (10.3.1)</a:t>
            </a:r>
          </a:p>
          <a:p>
            <a:pPr marL="287992" marR="0" lvl="1" indent="0" algn="l" defTabSz="282993" rtl="0" eaLnBrk="1" fontAlgn="base" latinLnBrk="0" hangingPunct="1">
              <a:lnSpc>
                <a:spcPct val="100000"/>
              </a:lnSpc>
              <a:spcBef>
                <a:spcPts val="31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r>
              <a:rPr kumimoji="0" lang="en-US" altLang="ko-KR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“The CSMA/CA protocol is </a:t>
            </a:r>
            <a:r>
              <a:rPr kumimoji="0" lang="en-US" altLang="ko-KR" sz="1500" b="1" i="1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designed to reduce the collision probability between multiple STAs </a:t>
            </a:r>
            <a:r>
              <a:rPr kumimoji="0" lang="en-US" altLang="ko-KR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accessing </a:t>
            </a:r>
            <a:r>
              <a:rPr lang="en-US" altLang="ko-KR" sz="1500" i="1" dirty="0">
                <a:latin typeface="Times New Roman"/>
                <a:ea typeface="MS Gothic"/>
              </a:rPr>
              <a:t>a </a:t>
            </a:r>
            <a:r>
              <a:rPr kumimoji="0" lang="en-US" altLang="ko-KR" sz="15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</a:rPr>
              <a:t>medium, at the point where collisions would most likely occur.”</a:t>
            </a:r>
            <a:endParaRPr kumimoji="0" lang="en-US" altLang="ko-KR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highlight>
                <a:srgbClr val="CCEEDF"/>
              </a:highlight>
              <a:uLnTx/>
              <a:uFillTx/>
              <a:latin typeface="Times New Roman"/>
              <a:ea typeface="MS Gothic"/>
            </a:endParaRPr>
          </a:p>
          <a:p>
            <a:pPr marL="0" indent="0">
              <a:buNone/>
            </a:pPr>
            <a:endParaRPr lang="en-US" altLang="ko-KR" sz="2400" dirty="0">
              <a:solidFill>
                <a:srgbClr val="FF0000"/>
              </a:solidFill>
            </a:endParaRPr>
          </a:p>
          <a:p>
            <a:endParaRPr lang="en-US" altLang="ko-KR" sz="2400" dirty="0">
              <a:solidFill>
                <a:srgbClr val="FF0000"/>
              </a:solidFill>
            </a:endParaRPr>
          </a:p>
          <a:p>
            <a:pPr marL="287992" lvl="1" indent="0">
              <a:buNone/>
            </a:pPr>
            <a:endParaRPr lang="en-US" altLang="ko-KR" sz="2000" dirty="0"/>
          </a:p>
          <a:p>
            <a:pPr lvl="1">
              <a:buFont typeface="Wingdings" panose="05000000000000000000" pitchFamily="2" charset="2"/>
              <a:buChar char="ü"/>
            </a:pPr>
            <a:endParaRPr lang="en-US" altLang="ko-KR" sz="2000" i="1" dirty="0"/>
          </a:p>
          <a:p>
            <a:pPr lvl="1"/>
            <a:endParaRPr lang="en-US" altLang="ko-KR" sz="1800" dirty="0"/>
          </a:p>
          <a:p>
            <a:endParaRPr lang="ko-KR" altLang="en-US" sz="2400" dirty="0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CW value management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1EE9FB7E-A4FC-4305-AF51-416B576E3DFC}"/>
              </a:ext>
            </a:extLst>
          </p:cNvPr>
          <p:cNvSpPr/>
          <p:nvPr/>
        </p:nvSpPr>
        <p:spPr>
          <a:xfrm>
            <a:off x="3113242" y="4762066"/>
            <a:ext cx="2198598" cy="34517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times new loman"/>
              </a:rPr>
              <a:t>Failed Tx due to intra-MLD collision</a:t>
            </a:r>
          </a:p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times new loman"/>
              </a:rPr>
              <a:t>(to STA1)</a:t>
            </a:r>
            <a:endParaRPr lang="ko-KR" altLang="en-US" sz="800" b="1" dirty="0">
              <a:solidFill>
                <a:schemeClr val="tx1"/>
              </a:solidFill>
              <a:latin typeface="times new loman"/>
            </a:endParaRP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3D475CEB-6153-46F6-8B33-4CC0ED42C864}"/>
              </a:ext>
            </a:extLst>
          </p:cNvPr>
          <p:cNvCxnSpPr>
            <a:cxnSpLocks/>
          </p:cNvCxnSpPr>
          <p:nvPr/>
        </p:nvCxnSpPr>
        <p:spPr>
          <a:xfrm flipH="1">
            <a:off x="2434389" y="5914266"/>
            <a:ext cx="4827195" cy="3590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직선 연결선 11">
            <a:extLst>
              <a:ext uri="{FF2B5EF4-FFF2-40B4-BE49-F238E27FC236}">
                <a16:creationId xmlns:a16="http://schemas.microsoft.com/office/drawing/2014/main" id="{8CDE946A-33DB-4BBD-B1D4-F7A83D43BE36}"/>
              </a:ext>
            </a:extLst>
          </p:cNvPr>
          <p:cNvCxnSpPr>
            <a:cxnSpLocks/>
          </p:cNvCxnSpPr>
          <p:nvPr/>
        </p:nvCxnSpPr>
        <p:spPr>
          <a:xfrm flipH="1">
            <a:off x="2426645" y="5111126"/>
            <a:ext cx="4846634" cy="6871"/>
          </a:xfrm>
          <a:prstGeom prst="line">
            <a:avLst/>
          </a:prstGeom>
          <a:ln w="12700" cmpd="sng">
            <a:solidFill>
              <a:schemeClr val="tx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F180AEC-F284-403F-BA22-388E30BF2C3A}"/>
              </a:ext>
            </a:extLst>
          </p:cNvPr>
          <p:cNvSpPr/>
          <p:nvPr/>
        </p:nvSpPr>
        <p:spPr>
          <a:xfrm>
            <a:off x="3024414" y="5563123"/>
            <a:ext cx="2884945" cy="345175"/>
          </a:xfrm>
          <a:prstGeom prst="rect">
            <a:avLst/>
          </a:prstGeom>
          <a:solidFill>
            <a:srgbClr val="FFC000"/>
          </a:solidFill>
          <a:ln w="28575" cmpd="sng">
            <a:solidFill>
              <a:schemeClr val="tx1"/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times new loman"/>
              </a:rPr>
              <a:t>Rx PPDU (from STA2)</a:t>
            </a:r>
          </a:p>
        </p:txBody>
      </p:sp>
      <p:sp>
        <p:nvSpPr>
          <p:cNvPr id="14" name="평행 사변형 13">
            <a:extLst>
              <a:ext uri="{FF2B5EF4-FFF2-40B4-BE49-F238E27FC236}">
                <a16:creationId xmlns:a16="http://schemas.microsoft.com/office/drawing/2014/main" id="{9AC994B1-4C8B-4D3B-8FD5-811CB823F7BA}"/>
              </a:ext>
            </a:extLst>
          </p:cNvPr>
          <p:cNvSpPr/>
          <p:nvPr/>
        </p:nvSpPr>
        <p:spPr>
          <a:xfrm>
            <a:off x="2878745" y="4780676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2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15" name="평행 사변형 14">
            <a:extLst>
              <a:ext uri="{FF2B5EF4-FFF2-40B4-BE49-F238E27FC236}">
                <a16:creationId xmlns:a16="http://schemas.microsoft.com/office/drawing/2014/main" id="{A7D5F5FD-97E6-436B-88BF-C968600BD797}"/>
              </a:ext>
            </a:extLst>
          </p:cNvPr>
          <p:cNvSpPr/>
          <p:nvPr/>
        </p:nvSpPr>
        <p:spPr>
          <a:xfrm>
            <a:off x="2946902" y="4778980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1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16" name="평행 사변형 15">
            <a:extLst>
              <a:ext uri="{FF2B5EF4-FFF2-40B4-BE49-F238E27FC236}">
                <a16:creationId xmlns:a16="http://schemas.microsoft.com/office/drawing/2014/main" id="{803DF5D0-1B77-43C0-9700-43D8FD3639FC}"/>
              </a:ext>
            </a:extLst>
          </p:cNvPr>
          <p:cNvSpPr/>
          <p:nvPr/>
        </p:nvSpPr>
        <p:spPr>
          <a:xfrm>
            <a:off x="3017843" y="4778980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0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DBA07EB-0825-4C22-AD65-52E4D7A7AEFE}"/>
              </a:ext>
            </a:extLst>
          </p:cNvPr>
          <p:cNvSpPr txBox="1"/>
          <p:nvPr/>
        </p:nvSpPr>
        <p:spPr>
          <a:xfrm>
            <a:off x="1737223" y="5623598"/>
            <a:ext cx="816636" cy="28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Times new loman"/>
              </a:rPr>
              <a:t>AP2 (6 GHz)</a:t>
            </a:r>
            <a:endParaRPr lang="ko-KR" altLang="en-US" sz="800" dirty="0">
              <a:latin typeface="Times new loman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B0EC350-3BF6-44F6-89FA-C5119527D30A}"/>
              </a:ext>
            </a:extLst>
          </p:cNvPr>
          <p:cNvSpPr txBox="1"/>
          <p:nvPr/>
        </p:nvSpPr>
        <p:spPr>
          <a:xfrm>
            <a:off x="1737223" y="4905858"/>
            <a:ext cx="816636" cy="287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Times new loman"/>
              </a:rPr>
              <a:t>AP1 (5 GHz)</a:t>
            </a:r>
            <a:endParaRPr lang="ko-KR" altLang="en-US" sz="800" dirty="0">
              <a:latin typeface="Times new loman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EE567189-455C-4B70-8C64-8E7C391E984B}"/>
              </a:ext>
            </a:extLst>
          </p:cNvPr>
          <p:cNvSpPr/>
          <p:nvPr/>
        </p:nvSpPr>
        <p:spPr>
          <a:xfrm>
            <a:off x="6128457" y="5566422"/>
            <a:ext cx="428730" cy="345175"/>
          </a:xfrm>
          <a:prstGeom prst="rect">
            <a:avLst/>
          </a:prstGeom>
          <a:solidFill>
            <a:srgbClr val="FFC000"/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>
                <a:solidFill>
                  <a:schemeClr val="tx1"/>
                </a:solidFill>
                <a:latin typeface="times new loman"/>
              </a:rPr>
              <a:t>Tx </a:t>
            </a:r>
          </a:p>
          <a:p>
            <a:pPr algn="ctr"/>
            <a:r>
              <a:rPr lang="en-US" altLang="ko-KR" sz="600" b="1" dirty="0">
                <a:solidFill>
                  <a:schemeClr val="tx1"/>
                </a:solidFill>
                <a:latin typeface="times new loman"/>
              </a:rPr>
              <a:t>ACK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F2EE2D2-B3D9-4103-AE4F-2861420C6B08}"/>
              </a:ext>
            </a:extLst>
          </p:cNvPr>
          <p:cNvSpPr txBox="1"/>
          <p:nvPr/>
        </p:nvSpPr>
        <p:spPr>
          <a:xfrm rot="16200000">
            <a:off x="5754837" y="5571105"/>
            <a:ext cx="537815" cy="248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SIFS</a:t>
            </a:r>
            <a:endParaRPr lang="ko-KR" altLang="en-US" sz="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DC6AE4-AAE0-4546-8450-9E20EBE6EA85}"/>
              </a:ext>
            </a:extLst>
          </p:cNvPr>
          <p:cNvSpPr txBox="1"/>
          <p:nvPr/>
        </p:nvSpPr>
        <p:spPr>
          <a:xfrm rot="16200000">
            <a:off x="5169798" y="4698505"/>
            <a:ext cx="537815" cy="2480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SIFS</a:t>
            </a:r>
            <a:endParaRPr lang="ko-KR" altLang="en-US" sz="800" dirty="0"/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7A450ADE-A080-46B0-B940-3FF4CEFE0E32}"/>
              </a:ext>
            </a:extLst>
          </p:cNvPr>
          <p:cNvSpPr/>
          <p:nvPr/>
        </p:nvSpPr>
        <p:spPr>
          <a:xfrm>
            <a:off x="2746973" y="4784949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4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28" name="평행 사변형 27">
            <a:extLst>
              <a:ext uri="{FF2B5EF4-FFF2-40B4-BE49-F238E27FC236}">
                <a16:creationId xmlns:a16="http://schemas.microsoft.com/office/drawing/2014/main" id="{3BAA24B0-AEDC-46D8-B201-3430A6EEA129}"/>
              </a:ext>
            </a:extLst>
          </p:cNvPr>
          <p:cNvSpPr/>
          <p:nvPr/>
        </p:nvSpPr>
        <p:spPr>
          <a:xfrm>
            <a:off x="2815130" y="4783253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3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C327E05C-BCDA-4CEF-823E-0FF59E99EEDB}"/>
              </a:ext>
            </a:extLst>
          </p:cNvPr>
          <p:cNvCxnSpPr>
            <a:cxnSpLocks/>
          </p:cNvCxnSpPr>
          <p:nvPr/>
        </p:nvCxnSpPr>
        <p:spPr bwMode="auto">
          <a:xfrm flipV="1">
            <a:off x="3994154" y="5101174"/>
            <a:ext cx="0" cy="45283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E149D66-A6E1-4C6E-805D-ECCCC5691656}"/>
              </a:ext>
            </a:extLst>
          </p:cNvPr>
          <p:cNvSpPr txBox="1"/>
          <p:nvPr/>
        </p:nvSpPr>
        <p:spPr>
          <a:xfrm>
            <a:off x="3950341" y="5185460"/>
            <a:ext cx="1875212" cy="415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b="1" dirty="0">
                <a:solidFill>
                  <a:srgbClr val="FF0000"/>
                </a:solidFill>
              </a:rPr>
              <a:t>Tx STA info</a:t>
            </a:r>
          </a:p>
          <a:p>
            <a:r>
              <a:rPr lang="en-US" altLang="ko-KR" sz="800" b="1" dirty="0">
                <a:solidFill>
                  <a:srgbClr val="FF0000"/>
                </a:solidFill>
              </a:rPr>
              <a:t>(non-STR relationship with STA1)</a:t>
            </a:r>
            <a:endParaRPr lang="ko-KR" altLang="en-US" sz="800" b="1" dirty="0">
              <a:solidFill>
                <a:srgbClr val="FF0000"/>
              </a:solidFill>
            </a:endParaRPr>
          </a:p>
        </p:txBody>
      </p: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DBA14702-6F03-4C39-BA4D-E0ADF88187C6}"/>
              </a:ext>
            </a:extLst>
          </p:cNvPr>
          <p:cNvSpPr/>
          <p:nvPr/>
        </p:nvSpPr>
        <p:spPr>
          <a:xfrm>
            <a:off x="5562707" y="4767483"/>
            <a:ext cx="409431" cy="345175"/>
          </a:xfrm>
          <a:prstGeom prst="rect">
            <a:avLst/>
          </a:prstGeom>
          <a:noFill/>
          <a:ln w="28575" cmpd="sng">
            <a:solidFill>
              <a:schemeClr val="tx1"/>
            </a:solidFill>
            <a:prstDash val="dash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00" b="1" dirty="0">
                <a:solidFill>
                  <a:schemeClr val="bg1">
                    <a:lumMod val="65000"/>
                  </a:schemeClr>
                </a:solidFill>
                <a:latin typeface="times new loman"/>
              </a:rPr>
              <a:t>No ACK</a:t>
            </a:r>
          </a:p>
        </p:txBody>
      </p:sp>
      <p:sp>
        <p:nvSpPr>
          <p:cNvPr id="35" name="평행 사변형 34">
            <a:extLst>
              <a:ext uri="{FF2B5EF4-FFF2-40B4-BE49-F238E27FC236}">
                <a16:creationId xmlns:a16="http://schemas.microsoft.com/office/drawing/2014/main" id="{714E5274-CFFE-43F7-A51D-A33928621B6D}"/>
              </a:ext>
            </a:extLst>
          </p:cNvPr>
          <p:cNvSpPr/>
          <p:nvPr/>
        </p:nvSpPr>
        <p:spPr>
          <a:xfrm>
            <a:off x="6185623" y="4785240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2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36" name="평행 사변형 35">
            <a:extLst>
              <a:ext uri="{FF2B5EF4-FFF2-40B4-BE49-F238E27FC236}">
                <a16:creationId xmlns:a16="http://schemas.microsoft.com/office/drawing/2014/main" id="{9676835A-F63D-471E-9DA8-94BB0E703E55}"/>
              </a:ext>
            </a:extLst>
          </p:cNvPr>
          <p:cNvSpPr/>
          <p:nvPr/>
        </p:nvSpPr>
        <p:spPr>
          <a:xfrm>
            <a:off x="6253780" y="4783544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1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37" name="평행 사변형 36">
            <a:extLst>
              <a:ext uri="{FF2B5EF4-FFF2-40B4-BE49-F238E27FC236}">
                <a16:creationId xmlns:a16="http://schemas.microsoft.com/office/drawing/2014/main" id="{2AC5EFBF-1B49-43DB-A9E7-D310202F09A3}"/>
              </a:ext>
            </a:extLst>
          </p:cNvPr>
          <p:cNvSpPr/>
          <p:nvPr/>
        </p:nvSpPr>
        <p:spPr>
          <a:xfrm>
            <a:off x="6324721" y="4783544"/>
            <a:ext cx="88755" cy="333050"/>
          </a:xfrm>
          <a:prstGeom prst="parallelogram">
            <a:avLst/>
          </a:prstGeom>
          <a:noFill/>
          <a:ln w="31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  <a:latin typeface="times new loman"/>
              </a:rPr>
              <a:t>0</a:t>
            </a:r>
            <a:endParaRPr lang="ko-KR" altLang="en-US" sz="1100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782D70C-D9BA-483B-B08D-6A5ED4B48812}"/>
              </a:ext>
            </a:extLst>
          </p:cNvPr>
          <p:cNvSpPr txBox="1"/>
          <p:nvPr/>
        </p:nvSpPr>
        <p:spPr>
          <a:xfrm>
            <a:off x="1041862" y="5120766"/>
            <a:ext cx="659969" cy="623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>
                <a:latin typeface="Times new loman"/>
              </a:rPr>
              <a:t>STR</a:t>
            </a:r>
          </a:p>
          <a:p>
            <a:r>
              <a:rPr lang="en-US" altLang="ko-KR" sz="900" dirty="0">
                <a:latin typeface="Times new loman"/>
              </a:rPr>
              <a:t>AP</a:t>
            </a:r>
          </a:p>
          <a:p>
            <a:r>
              <a:rPr lang="en-US" altLang="ko-KR" sz="900" dirty="0">
                <a:latin typeface="Times new loman"/>
              </a:rPr>
              <a:t>MLD</a:t>
            </a:r>
            <a:endParaRPr lang="ko-KR" altLang="en-US" sz="900" dirty="0">
              <a:latin typeface="Times new loman"/>
            </a:endParaRPr>
          </a:p>
        </p:txBody>
      </p:sp>
      <p:sp>
        <p:nvSpPr>
          <p:cNvPr id="39" name="왼쪽 중괄호 38">
            <a:extLst>
              <a:ext uri="{FF2B5EF4-FFF2-40B4-BE49-F238E27FC236}">
                <a16:creationId xmlns:a16="http://schemas.microsoft.com/office/drawing/2014/main" id="{8CC5C588-EE68-4205-AD20-645F1D4B4AC2}"/>
              </a:ext>
            </a:extLst>
          </p:cNvPr>
          <p:cNvSpPr/>
          <p:nvPr/>
        </p:nvSpPr>
        <p:spPr bwMode="auto">
          <a:xfrm>
            <a:off x="1592085" y="4905068"/>
            <a:ext cx="188843" cy="952185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D63464-C91F-49C9-A926-ECFCE8760CAE}"/>
              </a:ext>
            </a:extLst>
          </p:cNvPr>
          <p:cNvSpPr txBox="1"/>
          <p:nvPr/>
        </p:nvSpPr>
        <p:spPr>
          <a:xfrm>
            <a:off x="2903885" y="4349425"/>
            <a:ext cx="9941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 dirty="0"/>
              <a:t>Random()=</a:t>
            </a:r>
          </a:p>
          <a:p>
            <a:r>
              <a:rPr lang="en-US" altLang="ko-KR" sz="900" dirty="0"/>
              <a:t>[0,</a:t>
            </a:r>
            <a:r>
              <a:rPr lang="en-US" altLang="ko-KR" sz="900" dirty="0">
                <a:solidFill>
                  <a:srgbClr val="FF0000"/>
                </a:solidFill>
              </a:rPr>
              <a:t>CW</a:t>
            </a:r>
            <a:r>
              <a:rPr lang="en-US" altLang="ko-KR" sz="900" dirty="0"/>
              <a:t>]</a:t>
            </a:r>
          </a:p>
        </p:txBody>
      </p:sp>
      <p:sp>
        <p:nvSpPr>
          <p:cNvPr id="52" name="직사각형 51">
            <a:extLst>
              <a:ext uri="{FF2B5EF4-FFF2-40B4-BE49-F238E27FC236}">
                <a16:creationId xmlns:a16="http://schemas.microsoft.com/office/drawing/2014/main" id="{4F64EA62-B389-4ED9-B455-9F658CFE6469}"/>
              </a:ext>
            </a:extLst>
          </p:cNvPr>
          <p:cNvSpPr/>
          <p:nvPr/>
        </p:nvSpPr>
        <p:spPr>
          <a:xfrm>
            <a:off x="6421861" y="4756109"/>
            <a:ext cx="868945" cy="345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  <a:latin typeface="times new loman"/>
              </a:rPr>
              <a:t>Tx</a:t>
            </a:r>
            <a:endParaRPr lang="ko-KR" altLang="en-US" sz="800" b="1" dirty="0">
              <a:solidFill>
                <a:schemeClr val="tx1"/>
              </a:solidFill>
              <a:latin typeface="times new loman"/>
            </a:endParaRPr>
          </a:p>
        </p:txBody>
      </p:sp>
      <p:sp>
        <p:nvSpPr>
          <p:cNvPr id="53" name="직사각형 52">
            <a:extLst>
              <a:ext uri="{FF2B5EF4-FFF2-40B4-BE49-F238E27FC236}">
                <a16:creationId xmlns:a16="http://schemas.microsoft.com/office/drawing/2014/main" id="{65DBE450-F2C3-48A0-A95E-CA64B9447E02}"/>
              </a:ext>
            </a:extLst>
          </p:cNvPr>
          <p:cNvSpPr/>
          <p:nvPr/>
        </p:nvSpPr>
        <p:spPr bwMode="auto">
          <a:xfrm>
            <a:off x="7161885" y="4591383"/>
            <a:ext cx="193402" cy="56341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dirty="0" err="1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64" name="연결선: 구부러짐 63">
            <a:extLst>
              <a:ext uri="{FF2B5EF4-FFF2-40B4-BE49-F238E27FC236}">
                <a16:creationId xmlns:a16="http://schemas.microsoft.com/office/drawing/2014/main" id="{7F607A20-12ED-4322-8356-0D0356691F5D}"/>
              </a:ext>
            </a:extLst>
          </p:cNvPr>
          <p:cNvCxnSpPr>
            <a:cxnSpLocks/>
            <a:stCxn id="6" idx="1"/>
            <a:endCxn id="27" idx="1"/>
          </p:cNvCxnSpPr>
          <p:nvPr/>
        </p:nvCxnSpPr>
        <p:spPr bwMode="auto">
          <a:xfrm rot="10800000" flipV="1">
            <a:off x="2802445" y="4534091"/>
            <a:ext cx="101440" cy="250858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77B41E26-81F8-4EED-80B0-AFEBBAEBE813}"/>
              </a:ext>
            </a:extLst>
          </p:cNvPr>
          <p:cNvSpPr txBox="1"/>
          <p:nvPr/>
        </p:nvSpPr>
        <p:spPr>
          <a:xfrm>
            <a:off x="6339224" y="4337323"/>
            <a:ext cx="99412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900" dirty="0"/>
              <a:t>Random()=</a:t>
            </a:r>
          </a:p>
          <a:p>
            <a:r>
              <a:rPr lang="en-US" altLang="ko-KR" sz="900" dirty="0"/>
              <a:t>[0,</a:t>
            </a:r>
            <a:r>
              <a:rPr lang="en-US" altLang="ko-KR" sz="900" dirty="0">
                <a:solidFill>
                  <a:srgbClr val="FF0000"/>
                </a:solidFill>
              </a:rPr>
              <a:t>(same) CW</a:t>
            </a:r>
            <a:r>
              <a:rPr lang="en-US" altLang="ko-KR" sz="900" dirty="0"/>
              <a:t>]</a:t>
            </a:r>
          </a:p>
        </p:txBody>
      </p:sp>
      <p:cxnSp>
        <p:nvCxnSpPr>
          <p:cNvPr id="70" name="연결선: 구부러짐 69">
            <a:extLst>
              <a:ext uri="{FF2B5EF4-FFF2-40B4-BE49-F238E27FC236}">
                <a16:creationId xmlns:a16="http://schemas.microsoft.com/office/drawing/2014/main" id="{7B9C8A9D-CD3A-4DED-B332-56971E9F31C4}"/>
              </a:ext>
            </a:extLst>
          </p:cNvPr>
          <p:cNvCxnSpPr>
            <a:cxnSpLocks/>
            <a:stCxn id="69" idx="1"/>
            <a:endCxn id="35" idx="1"/>
          </p:cNvCxnSpPr>
          <p:nvPr/>
        </p:nvCxnSpPr>
        <p:spPr bwMode="auto">
          <a:xfrm rot="10800000" flipV="1">
            <a:off x="6241096" y="4521988"/>
            <a:ext cx="98129" cy="263251"/>
          </a:xfrm>
          <a:prstGeom prst="curved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64051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D46AA9-3FFD-4A40-A1B9-8E4D6F8E4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4438"/>
            <a:ext cx="7770813" cy="914400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AA67BF8-7796-4C9E-A016-318E3212C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1211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We discussed intra-MLD collision scenario where a STA of a non-STR MLD cannot receive a PPDU due to the intra-MLD collision</a:t>
            </a:r>
          </a:p>
          <a:p>
            <a:endParaRPr lang="en-US" altLang="ko-KR" sz="2175" dirty="0"/>
          </a:p>
          <a:p>
            <a:r>
              <a:rPr lang="en-US" altLang="ko-KR" sz="2400" dirty="0"/>
              <a:t>We propose not to increase CW value of a STA of a STR MLD when it recognizes that its transmission is failed due to intra-MLD collision of the receiving STA of non-STR MLD</a:t>
            </a:r>
          </a:p>
          <a:p>
            <a:endParaRPr lang="en-US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8B92C59-5753-415C-BE91-5ED910564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16418206-36D0-4FFA-AF0A-BD4D2F291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B4E853E6-D0EB-409F-9160-99F4004657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113321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SP1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EAFDB0-92C2-40A1-960A-D5BA57F6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8" y="1612095"/>
            <a:ext cx="7770813" cy="4113213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Do you agree to add the following in the SFD:</a:t>
            </a:r>
          </a:p>
          <a:p>
            <a:pPr lvl="1"/>
            <a:r>
              <a:rPr lang="en-US" altLang="ko-KR" sz="2000" dirty="0"/>
              <a:t>A STA of a STR MLD that attempted unsuccessful transmission to a STA that is an intended receiver shall select a new random number using the current value of CW, if all of the following conditions are satisfied:</a:t>
            </a:r>
          </a:p>
          <a:p>
            <a:pPr lvl="2"/>
            <a:r>
              <a:rPr lang="en-US" altLang="ko-KR" dirty="0"/>
              <a:t>The intended receiver is an affiliated STA with a non-STR MLD.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While the STA of the STR MLD performing the transmission, another STA of the STR MLD receives a PPDU from another STA of the non-STR MLD.</a:t>
            </a:r>
          </a:p>
          <a:p>
            <a:pPr marL="863975" lvl="3" indent="0">
              <a:buNone/>
            </a:pPr>
            <a:endParaRPr lang="en-US" altLang="ko-KR" dirty="0"/>
          </a:p>
          <a:p>
            <a:pPr marL="863975" lvl="3" indent="0">
              <a:buNone/>
            </a:pPr>
            <a:endParaRPr lang="en-US" altLang="ko-KR" dirty="0"/>
          </a:p>
          <a:p>
            <a:pPr marL="287992" lvl="1" indent="0">
              <a:buNone/>
            </a:pPr>
            <a:r>
              <a:rPr lang="en-US" altLang="ko-KR" sz="1400" dirty="0"/>
              <a:t>Y/N/A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257463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References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[1] 11-19/1305 Synchronous Multi-link Operation</a:t>
            </a:r>
          </a:p>
          <a:p>
            <a:r>
              <a:rPr lang="en-US" altLang="ko-KR" sz="1800" dirty="0"/>
              <a:t>[2] 11-20/0026 MLO: Sync PPDUs</a:t>
            </a:r>
          </a:p>
          <a:p>
            <a:r>
              <a:rPr lang="en-US" altLang="ko-KR" sz="1800" dirty="0"/>
              <a:t>[3] 11-20/0638 STR AP Sync. MLO Operation</a:t>
            </a:r>
          </a:p>
          <a:p>
            <a:r>
              <a:rPr lang="en-US" altLang="ko-KR" sz="1800" dirty="0"/>
              <a:t>[4] 11-20/0670 Synchronous Multi-link Operation Follow Up</a:t>
            </a:r>
          </a:p>
          <a:p>
            <a:r>
              <a:rPr lang="en-US" altLang="ko-KR" sz="1800" dirty="0"/>
              <a:t>[5] 11-19/1547 Multi-link Operation and Channel Access Discussion</a:t>
            </a:r>
          </a:p>
          <a:p>
            <a:r>
              <a:rPr lang="en-US" altLang="ko-KR" sz="1800" dirty="0"/>
              <a:t>[6] 11-19/1836 Multi-link Channel Access Follow-up</a:t>
            </a:r>
          </a:p>
          <a:p>
            <a:r>
              <a:rPr lang="en-US" altLang="ko-KR" sz="1800" dirty="0"/>
              <a:t>[7] 11-20/0469 Multi-link Channel Sensing</a:t>
            </a:r>
          </a:p>
          <a:p>
            <a:r>
              <a:rPr lang="en-US" altLang="ko-KR" sz="1800" dirty="0"/>
              <a:t>[8] 11-20/0487 Multiple Link Operation Follow Up</a:t>
            </a:r>
          </a:p>
          <a:p>
            <a:r>
              <a:rPr lang="en-US" altLang="ko-KR" sz="1800" dirty="0"/>
              <a:t>[9] 11-20/0577 RTS and CTS Procedure in Synchronous Multi-link Operation</a:t>
            </a:r>
          </a:p>
          <a:p>
            <a:r>
              <a:rPr lang="en-US" altLang="ko-KR" sz="1800" dirty="0"/>
              <a:t>[10] 11-20/0968 Multi-link RTS-CTS Operations with non-STR STA MLD</a:t>
            </a:r>
          </a:p>
          <a:p>
            <a:endParaRPr lang="ko-KR" altLang="en-US" sz="1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defTabSz="212239" eaLnBrk="0" latinLnBrk="0" hangingPunct="0"/>
            <a:r>
              <a:rPr lang="en-US" kern="0" dirty="0"/>
              <a:t>July 2020</a:t>
            </a:r>
            <a:endParaRPr lang="en-GB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55462</TotalTime>
  <Words>956</Words>
  <Application>Microsoft Office PowerPoint</Application>
  <PresentationFormat>화면 슬라이드 쇼(4:3)</PresentationFormat>
  <Paragraphs>175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Times new loman</vt:lpstr>
      <vt:lpstr>Times new loman</vt:lpstr>
      <vt:lpstr>맑은 고딕</vt:lpstr>
      <vt:lpstr>Arial</vt:lpstr>
      <vt:lpstr>Times New Roman</vt:lpstr>
      <vt:lpstr>Wingdings</vt:lpstr>
      <vt:lpstr>Office Theme</vt:lpstr>
      <vt:lpstr>1_Office Theme</vt:lpstr>
      <vt:lpstr>Contention Window Value Management  for STR MLD</vt:lpstr>
      <vt:lpstr>Introduction</vt:lpstr>
      <vt:lpstr>Intra-MLD collision</vt:lpstr>
      <vt:lpstr>Problem statement</vt:lpstr>
      <vt:lpstr>CW value management</vt:lpstr>
      <vt:lpstr>Summary</vt:lpstr>
      <vt:lpstr>SP1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Discussions on Preamble Puncturing and SIG-B Signaling</dc:title>
  <dc:creator>Shawn</dc:creator>
  <cp:lastModifiedBy>sanghyun kim</cp:lastModifiedBy>
  <cp:revision>986</cp:revision>
  <cp:lastPrinted>2020-04-01T07:02:56Z</cp:lastPrinted>
  <dcterms:created xsi:type="dcterms:W3CDTF">2020-03-18T02:52:23Z</dcterms:created>
  <dcterms:modified xsi:type="dcterms:W3CDTF">2020-07-30T06:26:28Z</dcterms:modified>
</cp:coreProperties>
</file>