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332" r:id="rId3"/>
    <p:sldId id="284" r:id="rId4"/>
    <p:sldId id="334" r:id="rId5"/>
    <p:sldId id="336" r:id="rId6"/>
    <p:sldId id="349" r:id="rId7"/>
    <p:sldId id="337" r:id="rId8"/>
    <p:sldId id="338" r:id="rId9"/>
    <p:sldId id="339" r:id="rId10"/>
    <p:sldId id="340" r:id="rId11"/>
    <p:sldId id="341" r:id="rId12"/>
    <p:sldId id="342" r:id="rId13"/>
    <p:sldId id="343" r:id="rId14"/>
    <p:sldId id="330" r:id="rId15"/>
    <p:sldId id="344" r:id="rId16"/>
    <p:sldId id="350" r:id="rId17"/>
    <p:sldId id="345" r:id="rId18"/>
    <p:sldId id="346" r:id="rId19"/>
    <p:sldId id="348" r:id="rId20"/>
    <p:sldId id="347" r:id="rId21"/>
    <p:sldId id="27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99"/>
    <a:srgbClr val="1E1EFA"/>
    <a:srgbClr val="DFB7D9"/>
    <a:srgbClr val="C2C2FE"/>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660"/>
  </p:normalViewPr>
  <p:slideViewPr>
    <p:cSldViewPr>
      <p:cViewPr varScale="1">
        <p:scale>
          <a:sx n="110" d="100"/>
          <a:sy n="110" d="100"/>
        </p:scale>
        <p:origin x="169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75245" y="332601"/>
            <a:ext cx="327025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dirty="0" smtClean="0"/>
              <a:t>802.11-20/1150r2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dirty="0" smtClean="0"/>
              <a:t>Aug</a:t>
            </a:r>
            <a:r>
              <a:rPr lang="en-US" sz="1800" b="1" dirty="0" smtClean="0"/>
              <a:t> 2020</a:t>
            </a:r>
            <a:endParaRPr lang="en-US" sz="1800" b="1" dirty="0"/>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0285-05-00be-su-ppdu-sig-contents-considerations.pptx" TargetMode="External"/><Relationship Id="rId2" Type="http://schemas.openxmlformats.org/officeDocument/2006/relationships/hyperlink" Target="https://mentor.ieee.org/802.11/dcn/20/11-20-0566-46-00be-compendium-of-straw-polls-and-potential-changes-to-the-specification-framework-document.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dirty="0" smtClean="0">
                <a:solidFill>
                  <a:schemeClr val="tx1"/>
                </a:solidFill>
              </a:rPr>
              <a:t>Preamble Puncture Discussion in EHT PPDU</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smtClean="0"/>
              <a:t> 2020-07-27</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557659320"/>
              </p:ext>
            </p:extLst>
          </p:nvPr>
        </p:nvGraphicFramePr>
        <p:xfrm>
          <a:off x="647700" y="2819400"/>
          <a:ext cx="8115299" cy="1285240"/>
        </p:xfrm>
        <a:graphic>
          <a:graphicData uri="http://schemas.openxmlformats.org/drawingml/2006/table">
            <a:tbl>
              <a:tblPr firstRow="1" bandRow="1">
                <a:tableStyleId>{5940675A-B579-460E-94D1-54222C63F5DA}</a:tableStyleId>
              </a:tblPr>
              <a:tblGrid>
                <a:gridCol w="1786143"/>
                <a:gridCol w="1444446"/>
                <a:gridCol w="1615293"/>
                <a:gridCol w="978495"/>
                <a:gridCol w="2290922"/>
              </a:tblGrid>
              <a:tr h="370840">
                <a:tc>
                  <a:txBody>
                    <a:bodyPr/>
                    <a:lstStyle/>
                    <a:p>
                      <a:r>
                        <a:rPr lang="en-US" altLang="zh-CN" sz="1400" b="1" kern="1200" dirty="0" smtClean="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tr>
              <a:tr h="185420">
                <a:tc>
                  <a:txBody>
                    <a:bodyPr/>
                    <a:lstStyle/>
                    <a:p>
                      <a:pPr algn="ctr"/>
                      <a:r>
                        <a:rPr lang="en-US" altLang="zh-CN" sz="1400" dirty="0" smtClean="0"/>
                        <a:t>Ross Jian Yu</a:t>
                      </a:r>
                      <a:endParaRPr lang="en-US" altLang="zh-CN"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smtClean="0"/>
                        <a:t>ross.yujian@huawei.com</a:t>
                      </a:r>
                      <a:endParaRPr lang="zh-CN" altLang="en-US" sz="1400" dirty="0" smtClean="0"/>
                    </a:p>
                  </a:txBody>
                  <a:tcPr anchor="ctr"/>
                </a:tc>
              </a:tr>
              <a:tr h="185420">
                <a:tc>
                  <a:txBody>
                    <a:bodyPr/>
                    <a:lstStyle/>
                    <a:p>
                      <a:pPr algn="ctr"/>
                      <a:r>
                        <a:rPr lang="en-US" altLang="zh-CN" sz="1400" dirty="0" err="1" smtClean="0"/>
                        <a:t>Mengshi</a:t>
                      </a:r>
                      <a:r>
                        <a:rPr lang="en-US" altLang="zh-CN" sz="1400" dirty="0" smtClean="0"/>
                        <a:t> Hu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smtClean="0"/>
                        <a:t>Ming 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143000"/>
            <a:ext cx="7772400" cy="685800"/>
          </a:xfrm>
        </p:spPr>
        <p:txBody>
          <a:bodyPr/>
          <a:lstStyle/>
          <a:p>
            <a:r>
              <a:rPr lang="en-US" altLang="zh-CN" sz="1800" dirty="0"/>
              <a:t>Following </a:t>
            </a:r>
            <a:r>
              <a:rPr lang="en-US" altLang="zh-CN" sz="1800" dirty="0" smtClean="0"/>
              <a:t>Opt2, </a:t>
            </a:r>
            <a:r>
              <a:rPr lang="en-US" altLang="zh-CN" sz="1800" dirty="0"/>
              <a:t>for non-OFDMA, and when preamble puncture indication A field in U-SIG doesn’t indicate 7, there exist preamble puncture indication B subfield in EHT-SIG common. The contents of preamble puncture indication B subfield include:</a:t>
            </a:r>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4" name="标题 3"/>
          <p:cNvSpPr>
            <a:spLocks noGrp="1"/>
          </p:cNvSpPr>
          <p:nvPr>
            <p:ph type="title"/>
          </p:nvPr>
        </p:nvSpPr>
        <p:spPr>
          <a:xfrm>
            <a:off x="685800" y="295501"/>
            <a:ext cx="7772400" cy="1066800"/>
          </a:xfrm>
        </p:spPr>
        <p:txBody>
          <a:bodyPr/>
          <a:lstStyle/>
          <a:p>
            <a:r>
              <a:rPr lang="en-US" altLang="zh-CN" dirty="0"/>
              <a:t>Preamble puncture indication in </a:t>
            </a:r>
            <a:r>
              <a:rPr lang="en-US" altLang="zh-CN" dirty="0" smtClean="0"/>
              <a:t>EHT-SIG</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883986352"/>
              </p:ext>
            </p:extLst>
          </p:nvPr>
        </p:nvGraphicFramePr>
        <p:xfrm>
          <a:off x="876300" y="2438400"/>
          <a:ext cx="7353300" cy="2164080"/>
        </p:xfrm>
        <a:graphic>
          <a:graphicData uri="http://schemas.openxmlformats.org/drawingml/2006/table">
            <a:tbl>
              <a:tblPr firstRow="1" bandRow="1">
                <a:tableStyleId>{5C22544A-7EE6-4342-B048-85BDC9FD1C3A}</a:tableStyleId>
              </a:tblPr>
              <a:tblGrid>
                <a:gridCol w="1446046"/>
                <a:gridCol w="1446046"/>
                <a:gridCol w="2492123"/>
                <a:gridCol w="1969085"/>
              </a:tblGrid>
              <a:tr h="623843">
                <a:tc>
                  <a:txBody>
                    <a:bodyPr/>
                    <a:lstStyle/>
                    <a:p>
                      <a:r>
                        <a:rPr lang="en-US" altLang="zh-CN" sz="1600" dirty="0" smtClean="0"/>
                        <a:t>Bandwidth</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(MHz)</a:t>
                      </a:r>
                      <a:endParaRPr lang="zh-CN" altLang="en-US" sz="1600" dirty="0"/>
                    </a:p>
                  </a:txBody>
                  <a:tcPr/>
                </a:tc>
                <a:tc>
                  <a:txBody>
                    <a:bodyPr/>
                    <a:lstStyle/>
                    <a:p>
                      <a:r>
                        <a:rPr lang="en-US" altLang="zh-CN" sz="1600" dirty="0" smtClean="0"/>
                        <a:t>Preamble puncture</a:t>
                      </a:r>
                      <a:r>
                        <a:rPr lang="en-US" altLang="zh-CN" sz="1600" baseline="0" dirty="0" smtClean="0"/>
                        <a:t> indication B</a:t>
                      </a:r>
                      <a:endParaRPr lang="zh-CN" altLang="en-US" sz="1600" dirty="0"/>
                    </a:p>
                  </a:txBody>
                  <a:tcPr/>
                </a:tc>
                <a:tc>
                  <a:txBody>
                    <a:bodyPr/>
                    <a:lstStyle/>
                    <a:p>
                      <a:r>
                        <a:rPr lang="en-US" altLang="zh-CN" sz="1600" dirty="0" smtClean="0"/>
                        <a:t>Description</a:t>
                      </a:r>
                      <a:r>
                        <a:rPr lang="en-US" altLang="zh-CN" sz="1600" baseline="0" dirty="0" smtClean="0"/>
                        <a:t> in the corresponding 80MHz</a:t>
                      </a:r>
                      <a:endParaRPr lang="zh-CN" altLang="en-US" sz="1600" dirty="0"/>
                    </a:p>
                  </a:txBody>
                  <a:tcPr/>
                </a:tc>
                <a:tc>
                  <a:txBody>
                    <a:bodyPr/>
                    <a:lstStyle/>
                    <a:p>
                      <a:r>
                        <a:rPr lang="en-US" altLang="zh-CN" sz="1600" dirty="0" smtClean="0"/>
                        <a:t>Aggregated</a:t>
                      </a:r>
                      <a:r>
                        <a:rPr lang="en-US" altLang="zh-CN" sz="1600" baseline="0" dirty="0" smtClean="0"/>
                        <a:t> Bandwidth</a:t>
                      </a:r>
                    </a:p>
                  </a:txBody>
                  <a:tcPr/>
                </a:tc>
              </a:tr>
              <a:tr h="285587">
                <a:tc rowSpan="4">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320</a:t>
                      </a:r>
                      <a:endParaRPr lang="zh-CN" altLang="en-US" sz="1600" dirty="0" smtClean="0"/>
                    </a:p>
                  </a:txBody>
                  <a:tcPr/>
                </a:tc>
                <a:tc>
                  <a:txBody>
                    <a:bodyPr/>
                    <a:lstStyle/>
                    <a:p>
                      <a:r>
                        <a:rPr lang="en-US" altLang="zh-CN" sz="1600" dirty="0" smtClean="0"/>
                        <a:t>8</a:t>
                      </a:r>
                      <a:endParaRPr lang="zh-CN" altLang="en-US" sz="1600" dirty="0"/>
                    </a:p>
                  </a:txBody>
                  <a:tcPr/>
                </a:tc>
                <a:tc>
                  <a:txBody>
                    <a:bodyPr/>
                    <a:lstStyle/>
                    <a:p>
                      <a:r>
                        <a:rPr lang="en-US" altLang="zh-CN" sz="1600" dirty="0" smtClean="0"/>
                        <a:t>XXXX 1111 1111 1111</a:t>
                      </a:r>
                      <a:endParaRPr lang="zh-CN" altLang="en-US" sz="1600" dirty="0"/>
                    </a:p>
                  </a:txBody>
                  <a:tcPr/>
                </a:tc>
                <a:tc rowSpan="4">
                  <a:txBody>
                    <a:bodyPr/>
                    <a:lstStyle/>
                    <a:p>
                      <a:r>
                        <a:rPr lang="en-US" altLang="zh-CN" sz="1600" dirty="0" smtClean="0"/>
                        <a:t>3*996, 240MHz</a:t>
                      </a:r>
                      <a:endParaRPr lang="en-US" altLang="zh-CN" sz="1600" baseline="0" dirty="0" smtClean="0"/>
                    </a:p>
                    <a:p>
                      <a:r>
                        <a:rPr lang="en-US" altLang="zh-CN" sz="1600" baseline="0" dirty="0" smtClean="0"/>
                        <a:t>(4 options)</a:t>
                      </a:r>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9</a:t>
                      </a:r>
                      <a:endParaRPr lang="zh-CN" altLang="en-US" sz="1600" dirty="0"/>
                    </a:p>
                  </a:txBody>
                  <a:tcPr/>
                </a:tc>
                <a:tc>
                  <a:txBody>
                    <a:bodyPr/>
                    <a:lstStyle/>
                    <a:p>
                      <a:r>
                        <a:rPr lang="en-US" altLang="zh-CN" sz="1600" dirty="0" smtClean="0"/>
                        <a:t>1111 XXXX 1111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10</a:t>
                      </a:r>
                      <a:endParaRPr lang="zh-CN" altLang="en-US" sz="1600" dirty="0"/>
                    </a:p>
                  </a:txBody>
                  <a:tcPr/>
                </a:tc>
                <a:tc>
                  <a:txBody>
                    <a:bodyPr/>
                    <a:lstStyle/>
                    <a:p>
                      <a:r>
                        <a:rPr lang="en-US" altLang="zh-CN" sz="1600" dirty="0" smtClean="0"/>
                        <a:t>1111 1111 XXXX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11</a:t>
                      </a:r>
                      <a:endParaRPr lang="zh-CN" altLang="en-US" sz="1600" dirty="0"/>
                    </a:p>
                  </a:txBody>
                  <a:tcPr/>
                </a:tc>
                <a:tc>
                  <a:txBody>
                    <a:bodyPr/>
                    <a:lstStyle/>
                    <a:p>
                      <a:r>
                        <a:rPr lang="en-US" altLang="zh-CN" sz="1600" dirty="0" smtClean="0"/>
                        <a:t>1111 1111 1111 XXXX</a:t>
                      </a:r>
                      <a:endParaRPr lang="zh-CN" altLang="en-US" sz="1600" dirty="0"/>
                    </a:p>
                  </a:txBody>
                  <a:tcPr/>
                </a:tc>
                <a:tc vMerge="1">
                  <a:txBody>
                    <a:bodyPr/>
                    <a:lstStyle/>
                    <a:p>
                      <a:endParaRPr lang="zh-CN" altLang="en-US" sz="1600" dirty="0"/>
                    </a:p>
                  </a:txBody>
                  <a:tcPr/>
                </a:tc>
              </a:tr>
            </a:tbl>
          </a:graphicData>
        </a:graphic>
      </p:graphicFrame>
    </p:spTree>
    <p:extLst>
      <p:ext uri="{BB962C8B-B14F-4D97-AF65-F5344CB8AC3E}">
        <p14:creationId xmlns:p14="http://schemas.microsoft.com/office/powerpoint/2010/main" val="34845100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027021"/>
            <a:ext cx="7772400" cy="685800"/>
          </a:xfrm>
        </p:spPr>
        <p:txBody>
          <a:bodyPr/>
          <a:lstStyle/>
          <a:p>
            <a:r>
              <a:rPr lang="en-US" altLang="zh-CN" sz="1800" dirty="0"/>
              <a:t>Following </a:t>
            </a:r>
            <a:r>
              <a:rPr lang="en-US" altLang="zh-CN" sz="1800" dirty="0" smtClean="0"/>
              <a:t>Opt2, </a:t>
            </a:r>
            <a:r>
              <a:rPr lang="en-US" altLang="zh-CN" sz="1800" dirty="0"/>
              <a:t>for non-OFDMA, and when preamble puncture indication A field in U-SIG doesn’t indicate 7, there exist preamble puncture indication B subfield in EHT-SIG common. The contents of preamble puncture indication B subfield include:</a:t>
            </a:r>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4" name="标题 3"/>
          <p:cNvSpPr>
            <a:spLocks noGrp="1"/>
          </p:cNvSpPr>
          <p:nvPr>
            <p:ph type="title"/>
          </p:nvPr>
        </p:nvSpPr>
        <p:spPr>
          <a:xfrm>
            <a:off x="685800" y="295501"/>
            <a:ext cx="7772400" cy="1066800"/>
          </a:xfrm>
        </p:spPr>
        <p:txBody>
          <a:bodyPr/>
          <a:lstStyle/>
          <a:p>
            <a:r>
              <a:rPr lang="en-US" altLang="zh-CN" dirty="0"/>
              <a:t>Preamble puncture indication in </a:t>
            </a:r>
            <a:r>
              <a:rPr lang="en-US" altLang="zh-CN" dirty="0" smtClean="0"/>
              <a:t>EHT-SIG</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684997893"/>
              </p:ext>
            </p:extLst>
          </p:nvPr>
        </p:nvGraphicFramePr>
        <p:xfrm>
          <a:off x="933450" y="2203158"/>
          <a:ext cx="7353300" cy="3816642"/>
        </p:xfrm>
        <a:graphic>
          <a:graphicData uri="http://schemas.openxmlformats.org/drawingml/2006/table">
            <a:tbl>
              <a:tblPr firstRow="1" bandRow="1">
                <a:tableStyleId>{5C22544A-7EE6-4342-B048-85BDC9FD1C3A}</a:tableStyleId>
              </a:tblPr>
              <a:tblGrid>
                <a:gridCol w="1446046"/>
                <a:gridCol w="1446046"/>
                <a:gridCol w="2492123"/>
                <a:gridCol w="1969085"/>
              </a:tblGrid>
              <a:tr h="434270">
                <a:tc>
                  <a:txBody>
                    <a:bodyPr/>
                    <a:lstStyle/>
                    <a:p>
                      <a:r>
                        <a:rPr lang="en-US" altLang="zh-CN" sz="1200" dirty="0" smtClean="0"/>
                        <a:t>Bandwidth</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(MHz)</a:t>
                      </a:r>
                      <a:endParaRPr lang="zh-CN" altLang="en-US" sz="1200" dirty="0"/>
                    </a:p>
                  </a:txBody>
                  <a:tcPr/>
                </a:tc>
                <a:tc>
                  <a:txBody>
                    <a:bodyPr/>
                    <a:lstStyle/>
                    <a:p>
                      <a:r>
                        <a:rPr lang="en-US" altLang="zh-CN" sz="1200" dirty="0" smtClean="0"/>
                        <a:t>Preamble puncture</a:t>
                      </a:r>
                      <a:r>
                        <a:rPr lang="en-US" altLang="zh-CN" sz="1200" baseline="0" dirty="0" smtClean="0"/>
                        <a:t> indication B</a:t>
                      </a:r>
                      <a:endParaRPr lang="zh-CN" altLang="en-US" sz="1200" dirty="0"/>
                    </a:p>
                  </a:txBody>
                  <a:tcPr/>
                </a:tc>
                <a:tc>
                  <a:txBody>
                    <a:bodyPr/>
                    <a:lstStyle/>
                    <a:p>
                      <a:r>
                        <a:rPr lang="en-US" altLang="zh-CN" sz="1200" dirty="0" smtClean="0"/>
                        <a:t>Description</a:t>
                      </a:r>
                      <a:r>
                        <a:rPr lang="en-US" altLang="zh-CN" sz="1200" baseline="0" dirty="0" smtClean="0"/>
                        <a:t> in the corresponding 80MHz</a:t>
                      </a:r>
                      <a:endParaRPr lang="zh-CN" altLang="en-US" sz="1200" dirty="0"/>
                    </a:p>
                  </a:txBody>
                  <a:tcPr/>
                </a:tc>
                <a:tc>
                  <a:txBody>
                    <a:bodyPr/>
                    <a:lstStyle/>
                    <a:p>
                      <a:r>
                        <a:rPr lang="en-US" altLang="zh-CN" sz="1200" dirty="0" smtClean="0"/>
                        <a:t>Aggregated</a:t>
                      </a:r>
                      <a:r>
                        <a:rPr lang="en-US" altLang="zh-CN" sz="1200" baseline="0" dirty="0" smtClean="0"/>
                        <a:t> Bandwidth</a:t>
                      </a:r>
                    </a:p>
                    <a:p>
                      <a:r>
                        <a:rPr lang="en-US" altLang="zh-CN" sz="1200" baseline="0" dirty="0" smtClean="0"/>
                        <a:t>(MHz)</a:t>
                      </a:r>
                      <a:endParaRPr lang="zh-CN" altLang="en-US" sz="1200" dirty="0"/>
                    </a:p>
                  </a:txBody>
                  <a:tcPr/>
                </a:tc>
              </a:tr>
              <a:tr h="285587">
                <a:tc rowSpan="1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320</a:t>
                      </a:r>
                      <a:endParaRPr lang="zh-CN" altLang="en-US" sz="1200" dirty="0" smtClean="0"/>
                    </a:p>
                  </a:txBody>
                  <a:tcPr/>
                </a:tc>
                <a:tc>
                  <a:txBody>
                    <a:bodyPr/>
                    <a:lstStyle/>
                    <a:p>
                      <a:r>
                        <a:rPr lang="en-US" altLang="zh-CN" sz="1200" dirty="0" smtClean="0"/>
                        <a:t>12</a:t>
                      </a:r>
                      <a:endParaRPr lang="zh-CN" altLang="en-US" sz="1200" dirty="0"/>
                    </a:p>
                  </a:txBody>
                  <a:tcPr/>
                </a:tc>
                <a:tc>
                  <a:txBody>
                    <a:bodyPr/>
                    <a:lstStyle/>
                    <a:p>
                      <a:r>
                        <a:rPr lang="en-US" altLang="zh-CN" sz="1200" dirty="0" smtClean="0"/>
                        <a:t>XXXX XX11 1111 1111</a:t>
                      </a:r>
                      <a:endParaRPr lang="zh-CN" altLang="en-US" sz="1200" dirty="0"/>
                    </a:p>
                  </a:txBody>
                  <a:tcPr/>
                </a:tc>
                <a:tc rowSpan="12">
                  <a:txBody>
                    <a:bodyPr/>
                    <a:lstStyle/>
                    <a:p>
                      <a:r>
                        <a:rPr lang="en-US" altLang="zh-CN" sz="1200" dirty="0" smtClean="0"/>
                        <a:t>2*996+484, 200MHz</a:t>
                      </a:r>
                      <a:endParaRPr lang="en-US" altLang="zh-CN" sz="1200" baseline="0" dirty="0" smtClean="0"/>
                    </a:p>
                    <a:p>
                      <a:r>
                        <a:rPr lang="en-US" altLang="zh-CN" sz="1200" baseline="0" dirty="0" smtClean="0">
                          <a:solidFill>
                            <a:schemeClr val="tx1"/>
                          </a:solidFill>
                        </a:rPr>
                        <a:t>12 options</a:t>
                      </a:r>
                      <a:endParaRPr lang="zh-CN" altLang="en-US" sz="1200" dirty="0">
                        <a:solidFill>
                          <a:schemeClr val="tx1"/>
                        </a:solidFill>
                      </a:endParaRPr>
                    </a:p>
                  </a:txBody>
                  <a:tcPr/>
                </a:tc>
              </a:tr>
              <a:tr h="285587">
                <a:tc vMerge="1">
                  <a:txBody>
                    <a:bodyPr/>
                    <a:lstStyle/>
                    <a:p>
                      <a:endParaRPr lang="zh-CN" altLang="en-US"/>
                    </a:p>
                  </a:txBody>
                  <a:tcPr/>
                </a:tc>
                <a:tc>
                  <a:txBody>
                    <a:bodyPr/>
                    <a:lstStyle/>
                    <a:p>
                      <a:r>
                        <a:rPr lang="en-US" altLang="zh-CN" sz="1200" dirty="0" smtClean="0"/>
                        <a:t>13</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XXXX 11XX 1111 1111</a:t>
                      </a:r>
                      <a:endParaRPr lang="zh-CN" altLang="en-US" sz="1200" dirty="0"/>
                    </a:p>
                  </a:txBody>
                  <a:tcPr/>
                </a:tc>
                <a:tc vMerge="1">
                  <a:txBody>
                    <a:bodyPr/>
                    <a:lstStyle/>
                    <a:p>
                      <a:endParaRPr lang="zh-CN" altLang="en-US"/>
                    </a:p>
                  </a:txBody>
                  <a:tcPr/>
                </a:tc>
              </a:tr>
              <a:tr h="285587">
                <a:tc vMerge="1">
                  <a:txBody>
                    <a:bodyPr/>
                    <a:lstStyle/>
                    <a:p>
                      <a:endParaRPr lang="zh-CN" altLang="en-US"/>
                    </a:p>
                  </a:txBody>
                  <a:tcPr/>
                </a:tc>
                <a:tc>
                  <a:txBody>
                    <a:bodyPr/>
                    <a:lstStyle/>
                    <a:p>
                      <a:r>
                        <a:rPr lang="en-US" altLang="zh-CN" sz="1200" dirty="0" smtClean="0"/>
                        <a:t>14</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XXXX 1111</a:t>
                      </a:r>
                      <a:r>
                        <a:rPr lang="en-US" altLang="zh-CN" sz="1200" baseline="0" dirty="0" smtClean="0"/>
                        <a:t> XX11 1111</a:t>
                      </a:r>
                      <a:endParaRPr lang="zh-CN" altLang="en-US" sz="1200" dirty="0"/>
                    </a:p>
                  </a:txBody>
                  <a:tcPr/>
                </a:tc>
                <a:tc vMerge="1">
                  <a:txBody>
                    <a:bodyPr/>
                    <a:lstStyle/>
                    <a:p>
                      <a:endParaRPr lang="zh-CN" altLang="en-US"/>
                    </a:p>
                  </a:txBody>
                  <a:tcPr/>
                </a:tc>
              </a:tr>
              <a:tr h="285587">
                <a:tc vMerge="1">
                  <a:txBody>
                    <a:bodyPr/>
                    <a:lstStyle/>
                    <a:p>
                      <a:endParaRPr lang="zh-CN" altLang="en-US"/>
                    </a:p>
                  </a:txBody>
                  <a:tcPr/>
                </a:tc>
                <a:tc>
                  <a:txBody>
                    <a:bodyPr/>
                    <a:lstStyle/>
                    <a:p>
                      <a:r>
                        <a:rPr lang="en-US" altLang="zh-CN" sz="1200" dirty="0" smtClean="0"/>
                        <a:t>15</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XXXX 1111 11XX 1111</a:t>
                      </a:r>
                      <a:endParaRPr lang="zh-CN" altLang="en-US" sz="1200" dirty="0"/>
                    </a:p>
                  </a:txBody>
                  <a:tcPr/>
                </a:tc>
                <a:tc vMerge="1">
                  <a:txBody>
                    <a:bodyPr/>
                    <a:lstStyle/>
                    <a:p>
                      <a:endParaRPr lang="zh-CN" altLang="en-US"/>
                    </a:p>
                  </a:txBody>
                  <a:tcPr/>
                </a:tc>
              </a:tr>
              <a:tr h="285587">
                <a:tc vMerge="1">
                  <a:txBody>
                    <a:bodyPr/>
                    <a:lstStyle/>
                    <a:p>
                      <a:endParaRPr lang="zh-CN" altLang="en-US"/>
                    </a:p>
                  </a:txBody>
                  <a:tcPr/>
                </a:tc>
                <a:tc>
                  <a:txBody>
                    <a:bodyPr/>
                    <a:lstStyle/>
                    <a:p>
                      <a:r>
                        <a:rPr lang="en-US" altLang="zh-CN" sz="1200" dirty="0" smtClean="0"/>
                        <a:t>16</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XXXX 1111 1111 XX11</a:t>
                      </a:r>
                      <a:endParaRPr lang="zh-CN" altLang="en-US" sz="1200" dirty="0"/>
                    </a:p>
                  </a:txBody>
                  <a:tcPr/>
                </a:tc>
                <a:tc vMerge="1">
                  <a:txBody>
                    <a:bodyPr/>
                    <a:lstStyle/>
                    <a:p>
                      <a:endParaRPr lang="zh-CN" altLang="en-US"/>
                    </a:p>
                  </a:txBody>
                  <a:tcPr/>
                </a:tc>
              </a:tr>
              <a:tr h="285587">
                <a:tc vMerge="1">
                  <a:txBody>
                    <a:bodyPr/>
                    <a:lstStyle/>
                    <a:p>
                      <a:endParaRPr lang="zh-CN" altLang="en-US"/>
                    </a:p>
                  </a:txBody>
                  <a:tcPr/>
                </a:tc>
                <a:tc>
                  <a:txBody>
                    <a:bodyPr/>
                    <a:lstStyle/>
                    <a:p>
                      <a:r>
                        <a:rPr lang="en-US" altLang="zh-CN" sz="1200" dirty="0" smtClean="0"/>
                        <a:t>17</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1111 1111 11XX XXXX </a:t>
                      </a:r>
                      <a:endParaRPr lang="zh-CN" altLang="en-US" sz="1200" dirty="0"/>
                    </a:p>
                  </a:txBody>
                  <a:tcPr/>
                </a:tc>
                <a:tc vMerge="1">
                  <a:txBody>
                    <a:bodyPr/>
                    <a:lstStyle/>
                    <a:p>
                      <a:endParaRPr lang="zh-CN" altLang="en-US"/>
                    </a:p>
                  </a:txBody>
                  <a:tcPr/>
                </a:tc>
              </a:tr>
              <a:tr h="261967">
                <a:tc vMerge="1">
                  <a:txBody>
                    <a:bodyPr/>
                    <a:lstStyle/>
                    <a:p>
                      <a:endParaRPr lang="zh-CN" altLang="en-US" sz="1600" dirty="0"/>
                    </a:p>
                  </a:txBody>
                  <a:tcPr/>
                </a:tc>
                <a:tc>
                  <a:txBody>
                    <a:bodyPr/>
                    <a:lstStyle/>
                    <a:p>
                      <a:r>
                        <a:rPr lang="en-US" altLang="zh-CN" sz="1200" dirty="0" smtClean="0"/>
                        <a:t>18</a:t>
                      </a:r>
                      <a:endParaRPr lang="zh-CN" altLang="en-US" sz="1200" dirty="0"/>
                    </a:p>
                  </a:txBody>
                  <a:tcPr/>
                </a:tc>
                <a:tc>
                  <a:txBody>
                    <a:bodyPr/>
                    <a:lstStyle/>
                    <a:p>
                      <a:r>
                        <a:rPr lang="en-US" altLang="zh-CN" sz="1200" dirty="0" smtClean="0"/>
                        <a:t>XX11 1111 1111 XXXX </a:t>
                      </a:r>
                      <a:endParaRPr lang="zh-CN" altLang="en-US" sz="12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200" dirty="0" smtClean="0"/>
                        <a:t>19</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11XX 1111 1111 XXXX </a:t>
                      </a:r>
                      <a:endParaRPr lang="zh-CN" altLang="en-US" sz="12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200" dirty="0" smtClean="0"/>
                        <a:t>20</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1111</a:t>
                      </a:r>
                      <a:r>
                        <a:rPr lang="en-US" altLang="zh-CN" sz="1200" baseline="0" dirty="0" smtClean="0"/>
                        <a:t> XX11 1111 </a:t>
                      </a:r>
                      <a:r>
                        <a:rPr lang="en-US" altLang="zh-CN" sz="1200" dirty="0" smtClean="0"/>
                        <a:t>XXXX</a:t>
                      </a:r>
                      <a:endParaRPr lang="zh-CN" altLang="en-US" sz="1200" dirty="0"/>
                    </a:p>
                  </a:txBody>
                  <a:tcPr/>
                </a:tc>
                <a:tc vMerge="1">
                  <a:txBody>
                    <a:bodyPr/>
                    <a:lstStyle/>
                    <a:p>
                      <a:endParaRPr lang="zh-CN" altLang="en-US" sz="1600" dirty="0"/>
                    </a:p>
                  </a:txBody>
                  <a:tcPr/>
                </a:tc>
              </a:tr>
              <a:tr h="261967">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CN" altLang="en-US" sz="1200" dirty="0" smtClean="0"/>
                    </a:p>
                  </a:txBody>
                  <a:tcPr/>
                </a:tc>
                <a:tc>
                  <a:txBody>
                    <a:bodyPr/>
                    <a:lstStyle/>
                    <a:p>
                      <a:r>
                        <a:rPr lang="en-US" altLang="zh-CN" sz="1200" dirty="0" smtClean="0"/>
                        <a:t>21</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1111 11XX 1111 XXXX </a:t>
                      </a:r>
                      <a:endParaRPr lang="zh-CN" altLang="en-US" sz="1200" dirty="0"/>
                    </a:p>
                  </a:txBody>
                  <a:tcPr/>
                </a:tc>
                <a:tc vMerge="1">
                  <a:txBody>
                    <a:bodyPr/>
                    <a:lstStyle/>
                    <a:p>
                      <a:endParaRPr lang="zh-CN" altLang="en-US" sz="1200" dirty="0"/>
                    </a:p>
                  </a:txBody>
                  <a:tcPr/>
                </a:tc>
              </a:tr>
              <a:tr h="261967">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CN" altLang="en-US" sz="1200" dirty="0" smtClean="0"/>
                    </a:p>
                  </a:txBody>
                  <a:tcPr/>
                </a:tc>
                <a:tc>
                  <a:txBody>
                    <a:bodyPr/>
                    <a:lstStyle/>
                    <a:p>
                      <a:r>
                        <a:rPr lang="en-US" altLang="zh-CN" sz="1200" dirty="0" smtClean="0"/>
                        <a:t>22</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1111 1111 XX11 XXXX </a:t>
                      </a:r>
                      <a:endParaRPr lang="zh-CN" altLang="en-US" sz="1200" dirty="0"/>
                    </a:p>
                  </a:txBody>
                  <a:tcPr/>
                </a:tc>
                <a:tc vMerge="1">
                  <a:txBody>
                    <a:bodyPr/>
                    <a:lstStyle/>
                    <a:p>
                      <a:endParaRPr lang="zh-CN" altLang="en-US" sz="1200" dirty="0"/>
                    </a:p>
                  </a:txBody>
                  <a:tcPr/>
                </a:tc>
              </a:tr>
              <a:tr h="261967">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zh-CN" altLang="en-US" sz="1200" dirty="0" smtClean="0"/>
                    </a:p>
                  </a:txBody>
                  <a:tcPr/>
                </a:tc>
                <a:tc>
                  <a:txBody>
                    <a:bodyPr/>
                    <a:lstStyle/>
                    <a:p>
                      <a:r>
                        <a:rPr lang="en-US" altLang="zh-CN" sz="1200" dirty="0" smtClean="0"/>
                        <a:t>23</a:t>
                      </a:r>
                      <a:endParaRPr lang="zh-CN" altLang="en-US" sz="12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200" dirty="0" smtClean="0"/>
                        <a:t>1111 1111 11XX XXXX </a:t>
                      </a:r>
                      <a:endParaRPr lang="zh-CN" altLang="en-US" sz="1200" dirty="0"/>
                    </a:p>
                  </a:txBody>
                  <a:tcPr/>
                </a:tc>
                <a:tc vMerge="1">
                  <a:txBody>
                    <a:bodyPr/>
                    <a:lstStyle/>
                    <a:p>
                      <a:endParaRPr lang="zh-CN" altLang="en-US" sz="1200" dirty="0"/>
                    </a:p>
                  </a:txBody>
                  <a:tcPr/>
                </a:tc>
              </a:tr>
            </a:tbl>
          </a:graphicData>
        </a:graphic>
      </p:graphicFrame>
    </p:spTree>
    <p:extLst>
      <p:ext uri="{BB962C8B-B14F-4D97-AF65-F5344CB8AC3E}">
        <p14:creationId xmlns:p14="http://schemas.microsoft.com/office/powerpoint/2010/main" val="2807544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905000"/>
            <a:ext cx="7772400" cy="4343400"/>
          </a:xfrm>
        </p:spPr>
        <p:txBody>
          <a:bodyPr/>
          <a:lstStyle/>
          <a:p>
            <a:pPr algn="just">
              <a:lnSpc>
                <a:spcPct val="150000"/>
              </a:lnSpc>
              <a:spcBef>
                <a:spcPts val="0"/>
              </a:spcBef>
              <a:buSzPct val="100000"/>
              <a:buFont typeface="Arial" panose="020B0604020202020204" pitchFamily="34" charset="0"/>
              <a:buChar char="•"/>
            </a:pPr>
            <a:r>
              <a:rPr lang="en-US" altLang="zh-CN" sz="1800" dirty="0" smtClean="0">
                <a:solidFill>
                  <a:schemeClr val="dk1"/>
                </a:solidFill>
                <a:ea typeface="Times New Roman"/>
                <a:cs typeface="Times New Roman"/>
              </a:rPr>
              <a:t>A summary of non-OFDMA case, </a:t>
            </a:r>
            <a:r>
              <a:rPr lang="en-US" altLang="zh-CN" sz="1800" dirty="0">
                <a:solidFill>
                  <a:schemeClr val="dk1"/>
                </a:solidFill>
                <a:ea typeface="Times New Roman"/>
                <a:cs typeface="Times New Roman"/>
              </a:rPr>
              <a:t>no preamble puncture indication part </a:t>
            </a:r>
            <a:r>
              <a:rPr lang="en-US" altLang="zh-CN" sz="1800" dirty="0" smtClean="0">
                <a:solidFill>
                  <a:schemeClr val="dk1"/>
                </a:solidFill>
                <a:ea typeface="Times New Roman"/>
                <a:cs typeface="Times New Roman"/>
              </a:rPr>
              <a:t>B subfield in EHT-SIG is </a:t>
            </a:r>
            <a:r>
              <a:rPr lang="en-US" altLang="zh-CN" sz="1800" dirty="0">
                <a:solidFill>
                  <a:schemeClr val="dk1"/>
                </a:solidFill>
                <a:ea typeface="Times New Roman"/>
                <a:cs typeface="Times New Roman"/>
              </a:rPr>
              <a:t>needed for BW&lt;=80MHz; </a:t>
            </a:r>
            <a:endParaRPr lang="en-US" altLang="zh-CN" sz="1800" dirty="0" smtClean="0">
              <a:solidFill>
                <a:schemeClr val="dk1"/>
              </a:solidFill>
              <a:ea typeface="Times New Roman"/>
              <a:cs typeface="Times New Roman"/>
            </a:endParaRPr>
          </a:p>
          <a:p>
            <a:pPr algn="just">
              <a:lnSpc>
                <a:spcPct val="150000"/>
              </a:lnSpc>
              <a:spcBef>
                <a:spcPts val="0"/>
              </a:spcBef>
              <a:buSzPct val="100000"/>
              <a:buFont typeface="Arial" panose="020B0604020202020204" pitchFamily="34" charset="0"/>
              <a:buChar char="•"/>
            </a:pPr>
            <a:r>
              <a:rPr lang="en-US" altLang="zh-CN" sz="1800" dirty="0">
                <a:ea typeface="Times New Roman"/>
                <a:cs typeface="Times New Roman"/>
              </a:rPr>
              <a:t>Following Opt2, no preamble puncture indication B subfield is needed when preamble puncture indication A field in U-SIG indicates 7 (No puncture across the whole bandwidth</a:t>
            </a:r>
            <a:r>
              <a:rPr lang="en-US" altLang="zh-CN" sz="1800" dirty="0" smtClean="0">
                <a:ea typeface="Times New Roman"/>
                <a:cs typeface="Times New Roman"/>
              </a:rPr>
              <a:t>).</a:t>
            </a:r>
            <a:endParaRPr lang="en-US" altLang="zh-CN" sz="1800" dirty="0">
              <a:solidFill>
                <a:schemeClr val="dk1"/>
              </a:solidFill>
              <a:ea typeface="Times New Roman"/>
              <a:cs typeface="Times New Roman"/>
            </a:endParaRPr>
          </a:p>
          <a:p>
            <a:pPr algn="just">
              <a:lnSpc>
                <a:spcPct val="150000"/>
              </a:lnSpc>
              <a:spcBef>
                <a:spcPts val="0"/>
              </a:spcBef>
              <a:buSzPct val="100000"/>
              <a:buFont typeface="Arial" panose="020B0604020202020204" pitchFamily="34" charset="0"/>
              <a:buChar char="•"/>
            </a:pPr>
            <a:r>
              <a:rPr lang="en-US" altLang="zh-CN" sz="1800" dirty="0">
                <a:solidFill>
                  <a:schemeClr val="dk1"/>
                </a:solidFill>
                <a:ea typeface="Times New Roman"/>
                <a:cs typeface="Times New Roman"/>
              </a:rPr>
              <a:t>Following </a:t>
            </a:r>
            <a:r>
              <a:rPr lang="en-US" altLang="zh-CN" sz="1800" dirty="0" smtClean="0">
                <a:solidFill>
                  <a:schemeClr val="dk1"/>
                </a:solidFill>
                <a:ea typeface="Times New Roman"/>
                <a:cs typeface="Times New Roman"/>
              </a:rPr>
              <a:t>Opt2, </a:t>
            </a:r>
            <a:r>
              <a:rPr lang="en-US" altLang="zh-CN" sz="1800" dirty="0">
                <a:solidFill>
                  <a:schemeClr val="dk1"/>
                </a:solidFill>
                <a:ea typeface="Times New Roman"/>
                <a:cs typeface="Times New Roman"/>
              </a:rPr>
              <a:t>8 entries are needed for BW=160MHz; </a:t>
            </a:r>
            <a:r>
              <a:rPr lang="en-US" altLang="zh-CN" sz="1800" dirty="0" smtClean="0">
                <a:solidFill>
                  <a:schemeClr val="dk1"/>
                </a:solidFill>
                <a:ea typeface="Times New Roman"/>
                <a:cs typeface="Times New Roman"/>
              </a:rPr>
              <a:t>24 </a:t>
            </a:r>
            <a:r>
              <a:rPr lang="en-US" altLang="zh-CN" sz="1800" dirty="0">
                <a:solidFill>
                  <a:schemeClr val="dk1"/>
                </a:solidFill>
                <a:ea typeface="Times New Roman"/>
                <a:cs typeface="Times New Roman"/>
              </a:rPr>
              <a:t>entries are needed for BW=320MHz</a:t>
            </a:r>
            <a:r>
              <a:rPr lang="en-US" altLang="zh-CN" sz="1800" dirty="0" smtClean="0">
                <a:solidFill>
                  <a:schemeClr val="dk1"/>
                </a:solidFill>
                <a:ea typeface="Times New Roman"/>
                <a:cs typeface="Times New Roman"/>
              </a:rPr>
              <a:t>. In total, 32</a:t>
            </a:r>
            <a:r>
              <a:rPr lang="en-US" altLang="zh-CN" sz="1800" dirty="0" smtClean="0">
                <a:solidFill>
                  <a:srgbClr val="FF0000"/>
                </a:solidFill>
                <a:ea typeface="Times New Roman"/>
                <a:cs typeface="Times New Roman"/>
              </a:rPr>
              <a:t> </a:t>
            </a:r>
            <a:r>
              <a:rPr lang="en-US" altLang="zh-CN" sz="1800" dirty="0" smtClean="0">
                <a:ea typeface="Times New Roman"/>
                <a:cs typeface="Times New Roman"/>
              </a:rPr>
              <a:t>entries are needed for all supported bandwidth. </a:t>
            </a:r>
          </a:p>
          <a:p>
            <a:pPr algn="just">
              <a:lnSpc>
                <a:spcPct val="150000"/>
              </a:lnSpc>
              <a:spcBef>
                <a:spcPts val="0"/>
              </a:spcBef>
              <a:buSzPct val="100000"/>
              <a:buFont typeface="Arial" panose="020B0604020202020204" pitchFamily="34" charset="0"/>
              <a:buChar char="•"/>
            </a:pPr>
            <a:r>
              <a:rPr lang="en-US" altLang="zh-CN" sz="1800" dirty="0" smtClean="0">
                <a:ea typeface="Times New Roman"/>
                <a:cs typeface="Times New Roman"/>
              </a:rPr>
              <a:t>So 5~6 bit is needed with a different table per BW; 5~6 bit is needed if a unified table regardless of 160/320Mhz BW. </a:t>
            </a:r>
          </a:p>
          <a:p>
            <a:pPr algn="just">
              <a:lnSpc>
                <a:spcPct val="150000"/>
              </a:lnSpc>
              <a:spcBef>
                <a:spcPts val="0"/>
              </a:spcBef>
              <a:buSzPct val="100000"/>
              <a:buFont typeface="Arial" panose="020B0604020202020204" pitchFamily="34" charset="0"/>
              <a:buChar char="•"/>
            </a:pPr>
            <a:endParaRPr lang="zh-CN" altLang="en-US" sz="1800" dirty="0">
              <a:ea typeface="Times New Roman"/>
              <a:cs typeface="Times New Roman"/>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4" name="标题 3"/>
          <p:cNvSpPr>
            <a:spLocks noGrp="1"/>
          </p:cNvSpPr>
          <p:nvPr>
            <p:ph type="title"/>
          </p:nvPr>
        </p:nvSpPr>
        <p:spPr>
          <a:xfrm>
            <a:off x="685800" y="838200"/>
            <a:ext cx="7772400" cy="1066800"/>
          </a:xfrm>
        </p:spPr>
        <p:txBody>
          <a:bodyPr/>
          <a:lstStyle/>
          <a:p>
            <a:r>
              <a:rPr lang="en-US" altLang="zh-CN" dirty="0"/>
              <a:t>Preamble puncture </a:t>
            </a:r>
            <a:r>
              <a:rPr lang="en-US" altLang="zh-CN" dirty="0" smtClean="0"/>
              <a:t>discussion summary for non-OFDMA</a:t>
            </a:r>
            <a:endParaRPr lang="zh-CN" altLang="en-US" dirty="0"/>
          </a:p>
        </p:txBody>
      </p:sp>
    </p:spTree>
    <p:extLst>
      <p:ext uri="{BB962C8B-B14F-4D97-AF65-F5344CB8AC3E}">
        <p14:creationId xmlns:p14="http://schemas.microsoft.com/office/powerpoint/2010/main" val="403643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524000"/>
            <a:ext cx="7772400" cy="4114800"/>
          </a:xfrm>
        </p:spPr>
        <p:txBody>
          <a:bodyPr/>
          <a:lstStyle/>
          <a:p>
            <a:r>
              <a:rPr lang="en-US" altLang="zh-CN" sz="2000" dirty="0" smtClean="0"/>
              <a:t>The next topic is about preamble puncture flexibility discussion. There are different options regarding flexibility for OFDMA transmission:</a:t>
            </a:r>
          </a:p>
          <a:p>
            <a:pPr lvl="1"/>
            <a:r>
              <a:rPr lang="en-US" altLang="zh-CN" sz="1800" dirty="0" smtClean="0"/>
              <a:t>Opt1: only one hole across the whole bandwidth, same as non-OFDMA case</a:t>
            </a:r>
          </a:p>
          <a:p>
            <a:pPr lvl="1"/>
            <a:r>
              <a:rPr lang="en-US" altLang="zh-CN" sz="1800" dirty="0" smtClean="0"/>
              <a:t>Opt2: supports up to one hole per 80MHz segments, if punctured, the puncture pattern of each segment shall be one of the following:</a:t>
            </a:r>
            <a:r>
              <a:rPr lang="en-US" altLang="zh-CN" sz="1800" kern="1200" dirty="0" smtClean="0">
                <a:solidFill>
                  <a:srgbClr val="FFFFFF"/>
                </a:solidFill>
                <a:latin typeface="Times New Roman" panose="02020603050405020304" pitchFamily="18" charset="0"/>
              </a:rPr>
              <a:t>X111</a:t>
            </a:r>
            <a:endParaRPr lang="zh-CN" altLang="zh-CN" sz="2400" b="0" dirty="0">
              <a:latin typeface="Arial" panose="020B0604020202020204" pitchFamily="34" charset="0"/>
            </a:endParaRPr>
          </a:p>
          <a:p>
            <a:pPr lvl="2"/>
            <a:r>
              <a:rPr lang="en-US" altLang="zh-CN" sz="1600" dirty="0" smtClean="0"/>
              <a:t>X111</a:t>
            </a:r>
          </a:p>
          <a:p>
            <a:pPr lvl="2"/>
            <a:r>
              <a:rPr lang="en-US" altLang="zh-CN" sz="1600" dirty="0" smtClean="0"/>
              <a:t>1X11</a:t>
            </a:r>
            <a:endParaRPr lang="zh-CN" altLang="zh-CN" sz="1600" dirty="0"/>
          </a:p>
          <a:p>
            <a:pPr lvl="2"/>
            <a:r>
              <a:rPr lang="en-US" altLang="zh-CN" sz="1600" dirty="0"/>
              <a:t>11X1</a:t>
            </a:r>
            <a:endParaRPr lang="zh-CN" altLang="zh-CN" sz="1600" dirty="0"/>
          </a:p>
          <a:p>
            <a:pPr lvl="2"/>
            <a:r>
              <a:rPr lang="en-US" altLang="zh-CN" sz="1600" dirty="0"/>
              <a:t>111X</a:t>
            </a:r>
            <a:endParaRPr lang="zh-CN" altLang="zh-CN" sz="1600" dirty="0"/>
          </a:p>
          <a:p>
            <a:pPr lvl="2"/>
            <a:r>
              <a:rPr lang="en-US" altLang="zh-CN" sz="1600" dirty="0"/>
              <a:t>XX11</a:t>
            </a:r>
            <a:endParaRPr lang="zh-CN" altLang="zh-CN" sz="1600" dirty="0"/>
          </a:p>
          <a:p>
            <a:pPr lvl="2"/>
            <a:r>
              <a:rPr lang="en-US" altLang="zh-CN" sz="1600" dirty="0" smtClean="0"/>
              <a:t>11XX</a:t>
            </a:r>
          </a:p>
          <a:p>
            <a:pPr lvl="2"/>
            <a:r>
              <a:rPr lang="en-US" altLang="zh-CN" sz="1600" dirty="0" smtClean="0"/>
              <a:t>1XX1 (newly added in r2)</a:t>
            </a:r>
            <a:endParaRPr lang="en-US" altLang="zh-CN" sz="1600" dirty="0" smtClean="0"/>
          </a:p>
          <a:p>
            <a:r>
              <a:rPr lang="en-US" altLang="zh-CN" sz="2000" dirty="0" smtClean="0"/>
              <a:t>Opt 2 is preferred, doesn’t add additional complexity to the STA side.</a:t>
            </a:r>
            <a:endParaRPr lang="zh-CN" altLang="zh-CN" sz="2000" dirty="0"/>
          </a:p>
          <a:p>
            <a:pPr lvl="2"/>
            <a:endParaRPr lang="zh-CN" altLang="en-US" sz="16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13</a:t>
            </a:fld>
            <a:endParaRPr lang="en-US"/>
          </a:p>
        </p:txBody>
      </p:sp>
      <p:sp>
        <p:nvSpPr>
          <p:cNvPr id="4" name="标题 3"/>
          <p:cNvSpPr>
            <a:spLocks noGrp="1"/>
          </p:cNvSpPr>
          <p:nvPr>
            <p:ph type="title"/>
          </p:nvPr>
        </p:nvSpPr>
        <p:spPr/>
        <p:txBody>
          <a:bodyPr/>
          <a:lstStyle/>
          <a:p>
            <a:r>
              <a:rPr lang="en-US" altLang="zh-CN" dirty="0" smtClean="0"/>
              <a:t>Preamble </a:t>
            </a:r>
            <a:r>
              <a:rPr lang="en-US" altLang="zh-CN" dirty="0"/>
              <a:t>puncture flexibility </a:t>
            </a:r>
            <a:r>
              <a:rPr lang="en-US" altLang="zh-CN" dirty="0" smtClean="0"/>
              <a:t>for OFDMA</a:t>
            </a:r>
            <a:endParaRPr lang="zh-CN" altLang="en-US" dirty="0"/>
          </a:p>
        </p:txBody>
      </p:sp>
    </p:spTree>
    <p:extLst>
      <p:ext uri="{BB962C8B-B14F-4D97-AF65-F5344CB8AC3E}">
        <p14:creationId xmlns:p14="http://schemas.microsoft.com/office/powerpoint/2010/main" val="3191969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14</a:t>
            </a:fld>
            <a:endParaRPr lang="en-US" dirty="0"/>
          </a:p>
        </p:txBody>
      </p:sp>
      <p:sp>
        <p:nvSpPr>
          <p:cNvPr id="4" name="标题 3"/>
          <p:cNvSpPr>
            <a:spLocks noGrp="1"/>
          </p:cNvSpPr>
          <p:nvPr>
            <p:ph type="title"/>
          </p:nvPr>
        </p:nvSpPr>
        <p:spPr/>
        <p:txBody>
          <a:bodyPr/>
          <a:lstStyle/>
          <a:p>
            <a:r>
              <a:rPr lang="en-US" dirty="0" smtClean="0"/>
              <a:t>Straw Poll #1</a:t>
            </a:r>
            <a:endParaRPr lang="en-US" dirty="0"/>
          </a:p>
        </p:txBody>
      </p:sp>
      <p:sp>
        <p:nvSpPr>
          <p:cNvPr id="7" name="内容占位符 1"/>
          <p:cNvSpPr>
            <a:spLocks noGrp="1"/>
          </p:cNvSpPr>
          <p:nvPr>
            <p:ph idx="1"/>
          </p:nvPr>
        </p:nvSpPr>
        <p:spPr>
          <a:xfrm>
            <a:off x="685800" y="1981200"/>
            <a:ext cx="8153400" cy="4114800"/>
          </a:xfrm>
        </p:spPr>
        <p:txBody>
          <a:bodyPr/>
          <a:lstStyle/>
          <a:p>
            <a:pPr algn="just"/>
            <a:r>
              <a:rPr lang="en-US" altLang="zh-CN" dirty="0"/>
              <a:t>Do you agree to add the following text in the </a:t>
            </a:r>
            <a:r>
              <a:rPr lang="en-US" altLang="zh-CN" dirty="0" err="1"/>
              <a:t>TGbe</a:t>
            </a:r>
            <a:r>
              <a:rPr lang="en-US" altLang="zh-CN" dirty="0"/>
              <a:t> SFD:</a:t>
            </a:r>
          </a:p>
          <a:p>
            <a:pPr lvl="1" algn="just"/>
            <a:r>
              <a:rPr lang="en-US" altLang="zh-CN" dirty="0"/>
              <a:t>In </a:t>
            </a:r>
            <a:r>
              <a:rPr lang="en-US" altLang="zh-CN" dirty="0" smtClean="0"/>
              <a:t>U-SIG </a:t>
            </a:r>
            <a:r>
              <a:rPr lang="en-US" altLang="zh-CN" dirty="0"/>
              <a:t>field </a:t>
            </a:r>
            <a:r>
              <a:rPr lang="en-US" altLang="zh-CN" dirty="0" smtClean="0"/>
              <a:t>of an EHT PPDU that is not an EHT TB PPDU, there exists a preamble puncture indication A field, which indicates the preamble puncture information of the corresponding 80MHz.</a:t>
            </a:r>
          </a:p>
          <a:p>
            <a:pPr lvl="1" algn="just"/>
            <a:endParaRPr lang="en-US" altLang="zh-CN" dirty="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4078150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15</a:t>
            </a:fld>
            <a:endParaRPr lang="en-US" dirty="0"/>
          </a:p>
        </p:txBody>
      </p:sp>
      <p:sp>
        <p:nvSpPr>
          <p:cNvPr id="4" name="标题 3"/>
          <p:cNvSpPr>
            <a:spLocks noGrp="1"/>
          </p:cNvSpPr>
          <p:nvPr>
            <p:ph type="title"/>
          </p:nvPr>
        </p:nvSpPr>
        <p:spPr/>
        <p:txBody>
          <a:bodyPr/>
          <a:lstStyle/>
          <a:p>
            <a:r>
              <a:rPr lang="en-US" dirty="0" smtClean="0"/>
              <a:t>Straw Poll #2</a:t>
            </a:r>
            <a:endParaRPr lang="en-US" dirty="0"/>
          </a:p>
        </p:txBody>
      </p:sp>
      <p:sp>
        <p:nvSpPr>
          <p:cNvPr id="7" name="内容占位符 1"/>
          <p:cNvSpPr>
            <a:spLocks noGrp="1"/>
          </p:cNvSpPr>
          <p:nvPr>
            <p:ph idx="1"/>
          </p:nvPr>
        </p:nvSpPr>
        <p:spPr>
          <a:xfrm>
            <a:off x="685800" y="1447800"/>
            <a:ext cx="8153400" cy="1066800"/>
          </a:xfrm>
        </p:spPr>
        <p:txBody>
          <a:bodyPr/>
          <a:lstStyle/>
          <a:p>
            <a:pPr algn="just"/>
            <a:r>
              <a:rPr lang="en-US" altLang="zh-CN" dirty="0"/>
              <a:t>Do you agree to add the following text in the </a:t>
            </a:r>
            <a:r>
              <a:rPr lang="en-US" altLang="zh-CN" dirty="0" err="1"/>
              <a:t>TGbe</a:t>
            </a:r>
            <a:r>
              <a:rPr lang="en-US" altLang="zh-CN" dirty="0"/>
              <a:t> SFD:</a:t>
            </a:r>
          </a:p>
          <a:p>
            <a:pPr lvl="1" algn="just"/>
            <a:r>
              <a:rPr lang="en-US" altLang="zh-CN" dirty="0" smtClean="0"/>
              <a:t>The preamble puncture indication A field includes the following indications:</a:t>
            </a:r>
            <a:endParaRPr lang="en-US" altLang="zh-CN" dirty="0"/>
          </a:p>
          <a:p>
            <a:pPr marL="0" indent="0">
              <a:buNone/>
            </a:pPr>
            <a:endParaRPr lang="en-US" dirty="0" smtClean="0"/>
          </a:p>
          <a:p>
            <a:pPr marL="0" indent="0">
              <a:buNone/>
            </a:pPr>
            <a:endParaRPr lang="en-US" dirty="0" smtClean="0"/>
          </a:p>
        </p:txBody>
      </p:sp>
      <p:graphicFrame>
        <p:nvGraphicFramePr>
          <p:cNvPr id="2" name="表格 1"/>
          <p:cNvGraphicFramePr>
            <a:graphicFrameLocks noGrp="1"/>
          </p:cNvGraphicFramePr>
          <p:nvPr>
            <p:extLst>
              <p:ext uri="{D42A27DB-BD31-4B8C-83A1-F6EECF244321}">
                <p14:modId xmlns:p14="http://schemas.microsoft.com/office/powerpoint/2010/main" val="4106509149"/>
              </p:ext>
            </p:extLst>
          </p:nvPr>
        </p:nvGraphicFramePr>
        <p:xfrm>
          <a:off x="1219200" y="2661574"/>
          <a:ext cx="7086600" cy="3666865"/>
        </p:xfrm>
        <a:graphic>
          <a:graphicData uri="http://schemas.openxmlformats.org/drawingml/2006/table">
            <a:tbl>
              <a:tblPr firstRow="1" bandRow="1">
                <a:tableStyleId>{5C22544A-7EE6-4342-B048-85BDC9FD1C3A}</a:tableStyleId>
              </a:tblPr>
              <a:tblGrid>
                <a:gridCol w="2602111"/>
                <a:gridCol w="4484489"/>
              </a:tblGrid>
              <a:tr h="561281">
                <a:tc>
                  <a:txBody>
                    <a:bodyPr/>
                    <a:lstStyle/>
                    <a:p>
                      <a:r>
                        <a:rPr lang="en-US" altLang="zh-CN" sz="1600" dirty="0" smtClean="0"/>
                        <a:t>Preamble puncture</a:t>
                      </a:r>
                      <a:r>
                        <a:rPr lang="en-US" altLang="zh-CN" sz="1600" baseline="0" dirty="0" smtClean="0"/>
                        <a:t> indication A</a:t>
                      </a:r>
                      <a:endParaRPr lang="zh-CN" altLang="en-US" sz="1600" dirty="0"/>
                    </a:p>
                  </a:txBody>
                  <a:tcPr/>
                </a:tc>
                <a:tc>
                  <a:txBody>
                    <a:bodyPr/>
                    <a:lstStyle/>
                    <a:p>
                      <a:r>
                        <a:rPr lang="en-US" altLang="zh-CN" sz="1600" dirty="0" smtClean="0"/>
                        <a:t>Description</a:t>
                      </a:r>
                      <a:r>
                        <a:rPr lang="en-US" altLang="zh-CN" sz="1600" baseline="0" dirty="0" smtClean="0"/>
                        <a:t> in the corresponding 80MHz</a:t>
                      </a:r>
                      <a:endParaRPr lang="zh-CN" altLang="en-US" sz="1600" dirty="0"/>
                    </a:p>
                  </a:txBody>
                  <a:tcPr/>
                </a:tc>
              </a:tr>
              <a:tr h="559654">
                <a:tc>
                  <a:txBody>
                    <a:bodyPr/>
                    <a:lstStyle/>
                    <a:p>
                      <a:r>
                        <a:rPr lang="en-US" altLang="zh-CN" sz="1600" dirty="0" smtClean="0"/>
                        <a:t>0</a:t>
                      </a:r>
                      <a:endParaRPr lang="zh-CN" alt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1111,</a:t>
                      </a:r>
                      <a:r>
                        <a:rPr lang="en-US" altLang="zh-CN" sz="1600" baseline="0" dirty="0" smtClean="0"/>
                        <a:t> </a:t>
                      </a:r>
                      <a:r>
                        <a:rPr lang="en-US" altLang="zh-CN" sz="1600" dirty="0" smtClean="0"/>
                        <a:t>no puncture</a:t>
                      </a:r>
                      <a:r>
                        <a:rPr lang="en-US" altLang="zh-CN" sz="1600" baseline="0" dirty="0" smtClean="0"/>
                        <a:t> in the corresponding 80MHz, with puncturing in other 80MHz</a:t>
                      </a:r>
                      <a:endParaRPr lang="zh-CN" altLang="en-US" sz="1600" dirty="0" smtClean="0"/>
                    </a:p>
                  </a:txBody>
                  <a:tcPr/>
                </a:tc>
              </a:tr>
              <a:tr h="358375">
                <a:tc>
                  <a:txBody>
                    <a:bodyPr/>
                    <a:lstStyle/>
                    <a:p>
                      <a:r>
                        <a:rPr lang="en-US" altLang="zh-CN" sz="1600" dirty="0" smtClean="0"/>
                        <a:t>1</a:t>
                      </a:r>
                      <a:endParaRPr lang="zh-CN" altLang="en-US" sz="1600" dirty="0"/>
                    </a:p>
                  </a:txBody>
                  <a:tcPr/>
                </a:tc>
                <a:tc>
                  <a:txBody>
                    <a:bodyPr/>
                    <a:lstStyle/>
                    <a:p>
                      <a:r>
                        <a:rPr lang="en-US" altLang="zh-CN" sz="1600" dirty="0" smtClean="0"/>
                        <a:t>X111</a:t>
                      </a:r>
                      <a:endParaRPr lang="zh-CN" altLang="en-US" sz="1600" dirty="0"/>
                    </a:p>
                  </a:txBody>
                  <a:tcPr/>
                </a:tc>
              </a:tr>
              <a:tr h="358375">
                <a:tc>
                  <a:txBody>
                    <a:bodyPr/>
                    <a:lstStyle/>
                    <a:p>
                      <a:r>
                        <a:rPr lang="en-US" altLang="zh-CN" sz="1600" dirty="0" smtClean="0"/>
                        <a:t>2</a:t>
                      </a:r>
                      <a:endParaRPr lang="zh-CN" altLang="en-US" sz="1600" dirty="0"/>
                    </a:p>
                  </a:txBody>
                  <a:tcPr/>
                </a:tc>
                <a:tc>
                  <a:txBody>
                    <a:bodyPr/>
                    <a:lstStyle/>
                    <a:p>
                      <a:r>
                        <a:rPr lang="en-US" altLang="zh-CN" sz="1600" dirty="0" smtClean="0"/>
                        <a:t>1X11</a:t>
                      </a:r>
                      <a:endParaRPr lang="zh-CN" altLang="en-US" sz="1600" dirty="0"/>
                    </a:p>
                  </a:txBody>
                  <a:tcPr/>
                </a:tc>
              </a:tr>
              <a:tr h="358375">
                <a:tc>
                  <a:txBody>
                    <a:bodyPr/>
                    <a:lstStyle/>
                    <a:p>
                      <a:r>
                        <a:rPr lang="en-US" altLang="zh-CN" sz="1600" dirty="0" smtClean="0"/>
                        <a:t>3</a:t>
                      </a:r>
                      <a:endParaRPr lang="zh-CN" altLang="en-US" sz="1600" dirty="0"/>
                    </a:p>
                  </a:txBody>
                  <a:tcPr/>
                </a:tc>
                <a:tc>
                  <a:txBody>
                    <a:bodyPr/>
                    <a:lstStyle/>
                    <a:p>
                      <a:r>
                        <a:rPr lang="en-US" altLang="zh-CN" sz="1600" dirty="0" smtClean="0"/>
                        <a:t>11X1</a:t>
                      </a:r>
                      <a:endParaRPr lang="zh-CN" altLang="en-US" sz="1600" dirty="0"/>
                    </a:p>
                  </a:txBody>
                  <a:tcPr/>
                </a:tc>
              </a:tr>
              <a:tr h="358375">
                <a:tc>
                  <a:txBody>
                    <a:bodyPr/>
                    <a:lstStyle/>
                    <a:p>
                      <a:r>
                        <a:rPr lang="en-US" altLang="zh-CN" sz="1600" dirty="0" smtClean="0"/>
                        <a:t>4</a:t>
                      </a:r>
                      <a:endParaRPr lang="zh-CN" altLang="en-US" sz="1600" dirty="0"/>
                    </a:p>
                  </a:txBody>
                  <a:tcPr/>
                </a:tc>
                <a:tc>
                  <a:txBody>
                    <a:bodyPr/>
                    <a:lstStyle/>
                    <a:p>
                      <a:r>
                        <a:rPr lang="en-US" altLang="zh-CN" sz="1600" dirty="0" smtClean="0"/>
                        <a:t>111X</a:t>
                      </a:r>
                      <a:endParaRPr lang="zh-CN" altLang="en-US" sz="1600" dirty="0"/>
                    </a:p>
                  </a:txBody>
                  <a:tcPr/>
                </a:tc>
              </a:tr>
              <a:tr h="358375">
                <a:tc>
                  <a:txBody>
                    <a:bodyPr/>
                    <a:lstStyle/>
                    <a:p>
                      <a:r>
                        <a:rPr lang="en-US" altLang="zh-CN" sz="1600" dirty="0" smtClean="0"/>
                        <a:t>5</a:t>
                      </a:r>
                      <a:endParaRPr lang="zh-CN" altLang="en-US" sz="1600" dirty="0"/>
                    </a:p>
                  </a:txBody>
                  <a:tcPr/>
                </a:tc>
                <a:tc>
                  <a:txBody>
                    <a:bodyPr/>
                    <a:lstStyle/>
                    <a:p>
                      <a:r>
                        <a:rPr lang="en-US" altLang="zh-CN" sz="1600" dirty="0" smtClean="0"/>
                        <a:t>XX11</a:t>
                      </a:r>
                      <a:endParaRPr lang="zh-CN" altLang="en-US" sz="1600" dirty="0"/>
                    </a:p>
                  </a:txBody>
                  <a:tcPr/>
                </a:tc>
              </a:tr>
              <a:tr h="358375">
                <a:tc>
                  <a:txBody>
                    <a:bodyPr/>
                    <a:lstStyle/>
                    <a:p>
                      <a:r>
                        <a:rPr lang="en-US" altLang="zh-CN" sz="1600" dirty="0" smtClean="0"/>
                        <a:t>6</a:t>
                      </a:r>
                      <a:endParaRPr lang="zh-CN" altLang="en-US" sz="1600" dirty="0"/>
                    </a:p>
                  </a:txBody>
                  <a:tcPr/>
                </a:tc>
                <a:tc>
                  <a:txBody>
                    <a:bodyPr/>
                    <a:lstStyle/>
                    <a:p>
                      <a:r>
                        <a:rPr lang="en-US" altLang="zh-CN" sz="1600" dirty="0" smtClean="0"/>
                        <a:t>11XX</a:t>
                      </a:r>
                      <a:endParaRPr lang="zh-CN" altLang="en-US" sz="1600" dirty="0"/>
                    </a:p>
                  </a:txBody>
                  <a:tcPr/>
                </a:tc>
              </a:tr>
              <a:tr h="358375">
                <a:tc>
                  <a:txBody>
                    <a:bodyPr/>
                    <a:lstStyle/>
                    <a:p>
                      <a:r>
                        <a:rPr lang="en-US" altLang="zh-CN" sz="1600" dirty="0" smtClean="0"/>
                        <a:t>7</a:t>
                      </a:r>
                      <a:endParaRPr lang="zh-CN" alt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No puncture</a:t>
                      </a:r>
                      <a:r>
                        <a:rPr lang="en-US" altLang="zh-CN" sz="1600" baseline="0" dirty="0" smtClean="0"/>
                        <a:t> across the whole bandwidth</a:t>
                      </a:r>
                      <a:endParaRPr lang="zh-CN" altLang="en-US" sz="1600" dirty="0" smtClean="0"/>
                    </a:p>
                  </a:txBody>
                  <a:tcPr/>
                </a:tc>
              </a:tr>
            </a:tbl>
          </a:graphicData>
        </a:graphic>
      </p:graphicFrame>
    </p:spTree>
    <p:extLst>
      <p:ext uri="{BB962C8B-B14F-4D97-AF65-F5344CB8AC3E}">
        <p14:creationId xmlns:p14="http://schemas.microsoft.com/office/powerpoint/2010/main" val="13670846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16</a:t>
            </a:fld>
            <a:endParaRPr lang="en-US" dirty="0"/>
          </a:p>
        </p:txBody>
      </p:sp>
      <p:sp>
        <p:nvSpPr>
          <p:cNvPr id="4" name="标题 3"/>
          <p:cNvSpPr>
            <a:spLocks noGrp="1"/>
          </p:cNvSpPr>
          <p:nvPr>
            <p:ph type="title"/>
          </p:nvPr>
        </p:nvSpPr>
        <p:spPr/>
        <p:txBody>
          <a:bodyPr/>
          <a:lstStyle/>
          <a:p>
            <a:r>
              <a:rPr lang="en-US" dirty="0" smtClean="0"/>
              <a:t>Straw Poll #</a:t>
            </a:r>
            <a:r>
              <a:rPr lang="en-US" dirty="0" smtClean="0"/>
              <a:t>2a</a:t>
            </a:r>
            <a:endParaRPr lang="en-US" dirty="0"/>
          </a:p>
        </p:txBody>
      </p:sp>
      <p:sp>
        <p:nvSpPr>
          <p:cNvPr id="7" name="内容占位符 1"/>
          <p:cNvSpPr>
            <a:spLocks noGrp="1"/>
          </p:cNvSpPr>
          <p:nvPr>
            <p:ph idx="1"/>
          </p:nvPr>
        </p:nvSpPr>
        <p:spPr>
          <a:xfrm>
            <a:off x="685800" y="1447800"/>
            <a:ext cx="8153400" cy="1066800"/>
          </a:xfrm>
        </p:spPr>
        <p:txBody>
          <a:bodyPr/>
          <a:lstStyle/>
          <a:p>
            <a:pPr algn="just"/>
            <a:r>
              <a:rPr lang="en-US" altLang="zh-CN" dirty="0"/>
              <a:t>Do you agree to add the following text in the </a:t>
            </a:r>
            <a:r>
              <a:rPr lang="en-US" altLang="zh-CN" dirty="0" err="1"/>
              <a:t>TGbe</a:t>
            </a:r>
            <a:r>
              <a:rPr lang="en-US" altLang="zh-CN" dirty="0"/>
              <a:t> SFD:</a:t>
            </a:r>
          </a:p>
          <a:p>
            <a:pPr lvl="1" algn="just"/>
            <a:r>
              <a:rPr lang="en-US" altLang="zh-CN" dirty="0" smtClean="0"/>
              <a:t>The preamble puncture </a:t>
            </a:r>
            <a:r>
              <a:rPr lang="en-US" altLang="zh-CN" dirty="0" smtClean="0"/>
              <a:t>indication field in U-SIG of an OFDMA transmission in an EHT MU PPDU includes </a:t>
            </a:r>
            <a:r>
              <a:rPr lang="en-US" altLang="zh-CN" dirty="0" smtClean="0"/>
              <a:t>the following indications:</a:t>
            </a:r>
            <a:endParaRPr lang="en-US" altLang="zh-CN" dirty="0"/>
          </a:p>
          <a:p>
            <a:pPr marL="0" indent="0">
              <a:buNone/>
            </a:pPr>
            <a:endParaRPr lang="en-US" dirty="0" smtClean="0"/>
          </a:p>
          <a:p>
            <a:pPr marL="0" indent="0">
              <a:buNone/>
            </a:pPr>
            <a:endParaRPr lang="en-US" dirty="0" smtClean="0"/>
          </a:p>
        </p:txBody>
      </p:sp>
      <p:graphicFrame>
        <p:nvGraphicFramePr>
          <p:cNvPr id="6" name="表格 5"/>
          <p:cNvGraphicFramePr>
            <a:graphicFrameLocks noGrp="1"/>
          </p:cNvGraphicFramePr>
          <p:nvPr>
            <p:extLst>
              <p:ext uri="{D42A27DB-BD31-4B8C-83A1-F6EECF244321}">
                <p14:modId xmlns:p14="http://schemas.microsoft.com/office/powerpoint/2010/main" val="284212309"/>
              </p:ext>
            </p:extLst>
          </p:nvPr>
        </p:nvGraphicFramePr>
        <p:xfrm>
          <a:off x="971550" y="2667000"/>
          <a:ext cx="7581900" cy="3474720"/>
        </p:xfrm>
        <a:graphic>
          <a:graphicData uri="http://schemas.openxmlformats.org/drawingml/2006/table">
            <a:tbl>
              <a:tblPr firstRow="1" bandRow="1">
                <a:tableStyleId>{5C22544A-7EE6-4342-B048-85BDC9FD1C3A}</a:tableStyleId>
              </a:tblPr>
              <a:tblGrid>
                <a:gridCol w="1855986"/>
                <a:gridCol w="3198614"/>
                <a:gridCol w="2527300"/>
              </a:tblGrid>
              <a:tr h="439715">
                <a:tc>
                  <a:txBody>
                    <a:bodyPr/>
                    <a:lstStyle/>
                    <a:p>
                      <a:r>
                        <a:rPr lang="en-US" altLang="zh-CN" sz="1400" dirty="0" smtClean="0"/>
                        <a:t>Preamble puncture</a:t>
                      </a:r>
                      <a:r>
                        <a:rPr lang="en-US" altLang="zh-CN" sz="1400" baseline="0" dirty="0" smtClean="0"/>
                        <a:t> indication A field</a:t>
                      </a:r>
                      <a:endParaRPr lang="zh-CN" altLang="en-US" sz="1400" dirty="0"/>
                    </a:p>
                  </a:txBody>
                  <a:tcPr/>
                </a:tc>
                <a:tc>
                  <a:txBody>
                    <a:bodyPr/>
                    <a:lstStyle/>
                    <a:p>
                      <a:r>
                        <a:rPr lang="en-US" altLang="zh-CN" sz="1400" dirty="0" smtClean="0"/>
                        <a:t>Description</a:t>
                      </a:r>
                      <a:r>
                        <a:rPr lang="en-US" altLang="zh-CN" sz="1400" baseline="0" dirty="0" smtClean="0"/>
                        <a:t> in the corresponding 80MHz</a:t>
                      </a:r>
                      <a:endParaRPr lang="zh-CN" altLang="en-US" sz="1400" dirty="0"/>
                    </a:p>
                  </a:txBody>
                  <a:tcPr/>
                </a:tc>
                <a:tc>
                  <a:txBody>
                    <a:bodyPr/>
                    <a:lstStyle/>
                    <a:p>
                      <a:r>
                        <a:rPr lang="en-US" altLang="zh-CN" sz="1400" dirty="0" smtClean="0"/>
                        <a:t>Notes</a:t>
                      </a:r>
                      <a:endParaRPr lang="zh-CN" altLang="en-US" sz="1400" dirty="0"/>
                    </a:p>
                  </a:txBody>
                  <a:tcPr/>
                </a:tc>
              </a:tr>
              <a:tr h="438440">
                <a:tc>
                  <a:txBody>
                    <a:bodyPr/>
                    <a:lstStyle/>
                    <a:p>
                      <a:r>
                        <a:rPr lang="en-US" altLang="zh-CN" sz="1400" dirty="0" smtClean="0"/>
                        <a:t>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1212</a:t>
                      </a:r>
                      <a:endParaRPr lang="zh-CN" altLang="en-US" sz="1400" dirty="0" smtClean="0"/>
                    </a:p>
                  </a:txBody>
                  <a:tcPr/>
                </a:tc>
                <a:tc>
                  <a:txBody>
                    <a:bodyPr/>
                    <a:lstStyle/>
                    <a:p>
                      <a:r>
                        <a:rPr lang="en-US" altLang="zh-CN" sz="1400" dirty="0" smtClean="0"/>
                        <a:t>Follow style in 20-1259r0,</a:t>
                      </a:r>
                      <a:r>
                        <a:rPr lang="en-US" altLang="zh-CN" sz="1400" baseline="0" dirty="0" smtClean="0"/>
                        <a:t> “1”,”2” means two CCs</a:t>
                      </a:r>
                      <a:endParaRPr lang="zh-CN" altLang="en-US" sz="1400" dirty="0"/>
                    </a:p>
                  </a:txBody>
                  <a:tcPr/>
                </a:tc>
              </a:tr>
              <a:tr h="280756">
                <a:tc>
                  <a:txBody>
                    <a:bodyPr/>
                    <a:lstStyle/>
                    <a:p>
                      <a:r>
                        <a:rPr lang="en-US" altLang="zh-CN" sz="1400" dirty="0" smtClean="0"/>
                        <a:t>1</a:t>
                      </a:r>
                      <a:endParaRPr lang="zh-CN" altLang="en-US" sz="1400" dirty="0"/>
                    </a:p>
                  </a:txBody>
                  <a:tcPr/>
                </a:tc>
                <a:tc>
                  <a:txBody>
                    <a:bodyPr/>
                    <a:lstStyle/>
                    <a:p>
                      <a:r>
                        <a:rPr lang="en-US" altLang="zh-CN" sz="1400" dirty="0" smtClean="0"/>
                        <a:t>X212</a:t>
                      </a:r>
                      <a:endParaRPr lang="zh-CN" altLang="en-US" sz="1400" dirty="0"/>
                    </a:p>
                  </a:txBody>
                  <a:tcPr/>
                </a:tc>
                <a:tc rowSpan="6">
                  <a:txBody>
                    <a:bodyPr/>
                    <a:lstStyle/>
                    <a:p>
                      <a:endParaRPr lang="zh-CN" altLang="en-US" sz="1400" dirty="0"/>
                    </a:p>
                  </a:txBody>
                  <a:tcPr/>
                </a:tc>
              </a:tr>
              <a:tr h="280756">
                <a:tc>
                  <a:txBody>
                    <a:bodyPr/>
                    <a:lstStyle/>
                    <a:p>
                      <a:r>
                        <a:rPr lang="en-US" altLang="zh-CN" sz="1400" dirty="0" smtClean="0"/>
                        <a:t>2</a:t>
                      </a:r>
                      <a:endParaRPr lang="zh-CN" altLang="en-US" sz="1400" dirty="0"/>
                    </a:p>
                  </a:txBody>
                  <a:tcPr/>
                </a:tc>
                <a:tc>
                  <a:txBody>
                    <a:bodyPr/>
                    <a:lstStyle/>
                    <a:p>
                      <a:r>
                        <a:rPr lang="en-US" altLang="zh-CN" sz="1400" dirty="0" smtClean="0"/>
                        <a:t>1X12</a:t>
                      </a:r>
                      <a:endParaRPr lang="zh-CN" altLang="en-US" sz="1400" dirty="0"/>
                    </a:p>
                  </a:txBody>
                  <a:tcPr/>
                </a:tc>
                <a:tc vMerge="1">
                  <a:txBody>
                    <a:bodyPr/>
                    <a:lstStyle/>
                    <a:p>
                      <a:endParaRPr lang="zh-CN" altLang="en-US" sz="1600"/>
                    </a:p>
                  </a:txBody>
                  <a:tcPr/>
                </a:tc>
              </a:tr>
              <a:tr h="280756">
                <a:tc>
                  <a:txBody>
                    <a:bodyPr/>
                    <a:lstStyle/>
                    <a:p>
                      <a:r>
                        <a:rPr lang="en-US" altLang="zh-CN" sz="1400" dirty="0" smtClean="0"/>
                        <a:t>3</a:t>
                      </a:r>
                      <a:endParaRPr lang="zh-CN" altLang="en-US" sz="1400" dirty="0"/>
                    </a:p>
                  </a:txBody>
                  <a:tcPr/>
                </a:tc>
                <a:tc>
                  <a:txBody>
                    <a:bodyPr/>
                    <a:lstStyle/>
                    <a:p>
                      <a:r>
                        <a:rPr lang="en-US" altLang="zh-CN" sz="1400" dirty="0" smtClean="0"/>
                        <a:t>12X2</a:t>
                      </a:r>
                      <a:endParaRPr lang="zh-CN" altLang="en-US" sz="1400" dirty="0"/>
                    </a:p>
                  </a:txBody>
                  <a:tcPr/>
                </a:tc>
                <a:tc vMerge="1">
                  <a:txBody>
                    <a:bodyPr/>
                    <a:lstStyle/>
                    <a:p>
                      <a:endParaRPr lang="zh-CN" altLang="en-US" sz="1600"/>
                    </a:p>
                  </a:txBody>
                  <a:tcPr/>
                </a:tc>
              </a:tr>
              <a:tr h="280756">
                <a:tc>
                  <a:txBody>
                    <a:bodyPr/>
                    <a:lstStyle/>
                    <a:p>
                      <a:r>
                        <a:rPr lang="en-US" altLang="zh-CN" sz="1400" dirty="0" smtClean="0"/>
                        <a:t>4</a:t>
                      </a:r>
                      <a:endParaRPr lang="zh-CN" altLang="en-US" sz="1400" dirty="0"/>
                    </a:p>
                  </a:txBody>
                  <a:tcPr/>
                </a:tc>
                <a:tc>
                  <a:txBody>
                    <a:bodyPr/>
                    <a:lstStyle/>
                    <a:p>
                      <a:r>
                        <a:rPr lang="en-US" altLang="zh-CN" sz="1400" dirty="0" smtClean="0"/>
                        <a:t>121X</a:t>
                      </a:r>
                      <a:endParaRPr lang="zh-CN" altLang="en-US" sz="1400" dirty="0"/>
                    </a:p>
                  </a:txBody>
                  <a:tcPr/>
                </a:tc>
                <a:tc vMerge="1">
                  <a:txBody>
                    <a:bodyPr/>
                    <a:lstStyle/>
                    <a:p>
                      <a:endParaRPr lang="zh-CN" altLang="en-US" sz="1600" dirty="0"/>
                    </a:p>
                  </a:txBody>
                  <a:tcPr/>
                </a:tc>
              </a:tr>
              <a:tr h="280756">
                <a:tc>
                  <a:txBody>
                    <a:bodyPr/>
                    <a:lstStyle/>
                    <a:p>
                      <a:r>
                        <a:rPr lang="en-US" altLang="zh-CN" sz="1400" dirty="0" smtClean="0"/>
                        <a:t>5</a:t>
                      </a:r>
                      <a:endParaRPr lang="zh-CN" altLang="en-US" sz="1400" dirty="0"/>
                    </a:p>
                  </a:txBody>
                  <a:tcPr/>
                </a:tc>
                <a:tc>
                  <a:txBody>
                    <a:bodyPr/>
                    <a:lstStyle/>
                    <a:p>
                      <a:r>
                        <a:rPr lang="en-US" altLang="zh-CN" sz="1400" dirty="0" smtClean="0"/>
                        <a:t>XX12</a:t>
                      </a:r>
                      <a:endParaRPr lang="zh-CN" altLang="en-US" sz="1400" dirty="0"/>
                    </a:p>
                  </a:txBody>
                  <a:tcPr/>
                </a:tc>
                <a:tc vMerge="1">
                  <a:txBody>
                    <a:bodyPr/>
                    <a:lstStyle/>
                    <a:p>
                      <a:endParaRPr lang="zh-CN" altLang="en-US" sz="1600" dirty="0"/>
                    </a:p>
                  </a:txBody>
                  <a:tcPr/>
                </a:tc>
              </a:tr>
              <a:tr h="280756">
                <a:tc>
                  <a:txBody>
                    <a:bodyPr/>
                    <a:lstStyle/>
                    <a:p>
                      <a:r>
                        <a:rPr lang="en-US" altLang="zh-CN" sz="1400" dirty="0" smtClean="0"/>
                        <a:t>6</a:t>
                      </a:r>
                      <a:endParaRPr lang="zh-CN" altLang="en-US" sz="1400" dirty="0"/>
                    </a:p>
                  </a:txBody>
                  <a:tcPr/>
                </a:tc>
                <a:tc>
                  <a:txBody>
                    <a:bodyPr/>
                    <a:lstStyle/>
                    <a:p>
                      <a:r>
                        <a:rPr lang="en-US" altLang="zh-CN" sz="1400" dirty="0" smtClean="0"/>
                        <a:t>12XX</a:t>
                      </a:r>
                      <a:endParaRPr lang="zh-CN" altLang="en-US" sz="1400" dirty="0"/>
                    </a:p>
                  </a:txBody>
                  <a:tcPr/>
                </a:tc>
                <a:tc vMerge="1">
                  <a:txBody>
                    <a:bodyPr/>
                    <a:lstStyle/>
                    <a:p>
                      <a:endParaRPr lang="zh-CN" altLang="en-US" sz="1600" dirty="0"/>
                    </a:p>
                  </a:txBody>
                  <a:tcPr/>
                </a:tc>
              </a:tr>
              <a:tr h="280756">
                <a:tc>
                  <a:txBody>
                    <a:bodyPr/>
                    <a:lstStyle/>
                    <a:p>
                      <a:r>
                        <a:rPr lang="en-US" altLang="zh-CN" sz="1400" dirty="0" smtClean="0">
                          <a:solidFill>
                            <a:schemeClr val="tx1"/>
                          </a:solidFill>
                        </a:rPr>
                        <a:t>7</a:t>
                      </a:r>
                      <a:endParaRPr lang="zh-CN" altLang="en-US" sz="14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chemeClr val="tx1"/>
                          </a:solidFill>
                        </a:rPr>
                        <a:t>1XX2</a:t>
                      </a:r>
                      <a:endParaRPr lang="zh-CN" altLang="en-US" sz="1400" dirty="0" smtClean="0">
                        <a:solidFill>
                          <a:schemeClr val="tx1"/>
                        </a:solidFill>
                      </a:endParaRPr>
                    </a:p>
                  </a:txBody>
                  <a:tcPr/>
                </a:tc>
                <a:tc>
                  <a:txBody>
                    <a:bodyPr/>
                    <a:lstStyle/>
                    <a:p>
                      <a:r>
                        <a:rPr lang="en-US" altLang="zh-CN" sz="1400" dirty="0" smtClean="0">
                          <a:solidFill>
                            <a:schemeClr val="tx1"/>
                          </a:solidFill>
                        </a:rPr>
                        <a:t>Proposed in 20-1259r0</a:t>
                      </a:r>
                      <a:endParaRPr lang="zh-CN" altLang="en-US" sz="1400" dirty="0">
                        <a:solidFill>
                          <a:schemeClr val="tx1"/>
                        </a:solidFill>
                      </a:endParaRPr>
                    </a:p>
                  </a:txBody>
                  <a:tcPr/>
                </a:tc>
              </a:tr>
              <a:tr h="280756">
                <a:tc>
                  <a:txBody>
                    <a:bodyPr/>
                    <a:lstStyle/>
                    <a:p>
                      <a:r>
                        <a:rPr lang="en-US" altLang="zh-CN" sz="1400" dirty="0" smtClean="0">
                          <a:solidFill>
                            <a:schemeClr val="tx1"/>
                          </a:solidFill>
                        </a:rPr>
                        <a:t>8-16</a:t>
                      </a:r>
                      <a:endParaRPr lang="zh-CN" altLang="en-US" sz="14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chemeClr val="tx1"/>
                          </a:solidFill>
                        </a:rPr>
                        <a:t>Reserved</a:t>
                      </a:r>
                      <a:endParaRPr lang="zh-CN" altLang="en-US" sz="1400" dirty="0" smtClean="0">
                        <a:solidFill>
                          <a:schemeClr val="tx1"/>
                        </a:solidFill>
                      </a:endParaRPr>
                    </a:p>
                  </a:txBody>
                  <a:tcPr/>
                </a:tc>
                <a:tc>
                  <a:txBody>
                    <a:bodyPr/>
                    <a:lstStyle/>
                    <a:p>
                      <a:r>
                        <a:rPr lang="en-US" altLang="zh-CN" sz="1400" dirty="0" smtClean="0">
                          <a:solidFill>
                            <a:schemeClr val="tx1"/>
                          </a:solidFill>
                        </a:rPr>
                        <a:t>TBD</a:t>
                      </a:r>
                      <a:endParaRPr lang="zh-CN" altLang="en-US" sz="1400" dirty="0">
                        <a:solidFill>
                          <a:schemeClr val="tx1"/>
                        </a:solidFill>
                      </a:endParaRPr>
                    </a:p>
                  </a:txBody>
                  <a:tcPr/>
                </a:tc>
              </a:tr>
            </a:tbl>
          </a:graphicData>
        </a:graphic>
      </p:graphicFrame>
    </p:spTree>
    <p:extLst>
      <p:ext uri="{BB962C8B-B14F-4D97-AF65-F5344CB8AC3E}">
        <p14:creationId xmlns:p14="http://schemas.microsoft.com/office/powerpoint/2010/main" val="19565865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17</a:t>
            </a:fld>
            <a:endParaRPr lang="en-US" dirty="0"/>
          </a:p>
        </p:txBody>
      </p:sp>
      <p:sp>
        <p:nvSpPr>
          <p:cNvPr id="4" name="标题 3"/>
          <p:cNvSpPr>
            <a:spLocks noGrp="1"/>
          </p:cNvSpPr>
          <p:nvPr>
            <p:ph type="title"/>
          </p:nvPr>
        </p:nvSpPr>
        <p:spPr/>
        <p:txBody>
          <a:bodyPr/>
          <a:lstStyle/>
          <a:p>
            <a:r>
              <a:rPr lang="en-US" dirty="0" smtClean="0"/>
              <a:t>Straw Poll #3</a:t>
            </a:r>
            <a:endParaRPr lang="en-US" dirty="0"/>
          </a:p>
        </p:txBody>
      </p:sp>
      <p:sp>
        <p:nvSpPr>
          <p:cNvPr id="7" name="内容占位符 1"/>
          <p:cNvSpPr>
            <a:spLocks noGrp="1"/>
          </p:cNvSpPr>
          <p:nvPr>
            <p:ph idx="1"/>
          </p:nvPr>
        </p:nvSpPr>
        <p:spPr>
          <a:xfrm>
            <a:off x="685800" y="1447800"/>
            <a:ext cx="8153400" cy="1524000"/>
          </a:xfrm>
        </p:spPr>
        <p:txBody>
          <a:bodyPr/>
          <a:lstStyle/>
          <a:p>
            <a:pPr algn="just"/>
            <a:r>
              <a:rPr lang="en-US" altLang="zh-CN" dirty="0"/>
              <a:t>Do you agree to add the following text in the </a:t>
            </a:r>
            <a:r>
              <a:rPr lang="en-US" altLang="zh-CN" dirty="0" err="1"/>
              <a:t>TGbe</a:t>
            </a:r>
            <a:r>
              <a:rPr lang="en-US" altLang="zh-CN" dirty="0"/>
              <a:t> SFD:</a:t>
            </a:r>
          </a:p>
          <a:p>
            <a:pPr lvl="1" algn="just"/>
            <a:r>
              <a:rPr lang="en-US" altLang="zh-CN" dirty="0" smtClean="0"/>
              <a:t>There exists no </a:t>
            </a:r>
            <a:r>
              <a:rPr lang="en-US" altLang="zh-CN" u="sng" dirty="0" smtClean="0"/>
              <a:t>explicit</a:t>
            </a:r>
            <a:r>
              <a:rPr lang="en-US" altLang="zh-CN" dirty="0" smtClean="0"/>
              <a:t> preamble </a:t>
            </a:r>
            <a:r>
              <a:rPr lang="en-US" altLang="zh-CN" dirty="0" smtClean="0"/>
              <a:t>puncture indication subfield in EHT-SIG for an OFDMA transmission.</a:t>
            </a:r>
          </a:p>
          <a:p>
            <a:pPr lvl="2" algn="just"/>
            <a:r>
              <a:rPr lang="en-US" altLang="zh-CN" dirty="0" smtClean="0"/>
              <a:t>Note: RU allocation subfields exist in the common field of EHT-SIG</a:t>
            </a:r>
            <a:endParaRPr lang="en-US" altLang="zh-CN" dirty="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2003232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18</a:t>
            </a:fld>
            <a:endParaRPr lang="en-US" dirty="0"/>
          </a:p>
        </p:txBody>
      </p:sp>
      <p:sp>
        <p:nvSpPr>
          <p:cNvPr id="4" name="标题 3"/>
          <p:cNvSpPr>
            <a:spLocks noGrp="1"/>
          </p:cNvSpPr>
          <p:nvPr>
            <p:ph type="title"/>
          </p:nvPr>
        </p:nvSpPr>
        <p:spPr/>
        <p:txBody>
          <a:bodyPr/>
          <a:lstStyle/>
          <a:p>
            <a:r>
              <a:rPr lang="en-US" dirty="0" smtClean="0"/>
              <a:t>Straw Poll #4</a:t>
            </a:r>
            <a:endParaRPr lang="en-US" dirty="0"/>
          </a:p>
        </p:txBody>
      </p:sp>
      <p:sp>
        <p:nvSpPr>
          <p:cNvPr id="7" name="内容占位符 1"/>
          <p:cNvSpPr>
            <a:spLocks noGrp="1"/>
          </p:cNvSpPr>
          <p:nvPr>
            <p:ph idx="1"/>
          </p:nvPr>
        </p:nvSpPr>
        <p:spPr>
          <a:xfrm>
            <a:off x="685800" y="1447800"/>
            <a:ext cx="8153400" cy="1066800"/>
          </a:xfrm>
        </p:spPr>
        <p:txBody>
          <a:bodyPr/>
          <a:lstStyle/>
          <a:p>
            <a:pPr algn="just"/>
            <a:r>
              <a:rPr lang="en-US" altLang="zh-CN" dirty="0"/>
              <a:t>Do you agree to add the following text in the </a:t>
            </a:r>
            <a:r>
              <a:rPr lang="en-US" altLang="zh-CN" dirty="0" err="1"/>
              <a:t>TGbe</a:t>
            </a:r>
            <a:r>
              <a:rPr lang="en-US" altLang="zh-CN" dirty="0"/>
              <a:t> SFD:</a:t>
            </a:r>
          </a:p>
          <a:p>
            <a:pPr lvl="1" algn="just"/>
            <a:r>
              <a:rPr lang="en-US" altLang="zh-CN" dirty="0" smtClean="0"/>
              <a:t>There exists a preamble puncture indication B subfield in EHT-SIG for a non-OFDMA </a:t>
            </a:r>
            <a:r>
              <a:rPr lang="en-US" altLang="zh-CN" dirty="0"/>
              <a:t>transmission </a:t>
            </a:r>
            <a:r>
              <a:rPr lang="en-US" altLang="zh-CN" dirty="0" smtClean="0"/>
              <a:t>except when preamble </a:t>
            </a:r>
            <a:r>
              <a:rPr lang="en-US" altLang="zh-CN" dirty="0"/>
              <a:t>puncture indication A </a:t>
            </a:r>
            <a:r>
              <a:rPr lang="en-US" altLang="zh-CN" dirty="0" smtClean="0"/>
              <a:t>field in </a:t>
            </a:r>
            <a:r>
              <a:rPr lang="en-US" altLang="zh-CN" dirty="0"/>
              <a:t>U-SIG indicates </a:t>
            </a:r>
            <a:r>
              <a:rPr lang="en-US" altLang="zh-CN" dirty="0" smtClean="0"/>
              <a:t>7 (No </a:t>
            </a:r>
            <a:r>
              <a:rPr lang="en-US" altLang="zh-CN" dirty="0"/>
              <a:t>puncture across the whole </a:t>
            </a:r>
            <a:r>
              <a:rPr lang="en-US" altLang="zh-CN" dirty="0" smtClean="0"/>
              <a:t>bandwidth).</a:t>
            </a:r>
          </a:p>
          <a:p>
            <a:pPr lvl="1" algn="just"/>
            <a:r>
              <a:rPr lang="en-US" altLang="zh-CN" dirty="0" smtClean="0"/>
              <a:t>There exists no preamble puncture indication B </a:t>
            </a:r>
            <a:r>
              <a:rPr lang="en-US" altLang="zh-CN" dirty="0"/>
              <a:t>sub</a:t>
            </a:r>
            <a:r>
              <a:rPr lang="en-US" altLang="zh-CN" dirty="0" smtClean="0"/>
              <a:t>field in EHT-SIG for a non-OFDMA transmission when preamble </a:t>
            </a:r>
            <a:r>
              <a:rPr lang="en-US" altLang="zh-CN" dirty="0"/>
              <a:t>puncture indication </a:t>
            </a:r>
            <a:r>
              <a:rPr lang="en-US" altLang="zh-CN" dirty="0" smtClean="0"/>
              <a:t>A field </a:t>
            </a:r>
            <a:r>
              <a:rPr lang="en-US" altLang="zh-CN" dirty="0"/>
              <a:t>in U-SIG indicates 7 (No puncture across the whole </a:t>
            </a:r>
            <a:r>
              <a:rPr lang="en-US" altLang="zh-CN" dirty="0" smtClean="0"/>
              <a:t>bandwidth).</a:t>
            </a:r>
            <a:endParaRPr lang="en-US" altLang="zh-CN" dirty="0"/>
          </a:p>
          <a:p>
            <a:pPr lvl="1" algn="just"/>
            <a:endParaRPr lang="en-US" altLang="zh-CN" dirty="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8553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200" dirty="0"/>
              <a:t>Do you agree to add the following text in the </a:t>
            </a:r>
            <a:r>
              <a:rPr lang="en-US" altLang="zh-CN" sz="2200" dirty="0" err="1"/>
              <a:t>TGbe</a:t>
            </a:r>
            <a:r>
              <a:rPr lang="en-US" altLang="zh-CN" sz="2200" dirty="0"/>
              <a:t> SFD:</a:t>
            </a:r>
          </a:p>
          <a:p>
            <a:pPr lvl="1"/>
            <a:r>
              <a:rPr lang="en-US" altLang="zh-CN" sz="1800" dirty="0" smtClean="0"/>
              <a:t>Regarding preamble </a:t>
            </a:r>
            <a:r>
              <a:rPr lang="en-US" altLang="zh-CN" sz="1800" dirty="0"/>
              <a:t>puncture flexibility for </a:t>
            </a:r>
            <a:r>
              <a:rPr lang="en-US" altLang="zh-CN" sz="1800" dirty="0" smtClean="0"/>
              <a:t>OFDMA, supports up </a:t>
            </a:r>
            <a:r>
              <a:rPr lang="en-US" altLang="zh-CN" sz="1800" dirty="0"/>
              <a:t>to one hole per 80MHz </a:t>
            </a:r>
            <a:r>
              <a:rPr lang="en-US" altLang="zh-CN" sz="1800" dirty="0" smtClean="0"/>
              <a:t>segments. If </a:t>
            </a:r>
            <a:r>
              <a:rPr lang="en-US" altLang="zh-CN" sz="1800" dirty="0"/>
              <a:t>punctured, the puncture pattern of each segment shall be one of the following:</a:t>
            </a:r>
            <a:r>
              <a:rPr lang="en-US" altLang="zh-CN" sz="1800" kern="1200" dirty="0">
                <a:solidFill>
                  <a:srgbClr val="FFFFFF"/>
                </a:solidFill>
                <a:latin typeface="Times New Roman" panose="02020603050405020304" pitchFamily="18" charset="0"/>
              </a:rPr>
              <a:t>X111</a:t>
            </a:r>
            <a:endParaRPr lang="zh-CN" altLang="zh-CN" sz="2400" dirty="0">
              <a:latin typeface="Arial" panose="020B0604020202020204" pitchFamily="34" charset="0"/>
            </a:endParaRPr>
          </a:p>
          <a:p>
            <a:pPr lvl="2"/>
            <a:r>
              <a:rPr lang="en-US" altLang="zh-CN" sz="1600" dirty="0" smtClean="0"/>
              <a:t>X212</a:t>
            </a:r>
            <a:endParaRPr lang="en-US" altLang="zh-CN" sz="1600" dirty="0"/>
          </a:p>
          <a:p>
            <a:pPr lvl="2"/>
            <a:r>
              <a:rPr lang="en-US" altLang="zh-CN" sz="1600" dirty="0" smtClean="0"/>
              <a:t>1X12</a:t>
            </a:r>
            <a:endParaRPr lang="zh-CN" altLang="zh-CN" sz="1600" dirty="0"/>
          </a:p>
          <a:p>
            <a:pPr lvl="2"/>
            <a:r>
              <a:rPr lang="en-US" altLang="zh-CN" sz="1600" dirty="0" smtClean="0"/>
              <a:t>12X1</a:t>
            </a:r>
            <a:endParaRPr lang="zh-CN" altLang="zh-CN" sz="1600" dirty="0"/>
          </a:p>
          <a:p>
            <a:pPr lvl="2"/>
            <a:r>
              <a:rPr lang="en-US" altLang="zh-CN" sz="1600" dirty="0" smtClean="0"/>
              <a:t>121X</a:t>
            </a:r>
            <a:endParaRPr lang="zh-CN" altLang="zh-CN" sz="1600" dirty="0"/>
          </a:p>
          <a:p>
            <a:pPr lvl="2"/>
            <a:r>
              <a:rPr lang="en-US" altLang="zh-CN" sz="1600" dirty="0" smtClean="0"/>
              <a:t>XX12</a:t>
            </a:r>
            <a:endParaRPr lang="zh-CN" altLang="zh-CN" sz="1600" dirty="0"/>
          </a:p>
          <a:p>
            <a:pPr lvl="2"/>
            <a:r>
              <a:rPr lang="en-US" altLang="zh-CN" sz="1600" dirty="0" smtClean="0"/>
              <a:t>12XX</a:t>
            </a:r>
          </a:p>
          <a:p>
            <a:pPr lvl="2"/>
            <a:r>
              <a:rPr lang="en-US" altLang="zh-CN" sz="1600" dirty="0" smtClean="0"/>
              <a:t>1XX2</a:t>
            </a:r>
            <a:endParaRPr lang="en-US" altLang="zh-CN" sz="1600" dirty="0"/>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19</a:t>
            </a:fld>
            <a:endParaRPr lang="en-US"/>
          </a:p>
        </p:txBody>
      </p:sp>
      <p:sp>
        <p:nvSpPr>
          <p:cNvPr id="4" name="标题 3"/>
          <p:cNvSpPr>
            <a:spLocks noGrp="1"/>
          </p:cNvSpPr>
          <p:nvPr>
            <p:ph type="title"/>
          </p:nvPr>
        </p:nvSpPr>
        <p:spPr/>
        <p:txBody>
          <a:bodyPr/>
          <a:lstStyle/>
          <a:p>
            <a:r>
              <a:rPr lang="en-US" altLang="zh-CN" dirty="0"/>
              <a:t>Straw Poll </a:t>
            </a:r>
            <a:r>
              <a:rPr lang="en-US" altLang="zh-CN" dirty="0" smtClean="0"/>
              <a:t>#5</a:t>
            </a:r>
            <a:endParaRPr lang="zh-CN" altLang="en-US" dirty="0"/>
          </a:p>
        </p:txBody>
      </p:sp>
    </p:spTree>
    <p:extLst>
      <p:ext uri="{BB962C8B-B14F-4D97-AF65-F5344CB8AC3E}">
        <p14:creationId xmlns:p14="http://schemas.microsoft.com/office/powerpoint/2010/main" val="1311694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752600"/>
            <a:ext cx="7772400" cy="4114800"/>
          </a:xfrm>
        </p:spPr>
        <p:txBody>
          <a:bodyPr/>
          <a:lstStyle/>
          <a:p>
            <a:r>
              <a:rPr lang="en-US" altLang="zh-CN" sz="1800" dirty="0"/>
              <a:t>802.11be supports that U-SIG in each 80 MHz shall carry puncturing channel info for at least the specific 80 MHz where it is transmitted. </a:t>
            </a:r>
          </a:p>
          <a:p>
            <a:pPr lvl="1"/>
            <a:r>
              <a:rPr lang="en-US" altLang="zh-CN" sz="1400" b="0" dirty="0" smtClean="0"/>
              <a:t>Note</a:t>
            </a:r>
            <a:r>
              <a:rPr lang="en-US" altLang="zh-CN" sz="1400" b="0" dirty="0"/>
              <a:t>: Within each 80 MHz segment, U-SIG is duplicated in every non-punctured 20 </a:t>
            </a:r>
            <a:r>
              <a:rPr lang="en-US" altLang="zh-CN" sz="1400" b="0" dirty="0" err="1"/>
              <a:t>MHz.</a:t>
            </a:r>
            <a:endParaRPr lang="en-US" altLang="zh-CN" sz="1400" b="0" dirty="0"/>
          </a:p>
          <a:p>
            <a:pPr lvl="1"/>
            <a:r>
              <a:rPr lang="en-US" altLang="zh-CN" sz="1400" b="0" dirty="0" smtClean="0"/>
              <a:t>Whether </a:t>
            </a:r>
            <a:r>
              <a:rPr lang="en-US" altLang="zh-CN" sz="1400" b="0" dirty="0"/>
              <a:t>BW/Puncturing info can be different for different 80 MHz is TBD.</a:t>
            </a:r>
          </a:p>
          <a:p>
            <a:pPr lvl="1"/>
            <a:r>
              <a:rPr lang="en-US" altLang="zh-CN" sz="1400" b="0" dirty="0" smtClean="0"/>
              <a:t>Whether </a:t>
            </a:r>
            <a:r>
              <a:rPr lang="en-US" altLang="zh-CN" sz="1400" b="0" dirty="0"/>
              <a:t>BW and puncturing info in U-SIG are carried as </a:t>
            </a:r>
            <a:r>
              <a:rPr lang="en-US" altLang="zh-CN" sz="1400" b="0" strike="sngStrike" dirty="0">
                <a:solidFill>
                  <a:srgbClr val="FF0000"/>
                </a:solidFill>
              </a:rPr>
              <a:t>a combined or </a:t>
            </a:r>
            <a:r>
              <a:rPr lang="en-US" altLang="zh-CN" sz="1400" b="0" dirty="0"/>
              <a:t>a separate </a:t>
            </a:r>
            <a:r>
              <a:rPr lang="en-US" altLang="zh-CN" sz="1400" b="0" strike="sngStrike" dirty="0">
                <a:solidFill>
                  <a:srgbClr val="FF0000"/>
                </a:solidFill>
              </a:rPr>
              <a:t>field is TBD</a:t>
            </a:r>
            <a:r>
              <a:rPr lang="en-US" altLang="zh-CN" sz="1400" b="0" dirty="0"/>
              <a:t>. </a:t>
            </a:r>
          </a:p>
          <a:p>
            <a:pPr lvl="1"/>
            <a:r>
              <a:rPr lang="en-US" altLang="zh-CN" sz="1400" b="0" dirty="0"/>
              <a:t>[Motion 111, #SP0611-10, [9] and [45</a:t>
            </a:r>
            <a:r>
              <a:rPr lang="en-US" altLang="zh-CN" sz="1400" b="0" dirty="0" smtClean="0"/>
              <a:t>]]</a:t>
            </a:r>
          </a:p>
          <a:p>
            <a:r>
              <a:rPr lang="en-US" altLang="zh-CN" sz="1800"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800" dirty="0" err="1"/>
              <a:t>MHz.</a:t>
            </a:r>
            <a:r>
              <a:rPr lang="en-US" altLang="zh-CN" sz="1800" dirty="0"/>
              <a:t> </a:t>
            </a:r>
          </a:p>
          <a:p>
            <a:pPr lvl="1"/>
            <a:r>
              <a:rPr lang="en-US" altLang="zh-CN" sz="1400" b="0" dirty="0"/>
              <a:t>[Motion 113, [9] and [46</a:t>
            </a:r>
            <a:r>
              <a:rPr lang="en-US" altLang="zh-CN" sz="1400" b="0" dirty="0" smtClean="0"/>
              <a:t>]]</a:t>
            </a:r>
          </a:p>
          <a:p>
            <a:r>
              <a:rPr lang="en-GB" altLang="zh-CN" sz="1800" dirty="0"/>
              <a:t>802.11be supports BW field which does not include puncturing information.</a:t>
            </a:r>
            <a:r>
              <a:rPr lang="en-GB" altLang="zh-CN" sz="1800" i="1" dirty="0"/>
              <a:t> </a:t>
            </a:r>
            <a:endParaRPr lang="zh-CN" altLang="zh-CN" sz="1800" dirty="0"/>
          </a:p>
          <a:p>
            <a:pPr lvl="1"/>
            <a:r>
              <a:rPr lang="en-GB" altLang="zh-CN" sz="1400" dirty="0"/>
              <a:t>[Motion 112, #SP29, </a:t>
            </a:r>
            <a:r>
              <a:rPr lang="en-US" altLang="zh-CN" sz="1400" dirty="0"/>
              <a:t>[9]</a:t>
            </a:r>
            <a:r>
              <a:rPr lang="en-GB" altLang="zh-CN" sz="1400" dirty="0"/>
              <a:t> and </a:t>
            </a:r>
            <a:r>
              <a:rPr lang="en-US" altLang="zh-CN" sz="1400" dirty="0"/>
              <a:t>[46]</a:t>
            </a:r>
            <a:r>
              <a:rPr lang="en-GB" altLang="zh-CN" sz="1400" dirty="0"/>
              <a:t>]</a:t>
            </a:r>
            <a:endParaRPr lang="zh-CN" altLang="zh-CN" sz="1400" dirty="0"/>
          </a:p>
          <a:p>
            <a:endParaRPr lang="en-US" altLang="zh-CN" sz="1800" b="0" dirty="0"/>
          </a:p>
          <a:p>
            <a:endParaRPr lang="en-US" altLang="zh-CN" sz="1800" b="0" dirty="0"/>
          </a:p>
          <a:p>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4" name="标题 3"/>
          <p:cNvSpPr>
            <a:spLocks noGrp="1"/>
          </p:cNvSpPr>
          <p:nvPr>
            <p:ph type="title"/>
          </p:nvPr>
        </p:nvSpPr>
        <p:spPr/>
        <p:txBody>
          <a:bodyPr/>
          <a:lstStyle/>
          <a:p>
            <a:r>
              <a:rPr lang="en-US" altLang="zh-CN" dirty="0" smtClean="0"/>
              <a:t>Recap</a:t>
            </a:r>
            <a:endParaRPr lang="zh-CN" altLang="en-US" dirty="0"/>
          </a:p>
        </p:txBody>
      </p:sp>
    </p:spTree>
    <p:extLst>
      <p:ext uri="{BB962C8B-B14F-4D97-AF65-F5344CB8AC3E}">
        <p14:creationId xmlns:p14="http://schemas.microsoft.com/office/powerpoint/2010/main" val="4323839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20</a:t>
            </a:fld>
            <a:endParaRPr lang="en-US" dirty="0"/>
          </a:p>
        </p:txBody>
      </p:sp>
      <p:sp>
        <p:nvSpPr>
          <p:cNvPr id="4" name="标题 3"/>
          <p:cNvSpPr>
            <a:spLocks noGrp="1"/>
          </p:cNvSpPr>
          <p:nvPr>
            <p:ph type="title"/>
          </p:nvPr>
        </p:nvSpPr>
        <p:spPr/>
        <p:txBody>
          <a:bodyPr/>
          <a:lstStyle/>
          <a:p>
            <a:r>
              <a:rPr lang="en-US" dirty="0" smtClean="0"/>
              <a:t>Straw Poll #6</a:t>
            </a:r>
            <a:endParaRPr lang="en-US" dirty="0"/>
          </a:p>
        </p:txBody>
      </p:sp>
      <p:sp>
        <p:nvSpPr>
          <p:cNvPr id="7" name="内容占位符 1"/>
          <p:cNvSpPr>
            <a:spLocks noGrp="1"/>
          </p:cNvSpPr>
          <p:nvPr>
            <p:ph idx="1"/>
          </p:nvPr>
        </p:nvSpPr>
        <p:spPr>
          <a:xfrm>
            <a:off x="685800" y="1447800"/>
            <a:ext cx="8153400" cy="1524000"/>
          </a:xfrm>
        </p:spPr>
        <p:txBody>
          <a:bodyPr/>
          <a:lstStyle/>
          <a:p>
            <a:pPr algn="just"/>
            <a:r>
              <a:rPr lang="en-US" altLang="zh-CN" dirty="0"/>
              <a:t>Do you agree to add the following text in the </a:t>
            </a:r>
            <a:r>
              <a:rPr lang="en-US" altLang="zh-CN" dirty="0" err="1"/>
              <a:t>TGbe</a:t>
            </a:r>
            <a:r>
              <a:rPr lang="en-US" altLang="zh-CN" dirty="0"/>
              <a:t> SFD:</a:t>
            </a:r>
          </a:p>
          <a:p>
            <a:pPr lvl="1" algn="just"/>
            <a:r>
              <a:rPr lang="en-US" altLang="zh-CN" dirty="0" smtClean="0"/>
              <a:t>The preamble puncture indication B subfield includes the indications as listed in slide 7 to 10.</a:t>
            </a:r>
          </a:p>
          <a:p>
            <a:pPr lvl="2" algn="just"/>
            <a:r>
              <a:rPr lang="en-US" altLang="zh-CN" dirty="0" smtClean="0"/>
              <a:t>Note: different table for 160Mhz and 320MHz bandwidth</a:t>
            </a:r>
            <a:endParaRPr lang="en-US" altLang="zh-CN" dirty="0"/>
          </a:p>
          <a:p>
            <a:pPr lvl="1" algn="just"/>
            <a:endParaRPr lang="en-US" altLang="zh-CN" dirty="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34972306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447800"/>
            <a:ext cx="7772400" cy="4114800"/>
          </a:xfrm>
        </p:spPr>
        <p:txBody>
          <a:bodyPr/>
          <a:lstStyle/>
          <a:p>
            <a:pPr marL="533400" indent="-355600" defTabSz="622300">
              <a:spcBef>
                <a:spcPts val="0"/>
              </a:spcBef>
              <a:spcAft>
                <a:spcPts val="0"/>
              </a:spcAft>
            </a:pPr>
            <a:r>
              <a:rPr lang="en-US" altLang="zh-CN" sz="1800" b="0" dirty="0">
                <a:hlinkClick r:id="rId2"/>
              </a:rPr>
              <a:t>https://</a:t>
            </a:r>
            <a:r>
              <a:rPr lang="en-US" altLang="zh-CN" sz="1800" b="0" dirty="0" smtClean="0">
                <a:hlinkClick r:id="rId2"/>
              </a:rPr>
              <a:t>mentor.ieee.org/802.11/dcn/20/11-20-0566-46-00be-compendium-of-straw-polls-and-potential-changes-to-the-specification-framework-document.docx</a:t>
            </a:r>
            <a:r>
              <a:rPr lang="en-US" altLang="zh-CN" sz="1800" b="0" dirty="0" smtClean="0"/>
              <a:t>, Edward Au, Huawei</a:t>
            </a:r>
          </a:p>
          <a:p>
            <a:pPr marL="533400" indent="-355600" defTabSz="622300">
              <a:spcBef>
                <a:spcPts val="0"/>
              </a:spcBef>
              <a:spcAft>
                <a:spcPts val="0"/>
              </a:spcAft>
            </a:pPr>
            <a:r>
              <a:rPr lang="en-US" altLang="zh-CN" sz="1800" b="0" dirty="0">
                <a:hlinkClick r:id="rId3"/>
              </a:rPr>
              <a:t>https://</a:t>
            </a:r>
            <a:r>
              <a:rPr lang="en-US" altLang="zh-CN" sz="1800" b="0" dirty="0" smtClean="0">
                <a:hlinkClick r:id="rId3"/>
              </a:rPr>
              <a:t>mentor.ieee.org/802.11/dcn/20/11-20-0285-05-00be-su-ppdu-sig-contents-considerations.pptx</a:t>
            </a:r>
            <a:r>
              <a:rPr lang="en-US" altLang="zh-CN" sz="1800" b="0" dirty="0" smtClean="0"/>
              <a:t>, Wook Bong Lee, Samsung</a:t>
            </a:r>
          </a:p>
          <a:p>
            <a:pPr marL="533400" indent="-355600" defTabSz="622300">
              <a:spcBef>
                <a:spcPts val="0"/>
              </a:spcBef>
              <a:spcAft>
                <a:spcPts val="0"/>
              </a:spcAft>
            </a:pPr>
            <a:endParaRPr lang="en-US" altLang="zh-CN" sz="1800" b="0" dirty="0" smtClean="0"/>
          </a:p>
          <a:p>
            <a:pPr marL="533400" indent="-355600" defTabSz="622300">
              <a:spcBef>
                <a:spcPts val="0"/>
              </a:spcBef>
              <a:spcAft>
                <a:spcPts val="0"/>
              </a:spcAft>
            </a:pPr>
            <a:endParaRPr lang="zh-CN" altLang="en-US" sz="1800" b="0" dirty="0"/>
          </a:p>
        </p:txBody>
      </p:sp>
      <p:sp>
        <p:nvSpPr>
          <p:cNvPr id="5" name="Slide Number Placeholder 4"/>
          <p:cNvSpPr>
            <a:spLocks noGrp="1"/>
          </p:cNvSpPr>
          <p:nvPr>
            <p:ph type="sldNum" sz="quarter" idx="12"/>
          </p:nvPr>
        </p:nvSpPr>
        <p:spPr/>
        <p:txBody>
          <a:bodyPr/>
          <a:lstStyle/>
          <a:p>
            <a:r>
              <a:rPr lang="en-US" dirty="0" smtClean="0"/>
              <a:t>Slide </a:t>
            </a:r>
            <a:fld id="{A5ED327D-21C3-674C-981C-8A8BC9E6D25C}" type="slidenum">
              <a:rPr lang="en-US" smtClean="0"/>
              <a:pPr/>
              <a:t>21</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828673" y="1727517"/>
            <a:ext cx="7562853" cy="4930458"/>
          </a:xfrm>
          <a:prstGeom prst="rect">
            <a:avLst/>
          </a:prstGeom>
          <a:noFill/>
          <a:ln>
            <a:noFill/>
          </a:ln>
        </p:spPr>
        <p:txBody>
          <a:bodyPr lIns="92075" tIns="46025" rIns="92075" bIns="46025" anchor="t" anchorCtr="0">
            <a:noAutofit/>
          </a:bodyPr>
          <a:lstStyle/>
          <a:p>
            <a:pPr algn="just">
              <a:lnSpc>
                <a:spcPct val="150000"/>
              </a:lnSpc>
              <a:spcBef>
                <a:spcPts val="0"/>
              </a:spcBef>
              <a:buSzPct val="100000"/>
              <a:buFont typeface="Arial" panose="020B0604020202020204" pitchFamily="34" charset="0"/>
              <a:buChar char="•"/>
            </a:pPr>
            <a:r>
              <a:rPr lang="en-US" altLang="zh-CN" sz="1800" dirty="0" smtClean="0">
                <a:solidFill>
                  <a:schemeClr val="dk1"/>
                </a:solidFill>
                <a:ea typeface="Times New Roman"/>
                <a:cs typeface="Times New Roman"/>
                <a:sym typeface="Times New Roman"/>
              </a:rPr>
              <a:t>For OFDMA mode (non-compressed mode), the STAs only need the preamble puncture info of the corresponding 80MHz in order to decode EHT-SIG. </a:t>
            </a:r>
          </a:p>
          <a:p>
            <a:pPr algn="just">
              <a:lnSpc>
                <a:spcPct val="150000"/>
              </a:lnSpc>
              <a:spcBef>
                <a:spcPts val="0"/>
              </a:spcBef>
              <a:buSzPct val="100000"/>
              <a:buFont typeface="Arial" panose="020B0604020202020204" pitchFamily="34" charset="0"/>
              <a:buChar char="•"/>
            </a:pPr>
            <a:r>
              <a:rPr lang="en-US" altLang="zh-CN" sz="1800" dirty="0" smtClean="0">
                <a:solidFill>
                  <a:schemeClr val="dk1"/>
                </a:solidFill>
                <a:ea typeface="Times New Roman"/>
                <a:cs typeface="Times New Roman"/>
                <a:sym typeface="Times New Roman"/>
              </a:rPr>
              <a:t>Then in EHT-SIG, there exists the RU allocation subfields, which indicate the assigned RU/empty </a:t>
            </a:r>
            <a:r>
              <a:rPr lang="en-US" altLang="zh-CN" sz="1800" dirty="0">
                <a:solidFill>
                  <a:schemeClr val="dk1"/>
                </a:solidFill>
                <a:ea typeface="Times New Roman"/>
                <a:cs typeface="Times New Roman"/>
                <a:sym typeface="Times New Roman"/>
              </a:rPr>
              <a:t>RUs across </a:t>
            </a:r>
            <a:r>
              <a:rPr lang="en-US" altLang="zh-CN" sz="1800" dirty="0" smtClean="0">
                <a:solidFill>
                  <a:schemeClr val="dk1"/>
                </a:solidFill>
                <a:ea typeface="Times New Roman"/>
                <a:cs typeface="Times New Roman"/>
                <a:sym typeface="Times New Roman"/>
              </a:rPr>
              <a:t>the whole bandwidth .</a:t>
            </a:r>
          </a:p>
          <a:p>
            <a:pPr lvl="1" algn="just">
              <a:lnSpc>
                <a:spcPct val="150000"/>
              </a:lnSpc>
              <a:spcBef>
                <a:spcPts val="0"/>
              </a:spcBef>
              <a:buSzPct val="100000"/>
              <a:buFont typeface="Arial" panose="020B0604020202020204" pitchFamily="34" charset="0"/>
              <a:buChar char="•"/>
            </a:pPr>
            <a:r>
              <a:rPr lang="en-US" altLang="zh-CN" sz="1600" dirty="0" smtClean="0">
                <a:solidFill>
                  <a:schemeClr val="dk1"/>
                </a:solidFill>
                <a:ea typeface="Times New Roman"/>
                <a:cs typeface="Times New Roman"/>
                <a:sym typeface="Times New Roman"/>
              </a:rPr>
              <a:t>It doesn’t matter if one 20MHz </a:t>
            </a:r>
            <a:r>
              <a:rPr lang="en-US" altLang="zh-CN" sz="1600" dirty="0" err="1" smtClean="0">
                <a:solidFill>
                  <a:schemeClr val="dk1"/>
                </a:solidFill>
                <a:ea typeface="Times New Roman"/>
                <a:cs typeface="Times New Roman"/>
                <a:sym typeface="Times New Roman"/>
              </a:rPr>
              <a:t>subchannel</a:t>
            </a:r>
            <a:r>
              <a:rPr lang="en-US" altLang="zh-CN" sz="1600" dirty="0" smtClean="0">
                <a:solidFill>
                  <a:schemeClr val="dk1"/>
                </a:solidFill>
                <a:ea typeface="Times New Roman"/>
                <a:cs typeface="Times New Roman"/>
                <a:sym typeface="Times New Roman"/>
              </a:rPr>
              <a:t> (non-EHT-modulated field) is punctured or not at this stage</a:t>
            </a:r>
          </a:p>
          <a:p>
            <a:pPr algn="just">
              <a:lnSpc>
                <a:spcPct val="150000"/>
              </a:lnSpc>
              <a:spcBef>
                <a:spcPts val="0"/>
              </a:spcBef>
              <a:buSzPct val="100000"/>
              <a:buFont typeface="Arial" panose="020B0604020202020204" pitchFamily="34" charset="0"/>
              <a:buChar char="•"/>
            </a:pPr>
            <a:r>
              <a:rPr lang="en-US" altLang="zh-CN" sz="1800" dirty="0" smtClean="0">
                <a:solidFill>
                  <a:schemeClr val="dk1"/>
                </a:solidFill>
                <a:ea typeface="Times New Roman"/>
                <a:cs typeface="Times New Roman"/>
                <a:sym typeface="Times New Roman"/>
              </a:rPr>
              <a:t>Flexibility of preamble puncture in OFDMA mode needs detailed discussion.</a:t>
            </a:r>
          </a:p>
          <a:p>
            <a:pPr lvl="1" algn="just">
              <a:lnSpc>
                <a:spcPct val="150000"/>
              </a:lnSpc>
              <a:spcBef>
                <a:spcPts val="0"/>
              </a:spcBef>
              <a:buSzPct val="100000"/>
              <a:buFont typeface="Arial" panose="020B0604020202020204" pitchFamily="34" charset="0"/>
              <a:buChar char="•"/>
            </a:pPr>
            <a:r>
              <a:rPr lang="en-US" altLang="zh-CN" sz="1600" dirty="0">
                <a:solidFill>
                  <a:schemeClr val="dk1"/>
                </a:solidFill>
                <a:ea typeface="Times New Roman"/>
                <a:cs typeface="Times New Roman"/>
                <a:sym typeface="Times New Roman"/>
              </a:rPr>
              <a:t>For non-OFDMA mode, there exists up to one hole across the whole bandwidth. </a:t>
            </a:r>
            <a:endParaRPr lang="en-US" altLang="zh-CN" sz="1600" dirty="0" smtClean="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914400"/>
            <a:ext cx="8001000" cy="533400"/>
          </a:xfrm>
          <a:noFill/>
          <a:ln/>
        </p:spPr>
        <p:txBody>
          <a:bodyPr/>
          <a:lstStyle/>
          <a:p>
            <a:r>
              <a:rPr lang="en-IE" dirty="0" smtClean="0">
                <a:solidFill>
                  <a:schemeClr val="tx1"/>
                </a:solidFill>
              </a:rPr>
              <a:t>Preamble puncture discussion </a:t>
            </a:r>
            <a:br>
              <a:rPr lang="en-IE" dirty="0" smtClean="0">
                <a:solidFill>
                  <a:schemeClr val="tx1"/>
                </a:solidFill>
              </a:rPr>
            </a:br>
            <a:r>
              <a:rPr lang="en-IE" dirty="0" smtClean="0">
                <a:solidFill>
                  <a:schemeClr val="tx1"/>
                </a:solidFill>
              </a:rPr>
              <a:t>for OFDMA mode</a:t>
            </a:r>
            <a:endParaRPr lang="en-US" dirty="0">
              <a:solidFill>
                <a:schemeClr val="tx1"/>
              </a:solidFill>
            </a:endParaRPr>
          </a:p>
        </p:txBody>
      </p: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942011"/>
            <a:ext cx="7772400" cy="4114800"/>
          </a:xfrm>
        </p:spPr>
        <p:txBody>
          <a:bodyPr/>
          <a:lstStyle/>
          <a:p>
            <a:pPr algn="just">
              <a:lnSpc>
                <a:spcPct val="150000"/>
              </a:lnSpc>
              <a:spcBef>
                <a:spcPts val="0"/>
              </a:spcBef>
              <a:buSzPct val="100000"/>
              <a:buFont typeface="Arial" panose="020B0604020202020204" pitchFamily="34" charset="0"/>
              <a:buChar char="•"/>
            </a:pPr>
            <a:r>
              <a:rPr lang="en-US" altLang="zh-CN" sz="1800" dirty="0">
                <a:solidFill>
                  <a:schemeClr val="dk1"/>
                </a:solidFill>
                <a:ea typeface="Times New Roman"/>
                <a:cs typeface="Times New Roman"/>
                <a:sym typeface="Times New Roman"/>
              </a:rPr>
              <a:t>For non-OFDMA mode (compressed mode), the STAs need the preamble puncture info across the whole bandwidth in order to decode the data part. Prefer to include preamble puncture info </a:t>
            </a:r>
            <a:r>
              <a:rPr lang="en-US" altLang="zh-CN" sz="1800" dirty="0" smtClean="0">
                <a:solidFill>
                  <a:schemeClr val="dk1"/>
                </a:solidFill>
                <a:ea typeface="Times New Roman"/>
                <a:cs typeface="Times New Roman"/>
                <a:sym typeface="Times New Roman"/>
              </a:rPr>
              <a:t>A field in </a:t>
            </a:r>
            <a:r>
              <a:rPr lang="en-US" altLang="zh-CN" sz="1800" dirty="0">
                <a:solidFill>
                  <a:schemeClr val="dk1"/>
                </a:solidFill>
                <a:ea typeface="Times New Roman"/>
                <a:cs typeface="Times New Roman"/>
                <a:sym typeface="Times New Roman"/>
              </a:rPr>
              <a:t>U-SIG, and indicates the puncture info of the corresponding 80Mhz only.</a:t>
            </a:r>
          </a:p>
          <a:p>
            <a:pPr lvl="1" algn="just">
              <a:lnSpc>
                <a:spcPct val="150000"/>
              </a:lnSpc>
              <a:spcBef>
                <a:spcPts val="0"/>
              </a:spcBef>
              <a:buSzPct val="100000"/>
              <a:buFont typeface="Arial" panose="020B0604020202020204" pitchFamily="34" charset="0"/>
              <a:buChar char="•"/>
            </a:pPr>
            <a:r>
              <a:rPr lang="en-US" altLang="zh-CN" sz="1600" dirty="0">
                <a:solidFill>
                  <a:schemeClr val="dk1"/>
                </a:solidFill>
                <a:ea typeface="Times New Roman"/>
                <a:cs typeface="Times New Roman"/>
                <a:sym typeface="Times New Roman"/>
              </a:rPr>
              <a:t>For consistency with OFDMA mode</a:t>
            </a:r>
          </a:p>
          <a:p>
            <a:pPr algn="just">
              <a:lnSpc>
                <a:spcPct val="150000"/>
              </a:lnSpc>
              <a:spcBef>
                <a:spcPts val="0"/>
              </a:spcBef>
              <a:buSzPct val="100000"/>
              <a:buFont typeface="Arial" panose="020B0604020202020204" pitchFamily="34" charset="0"/>
              <a:buChar char="•"/>
            </a:pPr>
            <a:r>
              <a:rPr lang="en-US" altLang="zh-CN" sz="1800" dirty="0">
                <a:solidFill>
                  <a:schemeClr val="dk1"/>
                </a:solidFill>
                <a:ea typeface="Times New Roman"/>
                <a:cs typeface="Times New Roman"/>
                <a:sym typeface="Times New Roman"/>
              </a:rPr>
              <a:t>Then in EHT-SIG, there exists preamble puncture info </a:t>
            </a:r>
            <a:r>
              <a:rPr lang="en-US" altLang="zh-CN" sz="1800" dirty="0" smtClean="0">
                <a:solidFill>
                  <a:schemeClr val="dk1"/>
                </a:solidFill>
                <a:ea typeface="Times New Roman"/>
                <a:cs typeface="Times New Roman"/>
                <a:sym typeface="Times New Roman"/>
              </a:rPr>
              <a:t>B subfield </a:t>
            </a:r>
            <a:r>
              <a:rPr lang="en-US" altLang="zh-CN" sz="1800" dirty="0">
                <a:solidFill>
                  <a:schemeClr val="dk1"/>
                </a:solidFill>
                <a:ea typeface="Times New Roman"/>
                <a:cs typeface="Times New Roman"/>
                <a:sym typeface="Times New Roman"/>
              </a:rPr>
              <a:t>if needed, and indicates the puncture info across the whole bandwidth.</a:t>
            </a:r>
          </a:p>
          <a:p>
            <a:pPr lvl="1" algn="just">
              <a:lnSpc>
                <a:spcPct val="150000"/>
              </a:lnSpc>
              <a:spcBef>
                <a:spcPts val="0"/>
              </a:spcBef>
              <a:buSzPct val="100000"/>
              <a:buFont typeface="Arial" panose="020B0604020202020204" pitchFamily="34" charset="0"/>
              <a:buChar char="•"/>
            </a:pPr>
            <a:r>
              <a:rPr lang="en-US" altLang="zh-CN" sz="1600" dirty="0">
                <a:solidFill>
                  <a:schemeClr val="dk1"/>
                </a:solidFill>
                <a:ea typeface="Times New Roman"/>
                <a:cs typeface="Times New Roman"/>
                <a:sym typeface="Times New Roman"/>
              </a:rPr>
              <a:t>When preamble puncture info </a:t>
            </a:r>
            <a:r>
              <a:rPr lang="en-US" altLang="zh-CN" sz="1600" dirty="0" smtClean="0">
                <a:solidFill>
                  <a:schemeClr val="dk1"/>
                </a:solidFill>
                <a:ea typeface="Times New Roman"/>
                <a:cs typeface="Times New Roman"/>
                <a:sym typeface="Times New Roman"/>
              </a:rPr>
              <a:t>B subfield exists </a:t>
            </a:r>
            <a:r>
              <a:rPr lang="en-US" altLang="zh-CN" sz="1600" dirty="0">
                <a:solidFill>
                  <a:schemeClr val="dk1"/>
                </a:solidFill>
                <a:ea typeface="Times New Roman"/>
                <a:cs typeface="Times New Roman"/>
                <a:sym typeface="Times New Roman"/>
              </a:rPr>
              <a:t>and how to indicate </a:t>
            </a:r>
            <a:r>
              <a:rPr lang="en-US" altLang="zh-CN" sz="1600" dirty="0" smtClean="0">
                <a:solidFill>
                  <a:schemeClr val="dk1"/>
                </a:solidFill>
                <a:ea typeface="Times New Roman"/>
                <a:cs typeface="Times New Roman"/>
                <a:sym typeface="Times New Roman"/>
              </a:rPr>
              <a:t>need </a:t>
            </a:r>
            <a:r>
              <a:rPr lang="en-US" altLang="zh-CN" sz="1600" dirty="0">
                <a:solidFill>
                  <a:schemeClr val="dk1"/>
                </a:solidFill>
                <a:ea typeface="Times New Roman"/>
                <a:cs typeface="Times New Roman"/>
                <a:sym typeface="Times New Roman"/>
              </a:rPr>
              <a:t>detailed discussion.</a:t>
            </a:r>
          </a:p>
          <a:p>
            <a:pPr algn="just">
              <a:lnSpc>
                <a:spcPct val="150000"/>
              </a:lnSpc>
              <a:spcBef>
                <a:spcPts val="0"/>
              </a:spcBef>
              <a:buSzPct val="100000"/>
              <a:buFont typeface="Arial" panose="020B0604020202020204" pitchFamily="34" charset="0"/>
              <a:buChar char="•"/>
            </a:pPr>
            <a:endParaRPr lang="en-US" altLang="zh-CN" sz="1100" dirty="0">
              <a:solidFill>
                <a:schemeClr val="dk1"/>
              </a:solidFill>
              <a:ea typeface="Times New Roman"/>
              <a:cs typeface="Times New Roman"/>
              <a:sym typeface="Times New Roman"/>
            </a:endParaRPr>
          </a:p>
          <a:p>
            <a:endParaRPr lang="zh-CN" altLang="en-US"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5" name="Rectangle 2"/>
          <p:cNvSpPr txBox="1">
            <a:spLocks noChangeArrowheads="1"/>
          </p:cNvSpPr>
          <p:nvPr/>
        </p:nvSpPr>
        <p:spPr bwMode="auto">
          <a:xfrm>
            <a:off x="609600" y="990010"/>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Preamble puncture discussion </a:t>
            </a:r>
            <a:br>
              <a:rPr lang="en-IE" kern="0" dirty="0" smtClean="0">
                <a:solidFill>
                  <a:schemeClr val="tx1"/>
                </a:solidFill>
              </a:rPr>
            </a:br>
            <a:r>
              <a:rPr lang="en-IE" kern="0" dirty="0" smtClean="0">
                <a:solidFill>
                  <a:schemeClr val="tx1"/>
                </a:solidFill>
              </a:rPr>
              <a:t>for non-OFDMA mode</a:t>
            </a:r>
            <a:endParaRPr lang="en-US" kern="0" dirty="0">
              <a:solidFill>
                <a:schemeClr val="tx1"/>
              </a:solidFill>
            </a:endParaRPr>
          </a:p>
        </p:txBody>
      </p:sp>
    </p:spTree>
    <p:extLst>
      <p:ext uri="{BB962C8B-B14F-4D97-AF65-F5344CB8AC3E}">
        <p14:creationId xmlns:p14="http://schemas.microsoft.com/office/powerpoint/2010/main" val="2999731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77883" y="1524000"/>
            <a:ext cx="8188234" cy="4343400"/>
          </a:xfrm>
        </p:spPr>
        <p:txBody>
          <a:bodyPr/>
          <a:lstStyle/>
          <a:p>
            <a:r>
              <a:rPr lang="en-US" altLang="zh-CN" sz="1800" dirty="0" smtClean="0"/>
              <a:t>The following entries are included in preamble puncture indication in U-SIG:</a:t>
            </a:r>
          </a:p>
          <a:p>
            <a:pPr lvl="1"/>
            <a:endParaRPr lang="zh-CN" altLang="en-US" sz="16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4" name="标题 3"/>
          <p:cNvSpPr>
            <a:spLocks noGrp="1"/>
          </p:cNvSpPr>
          <p:nvPr>
            <p:ph type="title"/>
          </p:nvPr>
        </p:nvSpPr>
        <p:spPr/>
        <p:txBody>
          <a:bodyPr/>
          <a:lstStyle/>
          <a:p>
            <a:r>
              <a:rPr lang="en-US" altLang="zh-CN" dirty="0" smtClean="0"/>
              <a:t>Preamble puncture indication in U-SIG</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1948368020"/>
              </p:ext>
            </p:extLst>
          </p:nvPr>
        </p:nvGraphicFramePr>
        <p:xfrm>
          <a:off x="876300" y="1856283"/>
          <a:ext cx="7581900" cy="4619130"/>
        </p:xfrm>
        <a:graphic>
          <a:graphicData uri="http://schemas.openxmlformats.org/drawingml/2006/table">
            <a:tbl>
              <a:tblPr firstRow="1" bandRow="1">
                <a:tableStyleId>{5C22544A-7EE6-4342-B048-85BDC9FD1C3A}</a:tableStyleId>
              </a:tblPr>
              <a:tblGrid>
                <a:gridCol w="1855986"/>
                <a:gridCol w="3198614"/>
                <a:gridCol w="2527300"/>
              </a:tblGrid>
              <a:tr h="561281">
                <a:tc>
                  <a:txBody>
                    <a:bodyPr/>
                    <a:lstStyle/>
                    <a:p>
                      <a:r>
                        <a:rPr lang="en-US" altLang="zh-CN" sz="1600" dirty="0" smtClean="0"/>
                        <a:t>Preamble puncture</a:t>
                      </a:r>
                      <a:r>
                        <a:rPr lang="en-US" altLang="zh-CN" sz="1600" baseline="0" dirty="0" smtClean="0"/>
                        <a:t> indication A field</a:t>
                      </a:r>
                      <a:endParaRPr lang="zh-CN" altLang="en-US" sz="1600" dirty="0"/>
                    </a:p>
                  </a:txBody>
                  <a:tcPr/>
                </a:tc>
                <a:tc>
                  <a:txBody>
                    <a:bodyPr/>
                    <a:lstStyle/>
                    <a:p>
                      <a:r>
                        <a:rPr lang="en-US" altLang="zh-CN" sz="1600" dirty="0" smtClean="0"/>
                        <a:t>Description</a:t>
                      </a:r>
                      <a:r>
                        <a:rPr lang="en-US" altLang="zh-CN" sz="1600" baseline="0" dirty="0" smtClean="0"/>
                        <a:t> in the corresponding 80MHz</a:t>
                      </a:r>
                      <a:endParaRPr lang="zh-CN" altLang="en-US" sz="1600" dirty="0"/>
                    </a:p>
                  </a:txBody>
                  <a:tcPr/>
                </a:tc>
                <a:tc>
                  <a:txBody>
                    <a:bodyPr/>
                    <a:lstStyle/>
                    <a:p>
                      <a:r>
                        <a:rPr lang="en-US" altLang="zh-CN" sz="1600" dirty="0" smtClean="0"/>
                        <a:t>Notes</a:t>
                      </a:r>
                      <a:endParaRPr lang="zh-CN" altLang="en-US" sz="1600" dirty="0"/>
                    </a:p>
                  </a:txBody>
                  <a:tcPr/>
                </a:tc>
              </a:tr>
              <a:tr h="559654">
                <a:tc>
                  <a:txBody>
                    <a:bodyPr/>
                    <a:lstStyle/>
                    <a:p>
                      <a:r>
                        <a:rPr lang="en-US" altLang="zh-CN" sz="1600" dirty="0" smtClean="0"/>
                        <a:t>0</a:t>
                      </a:r>
                      <a:endParaRPr lang="zh-CN" alt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1111,</a:t>
                      </a:r>
                      <a:r>
                        <a:rPr lang="en-US" altLang="zh-CN" sz="1600" baseline="0" dirty="0" smtClean="0"/>
                        <a:t> </a:t>
                      </a:r>
                      <a:r>
                        <a:rPr lang="en-US" altLang="zh-CN" sz="1600" dirty="0" smtClean="0"/>
                        <a:t>no puncture</a:t>
                      </a:r>
                      <a:r>
                        <a:rPr lang="en-US" altLang="zh-CN" sz="1600" baseline="0" dirty="0" smtClean="0"/>
                        <a:t> </a:t>
                      </a:r>
                      <a:r>
                        <a:rPr lang="en-US" altLang="zh-CN" sz="1600" baseline="0" dirty="0" smtClean="0">
                          <a:solidFill>
                            <a:srgbClr val="FF0000"/>
                          </a:solidFill>
                        </a:rPr>
                        <a:t>in the corresponding 80MHz</a:t>
                      </a:r>
                      <a:r>
                        <a:rPr lang="en-US" altLang="zh-CN" sz="1600" baseline="0" dirty="0" smtClean="0"/>
                        <a:t>, with puncturing in other 80MHz</a:t>
                      </a:r>
                      <a:endParaRPr lang="zh-CN" altLang="en-US" sz="1600" dirty="0" smtClean="0"/>
                    </a:p>
                  </a:txBody>
                  <a:tcPr/>
                </a:tc>
                <a:tc>
                  <a:txBody>
                    <a:bodyPr/>
                    <a:lstStyle/>
                    <a:p>
                      <a:r>
                        <a:rPr lang="en-US" altLang="zh-CN" sz="1600" dirty="0" smtClean="0"/>
                        <a:t>Applied only when BW&gt;80MHz, additional</a:t>
                      </a:r>
                      <a:r>
                        <a:rPr lang="en-US" altLang="zh-CN" sz="1600" baseline="0" dirty="0" smtClean="0"/>
                        <a:t> puncture info is needed</a:t>
                      </a:r>
                      <a:endParaRPr lang="zh-CN" altLang="en-US" sz="1600" dirty="0"/>
                    </a:p>
                  </a:txBody>
                  <a:tcPr/>
                </a:tc>
              </a:tr>
              <a:tr h="358375">
                <a:tc>
                  <a:txBody>
                    <a:bodyPr/>
                    <a:lstStyle/>
                    <a:p>
                      <a:r>
                        <a:rPr lang="en-US" altLang="zh-CN" sz="1600" dirty="0" smtClean="0"/>
                        <a:t>1</a:t>
                      </a:r>
                      <a:endParaRPr lang="zh-CN" altLang="en-US" sz="1600" dirty="0"/>
                    </a:p>
                  </a:txBody>
                  <a:tcPr/>
                </a:tc>
                <a:tc>
                  <a:txBody>
                    <a:bodyPr/>
                    <a:lstStyle/>
                    <a:p>
                      <a:r>
                        <a:rPr lang="en-US" altLang="zh-CN" sz="1600" dirty="0" smtClean="0"/>
                        <a:t>X111</a:t>
                      </a:r>
                      <a:endParaRPr lang="zh-CN" altLang="en-US" sz="1600" dirty="0"/>
                    </a:p>
                  </a:txBody>
                  <a:tcPr/>
                </a:tc>
                <a:tc rowSpan="6">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No additional</a:t>
                      </a:r>
                      <a:r>
                        <a:rPr lang="en-US" altLang="zh-CN" sz="1600" baseline="0" dirty="0" smtClean="0"/>
                        <a:t> preamble puncture info needed even for non-OFDMA case</a:t>
                      </a:r>
                      <a:endParaRPr lang="zh-CN" altLang="en-US" sz="1600" dirty="0" smtClean="0"/>
                    </a:p>
                    <a:p>
                      <a:endParaRPr lang="zh-CN" altLang="en-US" sz="1600" dirty="0"/>
                    </a:p>
                  </a:txBody>
                  <a:tcPr/>
                </a:tc>
              </a:tr>
              <a:tr h="358375">
                <a:tc>
                  <a:txBody>
                    <a:bodyPr/>
                    <a:lstStyle/>
                    <a:p>
                      <a:r>
                        <a:rPr lang="en-US" altLang="zh-CN" sz="1600" dirty="0" smtClean="0"/>
                        <a:t>2</a:t>
                      </a:r>
                      <a:endParaRPr lang="zh-CN" altLang="en-US" sz="1600" dirty="0"/>
                    </a:p>
                  </a:txBody>
                  <a:tcPr/>
                </a:tc>
                <a:tc>
                  <a:txBody>
                    <a:bodyPr/>
                    <a:lstStyle/>
                    <a:p>
                      <a:r>
                        <a:rPr lang="en-US" altLang="zh-CN" sz="1600" dirty="0" smtClean="0"/>
                        <a:t>1X11</a:t>
                      </a:r>
                      <a:endParaRPr lang="zh-CN" altLang="en-US" sz="1600" dirty="0"/>
                    </a:p>
                  </a:txBody>
                  <a:tcPr/>
                </a:tc>
                <a:tc vMerge="1">
                  <a:txBody>
                    <a:bodyPr/>
                    <a:lstStyle/>
                    <a:p>
                      <a:endParaRPr lang="zh-CN" altLang="en-US" sz="1600"/>
                    </a:p>
                  </a:txBody>
                  <a:tcPr/>
                </a:tc>
              </a:tr>
              <a:tr h="358375">
                <a:tc>
                  <a:txBody>
                    <a:bodyPr/>
                    <a:lstStyle/>
                    <a:p>
                      <a:r>
                        <a:rPr lang="en-US" altLang="zh-CN" sz="1600" dirty="0" smtClean="0"/>
                        <a:t>3</a:t>
                      </a:r>
                      <a:endParaRPr lang="zh-CN" altLang="en-US" sz="1600" dirty="0"/>
                    </a:p>
                  </a:txBody>
                  <a:tcPr/>
                </a:tc>
                <a:tc>
                  <a:txBody>
                    <a:bodyPr/>
                    <a:lstStyle/>
                    <a:p>
                      <a:r>
                        <a:rPr lang="en-US" altLang="zh-CN" sz="1600" dirty="0" smtClean="0"/>
                        <a:t>11X1</a:t>
                      </a:r>
                      <a:endParaRPr lang="zh-CN" altLang="en-US" sz="1600" dirty="0"/>
                    </a:p>
                  </a:txBody>
                  <a:tcPr/>
                </a:tc>
                <a:tc vMerge="1">
                  <a:txBody>
                    <a:bodyPr/>
                    <a:lstStyle/>
                    <a:p>
                      <a:endParaRPr lang="zh-CN" altLang="en-US" sz="1600"/>
                    </a:p>
                  </a:txBody>
                  <a:tcPr/>
                </a:tc>
              </a:tr>
              <a:tr h="358375">
                <a:tc>
                  <a:txBody>
                    <a:bodyPr/>
                    <a:lstStyle/>
                    <a:p>
                      <a:r>
                        <a:rPr lang="en-US" altLang="zh-CN" sz="1600" dirty="0" smtClean="0"/>
                        <a:t>4</a:t>
                      </a:r>
                      <a:endParaRPr lang="zh-CN" altLang="en-US" sz="1600" dirty="0"/>
                    </a:p>
                  </a:txBody>
                  <a:tcPr/>
                </a:tc>
                <a:tc>
                  <a:txBody>
                    <a:bodyPr/>
                    <a:lstStyle/>
                    <a:p>
                      <a:r>
                        <a:rPr lang="en-US" altLang="zh-CN" sz="1600" dirty="0" smtClean="0"/>
                        <a:t>111X</a:t>
                      </a:r>
                      <a:endParaRPr lang="zh-CN" altLang="en-US" sz="1600" dirty="0"/>
                    </a:p>
                  </a:txBody>
                  <a:tcPr/>
                </a:tc>
                <a:tc vMerge="1">
                  <a:txBody>
                    <a:bodyPr/>
                    <a:lstStyle/>
                    <a:p>
                      <a:endParaRPr lang="zh-CN" altLang="en-US" sz="1600" dirty="0"/>
                    </a:p>
                  </a:txBody>
                  <a:tcPr/>
                </a:tc>
              </a:tr>
              <a:tr h="358375">
                <a:tc>
                  <a:txBody>
                    <a:bodyPr/>
                    <a:lstStyle/>
                    <a:p>
                      <a:r>
                        <a:rPr lang="en-US" altLang="zh-CN" sz="1600" dirty="0" smtClean="0"/>
                        <a:t>5</a:t>
                      </a:r>
                      <a:endParaRPr lang="zh-CN" altLang="en-US" sz="1600" dirty="0"/>
                    </a:p>
                  </a:txBody>
                  <a:tcPr/>
                </a:tc>
                <a:tc>
                  <a:txBody>
                    <a:bodyPr/>
                    <a:lstStyle/>
                    <a:p>
                      <a:r>
                        <a:rPr lang="en-US" altLang="zh-CN" sz="1600" dirty="0" smtClean="0"/>
                        <a:t>XX11</a:t>
                      </a:r>
                      <a:endParaRPr lang="zh-CN" altLang="en-US" sz="1600" dirty="0"/>
                    </a:p>
                  </a:txBody>
                  <a:tcPr/>
                </a:tc>
                <a:tc vMerge="1">
                  <a:txBody>
                    <a:bodyPr/>
                    <a:lstStyle/>
                    <a:p>
                      <a:endParaRPr lang="zh-CN" altLang="en-US" sz="1600" dirty="0"/>
                    </a:p>
                  </a:txBody>
                  <a:tcPr/>
                </a:tc>
              </a:tr>
              <a:tr h="358375">
                <a:tc>
                  <a:txBody>
                    <a:bodyPr/>
                    <a:lstStyle/>
                    <a:p>
                      <a:r>
                        <a:rPr lang="en-US" altLang="zh-CN" sz="1600" dirty="0" smtClean="0"/>
                        <a:t>6</a:t>
                      </a:r>
                      <a:endParaRPr lang="zh-CN" altLang="en-US" sz="1600" dirty="0"/>
                    </a:p>
                  </a:txBody>
                  <a:tcPr/>
                </a:tc>
                <a:tc>
                  <a:txBody>
                    <a:bodyPr/>
                    <a:lstStyle/>
                    <a:p>
                      <a:r>
                        <a:rPr lang="en-US" altLang="zh-CN" sz="1600" dirty="0" smtClean="0"/>
                        <a:t>11XX</a:t>
                      </a:r>
                      <a:endParaRPr lang="zh-CN" altLang="en-US" sz="1600" dirty="0"/>
                    </a:p>
                  </a:txBody>
                  <a:tcPr/>
                </a:tc>
                <a:tc vMerge="1">
                  <a:txBody>
                    <a:bodyPr/>
                    <a:lstStyle/>
                    <a:p>
                      <a:endParaRPr lang="zh-CN" altLang="en-US" sz="1600" dirty="0"/>
                    </a:p>
                  </a:txBody>
                  <a:tcPr/>
                </a:tc>
              </a:tr>
              <a:tr h="358375">
                <a:tc>
                  <a:txBody>
                    <a:bodyPr/>
                    <a:lstStyle/>
                    <a:p>
                      <a:r>
                        <a:rPr lang="en-US" altLang="zh-CN" sz="1600" dirty="0" smtClean="0"/>
                        <a:t>7</a:t>
                      </a:r>
                      <a:endParaRPr lang="zh-CN" alt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No puncture</a:t>
                      </a:r>
                      <a:r>
                        <a:rPr lang="en-US" altLang="zh-CN" sz="1600" baseline="0" dirty="0" smtClean="0"/>
                        <a:t> </a:t>
                      </a:r>
                      <a:r>
                        <a:rPr lang="en-US" altLang="zh-CN" sz="1600" baseline="0" dirty="0" smtClean="0">
                          <a:solidFill>
                            <a:srgbClr val="FF0000"/>
                          </a:solidFill>
                        </a:rPr>
                        <a:t>across the whole bandwidth</a:t>
                      </a:r>
                      <a:endParaRPr lang="zh-CN" altLang="en-US" sz="1600" dirty="0" smtClean="0">
                        <a:solidFill>
                          <a:srgbClr val="FF0000"/>
                        </a:solidFill>
                      </a:endParaRPr>
                    </a:p>
                  </a:txBody>
                  <a:tcPr/>
                </a:tc>
                <a:tc>
                  <a:txBody>
                    <a:bodyPr/>
                    <a:lstStyle/>
                    <a:p>
                      <a:r>
                        <a:rPr lang="en-US" altLang="zh-CN" sz="1600" dirty="0" smtClean="0"/>
                        <a:t>Applied to all BW</a:t>
                      </a:r>
                    </a:p>
                    <a:p>
                      <a:r>
                        <a:rPr lang="en-US" altLang="zh-CN" sz="1600" dirty="0" smtClean="0"/>
                        <a:t>No additional</a:t>
                      </a:r>
                      <a:r>
                        <a:rPr lang="en-US" altLang="zh-CN" sz="1600" baseline="0" dirty="0" smtClean="0"/>
                        <a:t> preamble puncture info needed even for non-OFDMA case</a:t>
                      </a:r>
                      <a:endParaRPr lang="zh-CN" altLang="en-US" sz="1600" dirty="0"/>
                    </a:p>
                  </a:txBody>
                  <a:tcPr/>
                </a:tc>
              </a:tr>
            </a:tbl>
          </a:graphicData>
        </a:graphic>
      </p:graphicFrame>
    </p:spTree>
    <p:extLst>
      <p:ext uri="{BB962C8B-B14F-4D97-AF65-F5344CB8AC3E}">
        <p14:creationId xmlns:p14="http://schemas.microsoft.com/office/powerpoint/2010/main" val="1296049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77883" y="1371600"/>
            <a:ext cx="8188234" cy="4343400"/>
          </a:xfrm>
        </p:spPr>
        <p:txBody>
          <a:bodyPr/>
          <a:lstStyle/>
          <a:p>
            <a:r>
              <a:rPr lang="en-US" altLang="zh-CN" sz="1800" dirty="0" smtClean="0"/>
              <a:t>The following entries are included in preamble puncture indication in U-SIG:</a:t>
            </a:r>
          </a:p>
          <a:p>
            <a:pPr lvl="1"/>
            <a:endParaRPr lang="zh-CN" altLang="en-US" sz="16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4" name="标题 3"/>
          <p:cNvSpPr>
            <a:spLocks noGrp="1"/>
          </p:cNvSpPr>
          <p:nvPr>
            <p:ph type="title"/>
          </p:nvPr>
        </p:nvSpPr>
        <p:spPr>
          <a:xfrm>
            <a:off x="685800" y="533400"/>
            <a:ext cx="7772400" cy="1066800"/>
          </a:xfrm>
        </p:spPr>
        <p:txBody>
          <a:bodyPr/>
          <a:lstStyle/>
          <a:p>
            <a:r>
              <a:rPr lang="en-US" altLang="zh-CN" dirty="0" smtClean="0"/>
              <a:t>Preamble puncture indication in </a:t>
            </a:r>
            <a:r>
              <a:rPr lang="en-US" altLang="zh-CN" dirty="0" smtClean="0"/>
              <a:t>U-SIG (OFDMA case)</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046215382"/>
              </p:ext>
            </p:extLst>
          </p:nvPr>
        </p:nvGraphicFramePr>
        <p:xfrm>
          <a:off x="876300" y="1829384"/>
          <a:ext cx="7581900" cy="3474720"/>
        </p:xfrm>
        <a:graphic>
          <a:graphicData uri="http://schemas.openxmlformats.org/drawingml/2006/table">
            <a:tbl>
              <a:tblPr firstRow="1" bandRow="1">
                <a:tableStyleId>{5C22544A-7EE6-4342-B048-85BDC9FD1C3A}</a:tableStyleId>
              </a:tblPr>
              <a:tblGrid>
                <a:gridCol w="1855986"/>
                <a:gridCol w="3198614"/>
                <a:gridCol w="2527300"/>
              </a:tblGrid>
              <a:tr h="439715">
                <a:tc>
                  <a:txBody>
                    <a:bodyPr/>
                    <a:lstStyle/>
                    <a:p>
                      <a:r>
                        <a:rPr lang="en-US" altLang="zh-CN" sz="1400" dirty="0" smtClean="0"/>
                        <a:t>Preamble puncture</a:t>
                      </a:r>
                      <a:r>
                        <a:rPr lang="en-US" altLang="zh-CN" sz="1400" baseline="0" dirty="0" smtClean="0"/>
                        <a:t> indication A field</a:t>
                      </a:r>
                      <a:endParaRPr lang="zh-CN" altLang="en-US" sz="1400" dirty="0"/>
                    </a:p>
                  </a:txBody>
                  <a:tcPr/>
                </a:tc>
                <a:tc>
                  <a:txBody>
                    <a:bodyPr/>
                    <a:lstStyle/>
                    <a:p>
                      <a:r>
                        <a:rPr lang="en-US" altLang="zh-CN" sz="1400" dirty="0" smtClean="0"/>
                        <a:t>Description</a:t>
                      </a:r>
                      <a:r>
                        <a:rPr lang="en-US" altLang="zh-CN" sz="1400" baseline="0" dirty="0" smtClean="0"/>
                        <a:t> in the corresponding 80MHz</a:t>
                      </a:r>
                      <a:endParaRPr lang="zh-CN" altLang="en-US" sz="1400" dirty="0"/>
                    </a:p>
                  </a:txBody>
                  <a:tcPr/>
                </a:tc>
                <a:tc>
                  <a:txBody>
                    <a:bodyPr/>
                    <a:lstStyle/>
                    <a:p>
                      <a:r>
                        <a:rPr lang="en-US" altLang="zh-CN" sz="1400" dirty="0" smtClean="0"/>
                        <a:t>Notes</a:t>
                      </a:r>
                      <a:endParaRPr lang="zh-CN" altLang="en-US" sz="1400" dirty="0"/>
                    </a:p>
                  </a:txBody>
                  <a:tcPr/>
                </a:tc>
              </a:tr>
              <a:tr h="438440">
                <a:tc>
                  <a:txBody>
                    <a:bodyPr/>
                    <a:lstStyle/>
                    <a:p>
                      <a:r>
                        <a:rPr lang="en-US" altLang="zh-CN" sz="1400" dirty="0" smtClean="0"/>
                        <a:t>0</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1212</a:t>
                      </a:r>
                      <a:endParaRPr lang="zh-CN" altLang="en-US" sz="1400" dirty="0" smtClean="0"/>
                    </a:p>
                  </a:txBody>
                  <a:tcPr/>
                </a:tc>
                <a:tc>
                  <a:txBody>
                    <a:bodyPr/>
                    <a:lstStyle/>
                    <a:p>
                      <a:r>
                        <a:rPr lang="en-US" altLang="zh-CN" sz="1400" dirty="0" smtClean="0"/>
                        <a:t>Follow style in 20-1259r0,</a:t>
                      </a:r>
                      <a:r>
                        <a:rPr lang="en-US" altLang="zh-CN" sz="1400" baseline="0" dirty="0" smtClean="0"/>
                        <a:t> “1”,”2” means two CCs</a:t>
                      </a:r>
                      <a:endParaRPr lang="zh-CN" altLang="en-US" sz="1400" dirty="0"/>
                    </a:p>
                  </a:txBody>
                  <a:tcPr/>
                </a:tc>
              </a:tr>
              <a:tr h="280756">
                <a:tc>
                  <a:txBody>
                    <a:bodyPr/>
                    <a:lstStyle/>
                    <a:p>
                      <a:r>
                        <a:rPr lang="en-US" altLang="zh-CN" sz="1400" dirty="0" smtClean="0"/>
                        <a:t>1</a:t>
                      </a:r>
                      <a:endParaRPr lang="zh-CN" altLang="en-US" sz="1400" dirty="0"/>
                    </a:p>
                  </a:txBody>
                  <a:tcPr/>
                </a:tc>
                <a:tc>
                  <a:txBody>
                    <a:bodyPr/>
                    <a:lstStyle/>
                    <a:p>
                      <a:r>
                        <a:rPr lang="en-US" altLang="zh-CN" sz="1400" dirty="0" smtClean="0"/>
                        <a:t>X212</a:t>
                      </a:r>
                      <a:endParaRPr lang="zh-CN" altLang="en-US" sz="1400" dirty="0"/>
                    </a:p>
                  </a:txBody>
                  <a:tcPr/>
                </a:tc>
                <a:tc rowSpan="6">
                  <a:txBody>
                    <a:bodyPr/>
                    <a:lstStyle/>
                    <a:p>
                      <a:endParaRPr lang="zh-CN" altLang="en-US" sz="1400" dirty="0"/>
                    </a:p>
                  </a:txBody>
                  <a:tcPr/>
                </a:tc>
              </a:tr>
              <a:tr h="280756">
                <a:tc>
                  <a:txBody>
                    <a:bodyPr/>
                    <a:lstStyle/>
                    <a:p>
                      <a:r>
                        <a:rPr lang="en-US" altLang="zh-CN" sz="1400" dirty="0" smtClean="0"/>
                        <a:t>2</a:t>
                      </a:r>
                      <a:endParaRPr lang="zh-CN" altLang="en-US" sz="1400" dirty="0"/>
                    </a:p>
                  </a:txBody>
                  <a:tcPr/>
                </a:tc>
                <a:tc>
                  <a:txBody>
                    <a:bodyPr/>
                    <a:lstStyle/>
                    <a:p>
                      <a:r>
                        <a:rPr lang="en-US" altLang="zh-CN" sz="1400" dirty="0" smtClean="0"/>
                        <a:t>1X12</a:t>
                      </a:r>
                      <a:endParaRPr lang="zh-CN" altLang="en-US" sz="1400" dirty="0"/>
                    </a:p>
                  </a:txBody>
                  <a:tcPr/>
                </a:tc>
                <a:tc vMerge="1">
                  <a:txBody>
                    <a:bodyPr/>
                    <a:lstStyle/>
                    <a:p>
                      <a:endParaRPr lang="zh-CN" altLang="en-US" sz="1600"/>
                    </a:p>
                  </a:txBody>
                  <a:tcPr/>
                </a:tc>
              </a:tr>
              <a:tr h="280756">
                <a:tc>
                  <a:txBody>
                    <a:bodyPr/>
                    <a:lstStyle/>
                    <a:p>
                      <a:r>
                        <a:rPr lang="en-US" altLang="zh-CN" sz="1400" dirty="0" smtClean="0"/>
                        <a:t>3</a:t>
                      </a:r>
                      <a:endParaRPr lang="zh-CN" altLang="en-US" sz="1400" dirty="0"/>
                    </a:p>
                  </a:txBody>
                  <a:tcPr/>
                </a:tc>
                <a:tc>
                  <a:txBody>
                    <a:bodyPr/>
                    <a:lstStyle/>
                    <a:p>
                      <a:r>
                        <a:rPr lang="en-US" altLang="zh-CN" sz="1400" dirty="0" smtClean="0"/>
                        <a:t>12X2</a:t>
                      </a:r>
                      <a:endParaRPr lang="zh-CN" altLang="en-US" sz="1400" dirty="0"/>
                    </a:p>
                  </a:txBody>
                  <a:tcPr/>
                </a:tc>
                <a:tc vMerge="1">
                  <a:txBody>
                    <a:bodyPr/>
                    <a:lstStyle/>
                    <a:p>
                      <a:endParaRPr lang="zh-CN" altLang="en-US" sz="1600"/>
                    </a:p>
                  </a:txBody>
                  <a:tcPr/>
                </a:tc>
              </a:tr>
              <a:tr h="280756">
                <a:tc>
                  <a:txBody>
                    <a:bodyPr/>
                    <a:lstStyle/>
                    <a:p>
                      <a:r>
                        <a:rPr lang="en-US" altLang="zh-CN" sz="1400" dirty="0" smtClean="0"/>
                        <a:t>4</a:t>
                      </a:r>
                      <a:endParaRPr lang="zh-CN" altLang="en-US" sz="1400" dirty="0"/>
                    </a:p>
                  </a:txBody>
                  <a:tcPr/>
                </a:tc>
                <a:tc>
                  <a:txBody>
                    <a:bodyPr/>
                    <a:lstStyle/>
                    <a:p>
                      <a:r>
                        <a:rPr lang="en-US" altLang="zh-CN" sz="1400" dirty="0" smtClean="0"/>
                        <a:t>121X</a:t>
                      </a:r>
                      <a:endParaRPr lang="zh-CN" altLang="en-US" sz="1400" dirty="0"/>
                    </a:p>
                  </a:txBody>
                  <a:tcPr/>
                </a:tc>
                <a:tc vMerge="1">
                  <a:txBody>
                    <a:bodyPr/>
                    <a:lstStyle/>
                    <a:p>
                      <a:endParaRPr lang="zh-CN" altLang="en-US" sz="1600" dirty="0"/>
                    </a:p>
                  </a:txBody>
                  <a:tcPr/>
                </a:tc>
              </a:tr>
              <a:tr h="280756">
                <a:tc>
                  <a:txBody>
                    <a:bodyPr/>
                    <a:lstStyle/>
                    <a:p>
                      <a:r>
                        <a:rPr lang="en-US" altLang="zh-CN" sz="1400" dirty="0" smtClean="0"/>
                        <a:t>5</a:t>
                      </a:r>
                      <a:endParaRPr lang="zh-CN" altLang="en-US" sz="1400" dirty="0"/>
                    </a:p>
                  </a:txBody>
                  <a:tcPr/>
                </a:tc>
                <a:tc>
                  <a:txBody>
                    <a:bodyPr/>
                    <a:lstStyle/>
                    <a:p>
                      <a:r>
                        <a:rPr lang="en-US" altLang="zh-CN" sz="1400" dirty="0" smtClean="0"/>
                        <a:t>XX12</a:t>
                      </a:r>
                      <a:endParaRPr lang="zh-CN" altLang="en-US" sz="1400" dirty="0"/>
                    </a:p>
                  </a:txBody>
                  <a:tcPr/>
                </a:tc>
                <a:tc vMerge="1">
                  <a:txBody>
                    <a:bodyPr/>
                    <a:lstStyle/>
                    <a:p>
                      <a:endParaRPr lang="zh-CN" altLang="en-US" sz="1600" dirty="0"/>
                    </a:p>
                  </a:txBody>
                  <a:tcPr/>
                </a:tc>
              </a:tr>
              <a:tr h="280756">
                <a:tc>
                  <a:txBody>
                    <a:bodyPr/>
                    <a:lstStyle/>
                    <a:p>
                      <a:r>
                        <a:rPr lang="en-US" altLang="zh-CN" sz="1400" dirty="0" smtClean="0"/>
                        <a:t>6</a:t>
                      </a:r>
                      <a:endParaRPr lang="zh-CN" altLang="en-US" sz="1400" dirty="0"/>
                    </a:p>
                  </a:txBody>
                  <a:tcPr/>
                </a:tc>
                <a:tc>
                  <a:txBody>
                    <a:bodyPr/>
                    <a:lstStyle/>
                    <a:p>
                      <a:r>
                        <a:rPr lang="en-US" altLang="zh-CN" sz="1400" dirty="0" smtClean="0"/>
                        <a:t>12XX</a:t>
                      </a:r>
                      <a:endParaRPr lang="zh-CN" altLang="en-US" sz="1400" dirty="0"/>
                    </a:p>
                  </a:txBody>
                  <a:tcPr/>
                </a:tc>
                <a:tc vMerge="1">
                  <a:txBody>
                    <a:bodyPr/>
                    <a:lstStyle/>
                    <a:p>
                      <a:endParaRPr lang="zh-CN" altLang="en-US" sz="1600" dirty="0"/>
                    </a:p>
                  </a:txBody>
                  <a:tcPr/>
                </a:tc>
              </a:tr>
              <a:tr h="280756">
                <a:tc>
                  <a:txBody>
                    <a:bodyPr/>
                    <a:lstStyle/>
                    <a:p>
                      <a:r>
                        <a:rPr lang="en-US" altLang="zh-CN" sz="1400" dirty="0" smtClean="0">
                          <a:solidFill>
                            <a:schemeClr val="tx1"/>
                          </a:solidFill>
                        </a:rPr>
                        <a:t>7</a:t>
                      </a:r>
                      <a:endParaRPr lang="zh-CN" altLang="en-US" sz="14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chemeClr val="tx1"/>
                          </a:solidFill>
                        </a:rPr>
                        <a:t>1XX2</a:t>
                      </a:r>
                      <a:endParaRPr lang="zh-CN" altLang="en-US" sz="1400" dirty="0" smtClean="0">
                        <a:solidFill>
                          <a:schemeClr val="tx1"/>
                        </a:solidFill>
                      </a:endParaRPr>
                    </a:p>
                  </a:txBody>
                  <a:tcPr/>
                </a:tc>
                <a:tc>
                  <a:txBody>
                    <a:bodyPr/>
                    <a:lstStyle/>
                    <a:p>
                      <a:r>
                        <a:rPr lang="en-US" altLang="zh-CN" sz="1400" dirty="0" smtClean="0">
                          <a:solidFill>
                            <a:schemeClr val="tx1"/>
                          </a:solidFill>
                        </a:rPr>
                        <a:t>Proposed in 20-1259r0</a:t>
                      </a:r>
                      <a:endParaRPr lang="zh-CN" altLang="en-US" sz="1400" dirty="0">
                        <a:solidFill>
                          <a:schemeClr val="tx1"/>
                        </a:solidFill>
                      </a:endParaRPr>
                    </a:p>
                  </a:txBody>
                  <a:tcPr/>
                </a:tc>
              </a:tr>
              <a:tr h="280756">
                <a:tc>
                  <a:txBody>
                    <a:bodyPr/>
                    <a:lstStyle/>
                    <a:p>
                      <a:r>
                        <a:rPr lang="en-US" altLang="zh-CN" sz="1400" dirty="0" smtClean="0">
                          <a:solidFill>
                            <a:schemeClr val="tx1"/>
                          </a:solidFill>
                        </a:rPr>
                        <a:t>8-16</a:t>
                      </a:r>
                      <a:endParaRPr lang="zh-CN" altLang="en-US" sz="14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solidFill>
                            <a:schemeClr val="tx1"/>
                          </a:solidFill>
                        </a:rPr>
                        <a:t>Reserved</a:t>
                      </a:r>
                      <a:endParaRPr lang="zh-CN" altLang="en-US" sz="1400" dirty="0" smtClean="0">
                        <a:solidFill>
                          <a:schemeClr val="tx1"/>
                        </a:solidFill>
                      </a:endParaRPr>
                    </a:p>
                  </a:txBody>
                  <a:tcPr/>
                </a:tc>
                <a:tc>
                  <a:txBody>
                    <a:bodyPr/>
                    <a:lstStyle/>
                    <a:p>
                      <a:r>
                        <a:rPr lang="en-US" altLang="zh-CN" sz="1400" dirty="0" smtClean="0">
                          <a:solidFill>
                            <a:schemeClr val="tx1"/>
                          </a:solidFill>
                        </a:rPr>
                        <a:t>TBD</a:t>
                      </a:r>
                      <a:endParaRPr lang="zh-CN" altLang="en-US" sz="1400" dirty="0">
                        <a:solidFill>
                          <a:schemeClr val="tx1"/>
                        </a:solidFill>
                      </a:endParaRPr>
                    </a:p>
                  </a:txBody>
                  <a:tcPr/>
                </a:tc>
              </a:tr>
            </a:tbl>
          </a:graphicData>
        </a:graphic>
      </p:graphicFrame>
      <p:sp>
        <p:nvSpPr>
          <p:cNvPr id="6" name="文本框 5"/>
          <p:cNvSpPr txBox="1"/>
          <p:nvPr/>
        </p:nvSpPr>
        <p:spPr>
          <a:xfrm>
            <a:off x="674914" y="5467974"/>
            <a:ext cx="7924800" cy="923330"/>
          </a:xfrm>
          <a:prstGeom prst="rect">
            <a:avLst/>
          </a:prstGeom>
          <a:noFill/>
        </p:spPr>
        <p:txBody>
          <a:bodyPr wrap="square" rtlCol="0">
            <a:spAutoFit/>
          </a:bodyPr>
          <a:lstStyle/>
          <a:p>
            <a:pPr>
              <a:spcBef>
                <a:spcPct val="20000"/>
              </a:spcBef>
            </a:pPr>
            <a:r>
              <a:rPr lang="en-US" altLang="zh-CN" sz="1800" b="1" dirty="0">
                <a:latin typeface="+mn-lt"/>
              </a:rPr>
              <a:t>Propose to have a table for OFDMA case too instead of a bitmap, no need to restrict which case is supported and which case is not</a:t>
            </a:r>
            <a:r>
              <a:rPr lang="en-US" altLang="zh-CN" sz="1800" b="1" dirty="0" smtClean="0">
                <a:latin typeface="+mn-lt"/>
              </a:rPr>
              <a:t>. May use the same entry as part/all of the entries for non-OFDMA case. </a:t>
            </a:r>
            <a:endParaRPr lang="zh-CN" altLang="en-US" sz="1800" b="1" dirty="0">
              <a:latin typeface="+mn-lt"/>
            </a:endParaRPr>
          </a:p>
        </p:txBody>
      </p:sp>
    </p:spTree>
    <p:extLst>
      <p:ext uri="{BB962C8B-B14F-4D97-AF65-F5344CB8AC3E}">
        <p14:creationId xmlns:p14="http://schemas.microsoft.com/office/powerpoint/2010/main" val="2718860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143000"/>
            <a:ext cx="7772400" cy="609600"/>
          </a:xfrm>
        </p:spPr>
        <p:txBody>
          <a:bodyPr/>
          <a:lstStyle/>
          <a:p>
            <a:r>
              <a:rPr lang="en-US" altLang="zh-CN" sz="1800" dirty="0" smtClean="0"/>
              <a:t>For non-OFDMA, when does </a:t>
            </a:r>
            <a:r>
              <a:rPr lang="en-US" altLang="zh-CN" sz="1800" dirty="0"/>
              <a:t>preamble puncture indication </a:t>
            </a:r>
            <a:r>
              <a:rPr lang="en-US" altLang="zh-CN" sz="1800" dirty="0" smtClean="0"/>
              <a:t>B subfield exist and how to indicate have several options:</a:t>
            </a:r>
            <a:endParaRPr lang="en-US" altLang="zh-CN" sz="1800" dirty="0"/>
          </a:p>
          <a:p>
            <a:endParaRPr lang="en-US" altLang="zh-CN" sz="1800" dirty="0" smtClean="0"/>
          </a:p>
          <a:p>
            <a:endParaRPr lang="en-US" altLang="zh-CN" sz="1800" dirty="0" smtClean="0"/>
          </a:p>
          <a:p>
            <a:endParaRPr lang="en-US" altLang="zh-CN" sz="1800" dirty="0"/>
          </a:p>
          <a:p>
            <a:endParaRPr lang="en-US" altLang="zh-CN" sz="1800" dirty="0" smtClean="0"/>
          </a:p>
          <a:p>
            <a:endParaRPr lang="en-US" altLang="zh-CN" sz="1800" dirty="0" smtClean="0"/>
          </a:p>
          <a:p>
            <a:endParaRPr lang="en-US" altLang="zh-CN" sz="1800" dirty="0"/>
          </a:p>
          <a:p>
            <a:endParaRPr lang="en-US" altLang="zh-CN" sz="1800" dirty="0" smtClean="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4" name="标题 3"/>
          <p:cNvSpPr>
            <a:spLocks noGrp="1"/>
          </p:cNvSpPr>
          <p:nvPr>
            <p:ph type="title"/>
          </p:nvPr>
        </p:nvSpPr>
        <p:spPr>
          <a:xfrm>
            <a:off x="685800" y="295501"/>
            <a:ext cx="7772400" cy="1066800"/>
          </a:xfrm>
        </p:spPr>
        <p:txBody>
          <a:bodyPr/>
          <a:lstStyle/>
          <a:p>
            <a:r>
              <a:rPr lang="en-US" altLang="zh-CN" dirty="0"/>
              <a:t>Preamble puncture </a:t>
            </a:r>
            <a:r>
              <a:rPr lang="en-US" altLang="zh-CN" dirty="0" smtClean="0"/>
              <a:t>indication </a:t>
            </a:r>
            <a:r>
              <a:rPr lang="en-US" altLang="zh-CN" dirty="0"/>
              <a:t>in </a:t>
            </a:r>
            <a:r>
              <a:rPr lang="en-US" altLang="zh-CN" dirty="0" smtClean="0"/>
              <a:t>EHT-SIG</a:t>
            </a:r>
            <a:endParaRPr lang="zh-CN" altLang="en-US" dirty="0"/>
          </a:p>
        </p:txBody>
      </p:sp>
      <p:graphicFrame>
        <p:nvGraphicFramePr>
          <p:cNvPr id="6" name="表格 5"/>
          <p:cNvGraphicFramePr>
            <a:graphicFrameLocks noGrp="1"/>
          </p:cNvGraphicFramePr>
          <p:nvPr>
            <p:extLst>
              <p:ext uri="{D42A27DB-BD31-4B8C-83A1-F6EECF244321}">
                <p14:modId xmlns:p14="http://schemas.microsoft.com/office/powerpoint/2010/main" val="789520041"/>
              </p:ext>
            </p:extLst>
          </p:nvPr>
        </p:nvGraphicFramePr>
        <p:xfrm>
          <a:off x="762000" y="2205446"/>
          <a:ext cx="7848600" cy="3261360"/>
        </p:xfrm>
        <a:graphic>
          <a:graphicData uri="http://schemas.openxmlformats.org/drawingml/2006/table">
            <a:tbl>
              <a:tblPr firstRow="1" bandRow="1">
                <a:tableStyleId>{5C22544A-7EE6-4342-B048-85BDC9FD1C3A}</a:tableStyleId>
              </a:tblPr>
              <a:tblGrid>
                <a:gridCol w="838200"/>
                <a:gridCol w="2301240"/>
                <a:gridCol w="1889760"/>
                <a:gridCol w="1371600"/>
                <a:gridCol w="1447800"/>
              </a:tblGrid>
              <a:tr h="370840">
                <a:tc>
                  <a:txBody>
                    <a:bodyPr/>
                    <a:lstStyle/>
                    <a:p>
                      <a:r>
                        <a:rPr lang="en-US" altLang="zh-CN" sz="1400" dirty="0" smtClean="0"/>
                        <a:t>Options</a:t>
                      </a:r>
                      <a:endParaRPr lang="zh-CN" altLang="en-US" sz="1400" dirty="0"/>
                    </a:p>
                  </a:txBody>
                  <a:tcPr/>
                </a:tc>
                <a:tc>
                  <a:txBody>
                    <a:bodyPr/>
                    <a:lstStyle/>
                    <a:p>
                      <a:r>
                        <a:rPr lang="en-US" altLang="zh-CN" sz="1400" dirty="0" smtClean="0"/>
                        <a:t>When does preamble puncture indication B subfield</a:t>
                      </a:r>
                      <a:r>
                        <a:rPr lang="en-US" altLang="zh-CN" sz="1400" baseline="0" dirty="0" smtClean="0"/>
                        <a:t> </a:t>
                      </a:r>
                      <a:r>
                        <a:rPr lang="en-US" altLang="zh-CN" sz="1400" dirty="0" smtClean="0"/>
                        <a:t>exist </a:t>
                      </a:r>
                      <a:endParaRPr lang="zh-CN" altLang="en-US" sz="1400" dirty="0"/>
                    </a:p>
                  </a:txBody>
                  <a:tcPr/>
                </a:tc>
                <a:tc>
                  <a:txBody>
                    <a:bodyPr/>
                    <a:lstStyle/>
                    <a:p>
                      <a:r>
                        <a:rPr lang="en-US" altLang="zh-CN" sz="1400" dirty="0" smtClean="0"/>
                        <a:t>how to indicate in preamble puncture indication B subfield</a:t>
                      </a:r>
                      <a:endParaRPr lang="zh-CN" altLang="en-US" sz="1400" dirty="0"/>
                    </a:p>
                  </a:txBody>
                  <a:tcPr/>
                </a:tc>
                <a:tc>
                  <a:txBody>
                    <a:bodyPr/>
                    <a:lstStyle/>
                    <a:p>
                      <a:r>
                        <a:rPr lang="en-US" altLang="zh-CN" sz="1400" dirty="0" smtClean="0"/>
                        <a:t>Pro</a:t>
                      </a:r>
                      <a:endParaRPr lang="zh-CN" altLang="en-US" sz="1400" dirty="0"/>
                    </a:p>
                  </a:txBody>
                  <a:tcPr/>
                </a:tc>
                <a:tc>
                  <a:txBody>
                    <a:bodyPr/>
                    <a:lstStyle/>
                    <a:p>
                      <a:r>
                        <a:rPr lang="en-US" altLang="zh-CN" sz="1400" dirty="0" smtClean="0"/>
                        <a:t>Con</a:t>
                      </a:r>
                      <a:endParaRPr lang="zh-CN" altLang="en-US" sz="1400" dirty="0"/>
                    </a:p>
                  </a:txBody>
                  <a:tcPr/>
                </a:tc>
              </a:tr>
              <a:tr h="370840">
                <a:tc>
                  <a:txBody>
                    <a:bodyPr/>
                    <a:lstStyle/>
                    <a:p>
                      <a:r>
                        <a:rPr lang="en-US" altLang="zh-CN" sz="1400" dirty="0" smtClean="0"/>
                        <a:t>Opt1</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Exist </a:t>
                      </a:r>
                      <a:r>
                        <a:rPr lang="en-US" altLang="zh-CN" sz="1400" dirty="0" smtClean="0">
                          <a:solidFill>
                            <a:srgbClr val="FF0000"/>
                          </a:solidFill>
                        </a:rPr>
                        <a:t>except </a:t>
                      </a:r>
                      <a:r>
                        <a:rPr lang="en-US" altLang="zh-CN" sz="1400" dirty="0" smtClean="0"/>
                        <a:t>the case when preamble puncture indication A field in U-SIG indicates 7 (No puncture</a:t>
                      </a:r>
                      <a:r>
                        <a:rPr lang="en-US" altLang="zh-CN" sz="1400" baseline="0" dirty="0" smtClean="0"/>
                        <a:t> across the whole bandwidth)</a:t>
                      </a:r>
                      <a:endParaRPr lang="zh-CN" altLang="en-US" sz="1400" dirty="0"/>
                    </a:p>
                  </a:txBody>
                  <a:tcPr/>
                </a:tc>
                <a:tc>
                  <a:txBody>
                    <a:bodyPr/>
                    <a:lstStyle/>
                    <a:p>
                      <a:r>
                        <a:rPr lang="en-US" altLang="zh-CN" sz="1400" dirty="0" smtClean="0"/>
                        <a:t>Indicate preamble puncture info in the other</a:t>
                      </a:r>
                      <a:r>
                        <a:rPr lang="en-US" altLang="zh-CN" sz="1400" baseline="0" dirty="0" smtClean="0"/>
                        <a:t> one or three 80MHz segments except the corresponding 80MHz</a:t>
                      </a:r>
                      <a:endParaRPr lang="zh-CN" altLang="en-US" sz="1400" dirty="0"/>
                    </a:p>
                  </a:txBody>
                  <a:tcPr/>
                </a:tc>
                <a:tc>
                  <a:txBody>
                    <a:bodyPr/>
                    <a:lstStyle/>
                    <a:p>
                      <a:r>
                        <a:rPr lang="en-US" altLang="zh-CN" sz="1400" dirty="0" smtClean="0"/>
                        <a:t>Save overhead for</a:t>
                      </a:r>
                      <a:r>
                        <a:rPr lang="en-US" altLang="zh-CN" sz="1400" baseline="0" dirty="0" smtClean="0"/>
                        <a:t> some scenarios</a:t>
                      </a:r>
                      <a:endParaRPr lang="zh-CN" altLang="en-US" sz="1400" dirty="0"/>
                    </a:p>
                  </a:txBody>
                  <a:tcPr/>
                </a:tc>
                <a:tc>
                  <a:txBody>
                    <a:bodyPr/>
                    <a:lstStyle/>
                    <a:p>
                      <a:r>
                        <a:rPr lang="en-US" altLang="zh-CN" sz="1400" dirty="0" smtClean="0"/>
                        <a:t>Different puncture info/existence</a:t>
                      </a:r>
                      <a:r>
                        <a:rPr lang="en-US" altLang="zh-CN" sz="1400" baseline="0" dirty="0" smtClean="0"/>
                        <a:t> of puncture info in different 80MHz segments</a:t>
                      </a:r>
                      <a:endParaRPr lang="zh-CN" altLang="en-US" sz="1400" dirty="0"/>
                    </a:p>
                  </a:txBody>
                  <a:tcPr/>
                </a:tc>
              </a:tr>
              <a:tr h="370840">
                <a:tc>
                  <a:txBody>
                    <a:bodyPr/>
                    <a:lstStyle/>
                    <a:p>
                      <a:r>
                        <a:rPr lang="en-US" altLang="zh-CN" sz="1400" dirty="0" smtClean="0"/>
                        <a:t>Opt2</a:t>
                      </a:r>
                    </a:p>
                    <a:p>
                      <a:r>
                        <a:rPr lang="en-US" altLang="zh-CN" sz="1400" dirty="0" smtClean="0"/>
                        <a:t>(preferred)</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Exist </a:t>
                      </a:r>
                      <a:r>
                        <a:rPr lang="en-US" altLang="zh-CN" sz="1400" dirty="0" smtClean="0">
                          <a:solidFill>
                            <a:srgbClr val="FF0000"/>
                          </a:solidFill>
                        </a:rPr>
                        <a:t>except </a:t>
                      </a:r>
                      <a:r>
                        <a:rPr lang="en-US" altLang="zh-CN" sz="1400" dirty="0" smtClean="0"/>
                        <a:t>the case when preamble puncture indication A field in U-SIG indicates 7 (No puncture</a:t>
                      </a:r>
                      <a:r>
                        <a:rPr lang="en-US" altLang="zh-CN" sz="1400" baseline="0" dirty="0" smtClean="0"/>
                        <a:t> across the whole bandwidth)</a:t>
                      </a:r>
                      <a:endParaRPr lang="zh-CN" altLang="en-US"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400" dirty="0" smtClean="0"/>
                        <a:t>Indicate preamble puncture info across the whole bandwidth</a:t>
                      </a:r>
                      <a:endParaRPr lang="zh-CN" altLang="en-US" sz="1400" dirty="0" smtClean="0"/>
                    </a:p>
                    <a:p>
                      <a:endParaRPr lang="zh-CN" altLang="en-US" sz="1400" dirty="0"/>
                    </a:p>
                  </a:txBody>
                  <a:tcPr/>
                </a:tc>
                <a:tc>
                  <a:txBody>
                    <a:bodyPr/>
                    <a:lstStyle/>
                    <a:p>
                      <a:r>
                        <a:rPr lang="en-US" altLang="zh-CN" sz="1400" dirty="0" smtClean="0"/>
                        <a:t>Same</a:t>
                      </a:r>
                      <a:r>
                        <a:rPr lang="en-US" altLang="zh-CN" sz="1400" baseline="0" dirty="0" smtClean="0"/>
                        <a:t> puncture info in different 80MHz segments</a:t>
                      </a:r>
                      <a:endParaRPr lang="zh-CN" altLang="en-US" sz="1400" dirty="0"/>
                    </a:p>
                  </a:txBody>
                  <a:tcPr/>
                </a:tc>
                <a:tc>
                  <a:txBody>
                    <a:bodyPr/>
                    <a:lstStyle/>
                    <a:p>
                      <a:r>
                        <a:rPr lang="en-US" altLang="zh-CN" sz="1400" dirty="0" smtClean="0"/>
                        <a:t>Overhead of preamble puncture info exists for most of the cases</a:t>
                      </a:r>
                      <a:endParaRPr lang="zh-CN" altLang="en-US" sz="1400" dirty="0"/>
                    </a:p>
                  </a:txBody>
                  <a:tcPr/>
                </a:tc>
              </a:tr>
            </a:tbl>
          </a:graphicData>
        </a:graphic>
      </p:graphicFrame>
    </p:spTree>
    <p:extLst>
      <p:ext uri="{BB962C8B-B14F-4D97-AF65-F5344CB8AC3E}">
        <p14:creationId xmlns:p14="http://schemas.microsoft.com/office/powerpoint/2010/main" val="12605733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143000"/>
            <a:ext cx="7772400" cy="685800"/>
          </a:xfrm>
        </p:spPr>
        <p:txBody>
          <a:bodyPr/>
          <a:lstStyle/>
          <a:p>
            <a:r>
              <a:rPr lang="en-US" altLang="zh-CN" sz="1800" dirty="0" smtClean="0"/>
              <a:t>Following Opt2, for non-OFDMA, and when preamble puncture indication A field in U-SIG doesn’t indicate 7, there exist preamble puncture indication B subfield in EHT-SIG common. The contents </a:t>
            </a:r>
            <a:r>
              <a:rPr lang="en-US" altLang="zh-CN" sz="1800" dirty="0"/>
              <a:t>of preamble puncture indication B subfield </a:t>
            </a:r>
            <a:r>
              <a:rPr lang="en-US" altLang="zh-CN" sz="1800" dirty="0" smtClean="0"/>
              <a:t>include:</a:t>
            </a:r>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4" name="标题 3"/>
          <p:cNvSpPr>
            <a:spLocks noGrp="1"/>
          </p:cNvSpPr>
          <p:nvPr>
            <p:ph type="title"/>
          </p:nvPr>
        </p:nvSpPr>
        <p:spPr>
          <a:xfrm>
            <a:off x="685800" y="295501"/>
            <a:ext cx="7772400" cy="1066800"/>
          </a:xfrm>
        </p:spPr>
        <p:txBody>
          <a:bodyPr/>
          <a:lstStyle/>
          <a:p>
            <a:r>
              <a:rPr lang="en-US" altLang="zh-CN" dirty="0"/>
              <a:t>Preamble puncture indication in </a:t>
            </a:r>
            <a:r>
              <a:rPr lang="en-US" altLang="zh-CN" dirty="0" smtClean="0"/>
              <a:t>EHT-SIG</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2326765834"/>
              </p:ext>
            </p:extLst>
          </p:nvPr>
        </p:nvGraphicFramePr>
        <p:xfrm>
          <a:off x="876300" y="2590800"/>
          <a:ext cx="7353300" cy="3505200"/>
        </p:xfrm>
        <a:graphic>
          <a:graphicData uri="http://schemas.openxmlformats.org/drawingml/2006/table">
            <a:tbl>
              <a:tblPr firstRow="1" bandRow="1">
                <a:tableStyleId>{5C22544A-7EE6-4342-B048-85BDC9FD1C3A}</a:tableStyleId>
              </a:tblPr>
              <a:tblGrid>
                <a:gridCol w="1446046"/>
                <a:gridCol w="1446046"/>
                <a:gridCol w="2492123"/>
                <a:gridCol w="1969085"/>
              </a:tblGrid>
              <a:tr h="623843">
                <a:tc>
                  <a:txBody>
                    <a:bodyPr/>
                    <a:lstStyle/>
                    <a:p>
                      <a:r>
                        <a:rPr lang="en-US" altLang="zh-CN" sz="1600" dirty="0" smtClean="0"/>
                        <a:t>Bandwidth</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(MHz)</a:t>
                      </a:r>
                      <a:endParaRPr lang="zh-CN" altLang="en-US" sz="1600" dirty="0"/>
                    </a:p>
                  </a:txBody>
                  <a:tcPr/>
                </a:tc>
                <a:tc>
                  <a:txBody>
                    <a:bodyPr/>
                    <a:lstStyle/>
                    <a:p>
                      <a:r>
                        <a:rPr lang="en-US" altLang="zh-CN" sz="1600" dirty="0" smtClean="0"/>
                        <a:t>Preamble puncture</a:t>
                      </a:r>
                      <a:r>
                        <a:rPr lang="en-US" altLang="zh-CN" sz="1600" baseline="0" dirty="0" smtClean="0"/>
                        <a:t> indication B</a:t>
                      </a:r>
                      <a:endParaRPr lang="zh-CN" altLang="en-US" sz="1600" dirty="0"/>
                    </a:p>
                  </a:txBody>
                  <a:tcPr/>
                </a:tc>
                <a:tc>
                  <a:txBody>
                    <a:bodyPr/>
                    <a:lstStyle/>
                    <a:p>
                      <a:r>
                        <a:rPr lang="en-US" altLang="zh-CN" sz="1600" dirty="0" smtClean="0"/>
                        <a:t>Description</a:t>
                      </a:r>
                      <a:r>
                        <a:rPr lang="en-US" altLang="zh-CN" sz="1600" baseline="0" dirty="0" smtClean="0"/>
                        <a:t> in the corresponding 80MHz</a:t>
                      </a:r>
                      <a:endParaRPr lang="zh-CN" altLang="en-US" sz="1600" dirty="0"/>
                    </a:p>
                  </a:txBody>
                  <a:tcPr/>
                </a:tc>
                <a:tc>
                  <a:txBody>
                    <a:bodyPr/>
                    <a:lstStyle/>
                    <a:p>
                      <a:r>
                        <a:rPr lang="en-US" altLang="zh-CN" sz="1600" dirty="0" smtClean="0"/>
                        <a:t>Aggregated</a:t>
                      </a:r>
                      <a:r>
                        <a:rPr lang="en-US" altLang="zh-CN" sz="1600" baseline="0" dirty="0" smtClean="0"/>
                        <a:t> Bandwidth</a:t>
                      </a:r>
                    </a:p>
                  </a:txBody>
                  <a:tcPr/>
                </a:tc>
              </a:tr>
              <a:tr h="285587">
                <a:tc rowSpan="8">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160</a:t>
                      </a:r>
                      <a:endParaRPr lang="zh-CN" altLang="en-US" sz="1600" dirty="0" smtClean="0"/>
                    </a:p>
                  </a:txBody>
                  <a:tcPr/>
                </a:tc>
                <a:tc>
                  <a:txBody>
                    <a:bodyPr/>
                    <a:lstStyle/>
                    <a:p>
                      <a:r>
                        <a:rPr lang="en-US" altLang="zh-CN" sz="1600" dirty="0" smtClean="0"/>
                        <a:t>0</a:t>
                      </a:r>
                      <a:endParaRPr lang="zh-CN" altLang="en-US" sz="1600" dirty="0"/>
                    </a:p>
                  </a:txBody>
                  <a:tcPr/>
                </a:tc>
                <a:tc>
                  <a:txBody>
                    <a:bodyPr/>
                    <a:lstStyle/>
                    <a:p>
                      <a:r>
                        <a:rPr lang="en-US" altLang="zh-CN" sz="1600" dirty="0" smtClean="0"/>
                        <a:t>X111 1111</a:t>
                      </a:r>
                      <a:endParaRPr lang="zh-CN" altLang="en-US" sz="1600" dirty="0"/>
                    </a:p>
                  </a:txBody>
                  <a:tcPr/>
                </a:tc>
                <a:tc rowSpan="8">
                  <a:txBody>
                    <a:bodyPr/>
                    <a:lstStyle/>
                    <a:p>
                      <a:r>
                        <a:rPr lang="en-US" altLang="zh-CN" sz="1600" dirty="0" smtClean="0"/>
                        <a:t>996+(484+242), 140</a:t>
                      </a:r>
                      <a:r>
                        <a:rPr lang="en-US" altLang="zh-CN" sz="1600" baseline="0" dirty="0" smtClean="0"/>
                        <a:t> MHz (8 options)</a:t>
                      </a:r>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1</a:t>
                      </a:r>
                      <a:endParaRPr lang="zh-CN" altLang="en-US" sz="1600" dirty="0"/>
                    </a:p>
                  </a:txBody>
                  <a:tcPr/>
                </a:tc>
                <a:tc>
                  <a:txBody>
                    <a:bodyPr/>
                    <a:lstStyle/>
                    <a:p>
                      <a:r>
                        <a:rPr lang="en-US" altLang="zh-CN" sz="1600" dirty="0" smtClean="0"/>
                        <a:t>1X11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2</a:t>
                      </a:r>
                      <a:endParaRPr lang="zh-CN" altLang="en-US" sz="1600" dirty="0"/>
                    </a:p>
                  </a:txBody>
                  <a:tcPr/>
                </a:tc>
                <a:tc>
                  <a:txBody>
                    <a:bodyPr/>
                    <a:lstStyle/>
                    <a:p>
                      <a:r>
                        <a:rPr lang="en-US" altLang="zh-CN" sz="1600" dirty="0" smtClean="0"/>
                        <a:t>11X1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3</a:t>
                      </a:r>
                      <a:endParaRPr lang="zh-CN" altLang="en-US" sz="1600" dirty="0"/>
                    </a:p>
                  </a:txBody>
                  <a:tcPr/>
                </a:tc>
                <a:tc>
                  <a:txBody>
                    <a:bodyPr/>
                    <a:lstStyle/>
                    <a:p>
                      <a:r>
                        <a:rPr lang="en-US" altLang="zh-CN" sz="1600" dirty="0" smtClean="0"/>
                        <a:t>111X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4</a:t>
                      </a:r>
                      <a:endParaRPr lang="zh-CN" altLang="en-US" sz="1600" dirty="0"/>
                    </a:p>
                  </a:txBody>
                  <a:tcPr/>
                </a:tc>
                <a:tc>
                  <a:txBody>
                    <a:bodyPr/>
                    <a:lstStyle/>
                    <a:p>
                      <a:r>
                        <a:rPr lang="en-US" altLang="zh-CN" sz="1600" dirty="0" smtClean="0"/>
                        <a:t>1111 X111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5</a:t>
                      </a:r>
                      <a:endParaRPr lang="zh-CN" altLang="en-US" sz="1600" dirty="0"/>
                    </a:p>
                  </a:txBody>
                  <a:tcPr/>
                </a:tc>
                <a:tc>
                  <a:txBody>
                    <a:bodyPr/>
                    <a:lstStyle/>
                    <a:p>
                      <a:r>
                        <a:rPr lang="en-US" altLang="zh-CN" sz="1600" dirty="0" smtClean="0"/>
                        <a:t>1111 1X11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6</a:t>
                      </a:r>
                      <a:endParaRPr lang="zh-CN" altLang="en-US" sz="1600" dirty="0"/>
                    </a:p>
                  </a:txBody>
                  <a:tcPr/>
                </a:tc>
                <a:tc>
                  <a:txBody>
                    <a:bodyPr/>
                    <a:lstStyle/>
                    <a:p>
                      <a:r>
                        <a:rPr lang="en-US" altLang="zh-CN" sz="1600" dirty="0" smtClean="0"/>
                        <a:t>1111 11X1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7</a:t>
                      </a:r>
                      <a:endParaRPr lang="zh-CN" alt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1111 111X</a:t>
                      </a:r>
                      <a:endParaRPr lang="zh-CN" altLang="en-US" sz="1600" dirty="0" smtClean="0"/>
                    </a:p>
                  </a:txBody>
                  <a:tcPr/>
                </a:tc>
                <a:tc vMerge="1">
                  <a:txBody>
                    <a:bodyPr/>
                    <a:lstStyle/>
                    <a:p>
                      <a:endParaRPr lang="zh-CN" altLang="en-US" sz="1600" dirty="0"/>
                    </a:p>
                  </a:txBody>
                  <a:tcPr/>
                </a:tc>
              </a:tr>
            </a:tbl>
          </a:graphicData>
        </a:graphic>
      </p:graphicFrame>
    </p:spTree>
    <p:extLst>
      <p:ext uri="{BB962C8B-B14F-4D97-AF65-F5344CB8AC3E}">
        <p14:creationId xmlns:p14="http://schemas.microsoft.com/office/powerpoint/2010/main" val="2267779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143000"/>
            <a:ext cx="7772400" cy="685800"/>
          </a:xfrm>
        </p:spPr>
        <p:txBody>
          <a:bodyPr/>
          <a:lstStyle/>
          <a:p>
            <a:r>
              <a:rPr lang="en-US" altLang="zh-CN" sz="1800" dirty="0"/>
              <a:t>Following </a:t>
            </a:r>
            <a:r>
              <a:rPr lang="en-US" altLang="zh-CN" sz="1800" dirty="0" smtClean="0"/>
              <a:t>Opt2, </a:t>
            </a:r>
            <a:r>
              <a:rPr lang="en-US" altLang="zh-CN" sz="1800" dirty="0"/>
              <a:t>for non-OFDMA, and when preamble puncture indication A field in U-SIG doesn’t indicate 7, there exist preamble puncture indication B subfield in EHT-SIG common. The contents of preamble puncture indication B subfield include:</a:t>
            </a:r>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4" name="标题 3"/>
          <p:cNvSpPr>
            <a:spLocks noGrp="1"/>
          </p:cNvSpPr>
          <p:nvPr>
            <p:ph type="title"/>
          </p:nvPr>
        </p:nvSpPr>
        <p:spPr>
          <a:xfrm>
            <a:off x="685800" y="295501"/>
            <a:ext cx="7772400" cy="1066800"/>
          </a:xfrm>
        </p:spPr>
        <p:txBody>
          <a:bodyPr/>
          <a:lstStyle/>
          <a:p>
            <a:r>
              <a:rPr lang="en-US" altLang="zh-CN" dirty="0"/>
              <a:t>Preamble puncture indication in </a:t>
            </a:r>
            <a:r>
              <a:rPr lang="en-US" altLang="zh-CN" dirty="0" smtClean="0"/>
              <a:t>EHT-SIG</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4269435126"/>
              </p:ext>
            </p:extLst>
          </p:nvPr>
        </p:nvGraphicFramePr>
        <p:xfrm>
          <a:off x="876300" y="2481943"/>
          <a:ext cx="7353300" cy="3505200"/>
        </p:xfrm>
        <a:graphic>
          <a:graphicData uri="http://schemas.openxmlformats.org/drawingml/2006/table">
            <a:tbl>
              <a:tblPr firstRow="1" bandRow="1">
                <a:tableStyleId>{5C22544A-7EE6-4342-B048-85BDC9FD1C3A}</a:tableStyleId>
              </a:tblPr>
              <a:tblGrid>
                <a:gridCol w="1446046"/>
                <a:gridCol w="1446046"/>
                <a:gridCol w="2492123"/>
                <a:gridCol w="1969085"/>
              </a:tblGrid>
              <a:tr h="623843">
                <a:tc>
                  <a:txBody>
                    <a:bodyPr/>
                    <a:lstStyle/>
                    <a:p>
                      <a:r>
                        <a:rPr lang="en-US" altLang="zh-CN" sz="1600" dirty="0" smtClean="0"/>
                        <a:t>Bandwidth</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(MHz)</a:t>
                      </a:r>
                      <a:endParaRPr lang="zh-CN" altLang="en-US" sz="1600" dirty="0"/>
                    </a:p>
                  </a:txBody>
                  <a:tcPr/>
                </a:tc>
                <a:tc>
                  <a:txBody>
                    <a:bodyPr/>
                    <a:lstStyle/>
                    <a:p>
                      <a:r>
                        <a:rPr lang="en-US" altLang="zh-CN" sz="1600" dirty="0" smtClean="0"/>
                        <a:t>Preamble puncture</a:t>
                      </a:r>
                      <a:r>
                        <a:rPr lang="en-US" altLang="zh-CN" sz="1600" baseline="0" dirty="0" smtClean="0"/>
                        <a:t> indication B</a:t>
                      </a:r>
                      <a:endParaRPr lang="zh-CN" altLang="en-US" sz="1600" dirty="0"/>
                    </a:p>
                  </a:txBody>
                  <a:tcPr/>
                </a:tc>
                <a:tc>
                  <a:txBody>
                    <a:bodyPr/>
                    <a:lstStyle/>
                    <a:p>
                      <a:r>
                        <a:rPr lang="en-US" altLang="zh-CN" sz="1600" dirty="0" smtClean="0"/>
                        <a:t>Description</a:t>
                      </a:r>
                      <a:r>
                        <a:rPr lang="en-US" altLang="zh-CN" sz="1600" baseline="0" dirty="0" smtClean="0"/>
                        <a:t> in the corresponding 80MHz</a:t>
                      </a:r>
                      <a:endParaRPr lang="zh-CN" altLang="en-US" sz="1600" dirty="0"/>
                    </a:p>
                  </a:txBody>
                  <a:tcPr/>
                </a:tc>
                <a:tc>
                  <a:txBody>
                    <a:bodyPr/>
                    <a:lstStyle/>
                    <a:p>
                      <a:r>
                        <a:rPr lang="en-US" altLang="zh-CN" sz="1600" dirty="0" smtClean="0"/>
                        <a:t>Aggregated</a:t>
                      </a:r>
                      <a:r>
                        <a:rPr lang="en-US" altLang="zh-CN" sz="1600" baseline="0" dirty="0" smtClean="0"/>
                        <a:t> Bandwidth</a:t>
                      </a:r>
                    </a:p>
                  </a:txBody>
                  <a:tcPr/>
                </a:tc>
              </a:tr>
              <a:tr h="285587">
                <a:tc rowSpan="8">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320</a:t>
                      </a:r>
                      <a:endParaRPr lang="zh-CN" altLang="en-US" sz="1600" dirty="0" smtClean="0"/>
                    </a:p>
                  </a:txBody>
                  <a:tcPr/>
                </a:tc>
                <a:tc>
                  <a:txBody>
                    <a:bodyPr/>
                    <a:lstStyle/>
                    <a:p>
                      <a:r>
                        <a:rPr lang="en-US" altLang="zh-CN" sz="1600" dirty="0" smtClean="0"/>
                        <a:t>0</a:t>
                      </a:r>
                      <a:endParaRPr lang="zh-CN" altLang="en-US" sz="1600" dirty="0"/>
                    </a:p>
                  </a:txBody>
                  <a:tcPr/>
                </a:tc>
                <a:tc>
                  <a:txBody>
                    <a:bodyPr/>
                    <a:lstStyle/>
                    <a:p>
                      <a:r>
                        <a:rPr lang="en-US" altLang="zh-CN" sz="1600" dirty="0" smtClean="0"/>
                        <a:t>XX11 1111 1111 1111</a:t>
                      </a:r>
                      <a:endParaRPr lang="zh-CN" altLang="en-US" sz="1600" dirty="0"/>
                    </a:p>
                  </a:txBody>
                  <a:tcPr/>
                </a:tc>
                <a:tc rowSpan="8">
                  <a:txBody>
                    <a:bodyPr/>
                    <a:lstStyle/>
                    <a:p>
                      <a:r>
                        <a:rPr lang="en-US" altLang="zh-CN" sz="1600" dirty="0" smtClean="0"/>
                        <a:t>3*996+484, 280MHz</a:t>
                      </a:r>
                      <a:endParaRPr lang="en-US" altLang="zh-CN" sz="1600" baseline="0" dirty="0" smtClean="0"/>
                    </a:p>
                    <a:p>
                      <a:r>
                        <a:rPr lang="en-US" altLang="zh-CN" sz="1600" baseline="0" dirty="0" smtClean="0"/>
                        <a:t>(8 options)</a:t>
                      </a:r>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1</a:t>
                      </a:r>
                      <a:endParaRPr lang="zh-CN" altLang="en-US" sz="1600" dirty="0"/>
                    </a:p>
                  </a:txBody>
                  <a:tcPr/>
                </a:tc>
                <a:tc>
                  <a:txBody>
                    <a:bodyPr/>
                    <a:lstStyle/>
                    <a:p>
                      <a:r>
                        <a:rPr lang="en-US" altLang="zh-CN" sz="1600" dirty="0" smtClean="0"/>
                        <a:t>11XX 1111 1111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2</a:t>
                      </a:r>
                      <a:endParaRPr lang="zh-CN" altLang="en-US" sz="1600" dirty="0"/>
                    </a:p>
                  </a:txBody>
                  <a:tcPr/>
                </a:tc>
                <a:tc>
                  <a:txBody>
                    <a:bodyPr/>
                    <a:lstStyle/>
                    <a:p>
                      <a:r>
                        <a:rPr lang="en-US" altLang="zh-CN" sz="1600" dirty="0" smtClean="0"/>
                        <a:t>1111 XX11 1111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3</a:t>
                      </a:r>
                      <a:endParaRPr lang="zh-CN" altLang="en-US" sz="1600" dirty="0"/>
                    </a:p>
                  </a:txBody>
                  <a:tcPr/>
                </a:tc>
                <a:tc>
                  <a:txBody>
                    <a:bodyPr/>
                    <a:lstStyle/>
                    <a:p>
                      <a:r>
                        <a:rPr lang="en-US" altLang="zh-CN" sz="1600" dirty="0" smtClean="0"/>
                        <a:t>1111 11XX 1111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4</a:t>
                      </a:r>
                      <a:endParaRPr lang="zh-CN" altLang="en-US" sz="1600" dirty="0"/>
                    </a:p>
                  </a:txBody>
                  <a:tcPr/>
                </a:tc>
                <a:tc>
                  <a:txBody>
                    <a:bodyPr/>
                    <a:lstStyle/>
                    <a:p>
                      <a:r>
                        <a:rPr lang="en-US" altLang="zh-CN" sz="1600" dirty="0" smtClean="0"/>
                        <a:t>1111 1111 XX11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5</a:t>
                      </a:r>
                      <a:endParaRPr lang="zh-CN" altLang="en-US" sz="1600" dirty="0"/>
                    </a:p>
                  </a:txBody>
                  <a:tcPr/>
                </a:tc>
                <a:tc>
                  <a:txBody>
                    <a:bodyPr/>
                    <a:lstStyle/>
                    <a:p>
                      <a:r>
                        <a:rPr lang="en-US" altLang="zh-CN" sz="1600" dirty="0" smtClean="0"/>
                        <a:t>1111 1111 11XX 1111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6</a:t>
                      </a:r>
                      <a:endParaRPr lang="zh-CN" altLang="en-US" sz="1600" dirty="0"/>
                    </a:p>
                  </a:txBody>
                  <a:tcPr/>
                </a:tc>
                <a:tc>
                  <a:txBody>
                    <a:bodyPr/>
                    <a:lstStyle/>
                    <a:p>
                      <a:r>
                        <a:rPr lang="en-US" altLang="zh-CN" sz="1600" dirty="0" smtClean="0"/>
                        <a:t>1111 1111 1111 XX11</a:t>
                      </a:r>
                      <a:endParaRPr lang="zh-CN" altLang="en-US" sz="1600" dirty="0"/>
                    </a:p>
                  </a:txBody>
                  <a:tcPr/>
                </a:tc>
                <a:tc vMerge="1">
                  <a:txBody>
                    <a:bodyPr/>
                    <a:lstStyle/>
                    <a:p>
                      <a:endParaRPr lang="zh-CN" altLang="en-US" sz="1600" dirty="0"/>
                    </a:p>
                  </a:txBody>
                  <a:tcPr/>
                </a:tc>
              </a:tr>
              <a:tr h="261967">
                <a:tc vMerge="1">
                  <a:txBody>
                    <a:bodyPr/>
                    <a:lstStyle/>
                    <a:p>
                      <a:endParaRPr lang="zh-CN" altLang="en-US" sz="1600" dirty="0"/>
                    </a:p>
                  </a:txBody>
                  <a:tcPr/>
                </a:tc>
                <a:tc>
                  <a:txBody>
                    <a:bodyPr/>
                    <a:lstStyle/>
                    <a:p>
                      <a:r>
                        <a:rPr lang="en-US" altLang="zh-CN" sz="1600" dirty="0" smtClean="0"/>
                        <a:t>7</a:t>
                      </a:r>
                      <a:endParaRPr lang="zh-CN" altLang="en-US" sz="16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1111 1111 1111 11XX</a:t>
                      </a:r>
                      <a:endParaRPr lang="zh-CN" altLang="en-US" sz="1600" dirty="0" smtClean="0"/>
                    </a:p>
                  </a:txBody>
                  <a:tcPr/>
                </a:tc>
                <a:tc vMerge="1">
                  <a:txBody>
                    <a:bodyPr/>
                    <a:lstStyle/>
                    <a:p>
                      <a:endParaRPr lang="zh-CN" altLang="en-US" sz="1600" dirty="0"/>
                    </a:p>
                  </a:txBody>
                  <a:tcPr/>
                </a:tc>
              </a:tr>
            </a:tbl>
          </a:graphicData>
        </a:graphic>
      </p:graphicFrame>
    </p:spTree>
    <p:extLst>
      <p:ext uri="{BB962C8B-B14F-4D97-AF65-F5344CB8AC3E}">
        <p14:creationId xmlns:p14="http://schemas.microsoft.com/office/powerpoint/2010/main" val="1315836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88706</TotalTime>
  <Words>1880</Words>
  <Application>Microsoft Office PowerPoint</Application>
  <PresentationFormat>全屏显示(4:3)</PresentationFormat>
  <Paragraphs>341</Paragraphs>
  <Slides>21</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21</vt:i4>
      </vt:variant>
    </vt:vector>
  </HeadingPairs>
  <TitlesOfParts>
    <vt:vector size="26" baseType="lpstr">
      <vt:lpstr>MS PGothic</vt:lpstr>
      <vt:lpstr>宋体</vt:lpstr>
      <vt:lpstr>Arial</vt:lpstr>
      <vt:lpstr>Times New Roman</vt:lpstr>
      <vt:lpstr>802-11-Submission</vt:lpstr>
      <vt:lpstr>Preamble Puncture Discussion in EHT PPDU</vt:lpstr>
      <vt:lpstr>Recap</vt:lpstr>
      <vt:lpstr>Preamble puncture discussion  for OFDMA mode</vt:lpstr>
      <vt:lpstr>PowerPoint 演示文稿</vt:lpstr>
      <vt:lpstr>Preamble puncture indication in U-SIG</vt:lpstr>
      <vt:lpstr>Preamble puncture indication in U-SIG (OFDMA case)</vt:lpstr>
      <vt:lpstr>Preamble puncture indication in EHT-SIG</vt:lpstr>
      <vt:lpstr>Preamble puncture indication in EHT-SIG</vt:lpstr>
      <vt:lpstr>Preamble puncture indication in EHT-SIG</vt:lpstr>
      <vt:lpstr>Preamble puncture indication in EHT-SIG</vt:lpstr>
      <vt:lpstr>Preamble puncture indication in EHT-SIG</vt:lpstr>
      <vt:lpstr>Preamble puncture discussion summary for non-OFDMA</vt:lpstr>
      <vt:lpstr>Preamble puncture flexibility for OFDMA</vt:lpstr>
      <vt:lpstr>Straw Poll #1</vt:lpstr>
      <vt:lpstr>Straw Poll #2</vt:lpstr>
      <vt:lpstr>Straw Poll #2a</vt:lpstr>
      <vt:lpstr>Straw Poll #3</vt:lpstr>
      <vt:lpstr>Straw Poll #4</vt:lpstr>
      <vt:lpstr>Straw Poll #5</vt:lpstr>
      <vt:lpstr>Straw Poll #6</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1417</cp:revision>
  <cp:lastPrinted>1998-02-10T13:28:06Z</cp:lastPrinted>
  <dcterms:created xsi:type="dcterms:W3CDTF">2013-11-12T18:41:50Z</dcterms:created>
  <dcterms:modified xsi:type="dcterms:W3CDTF">2020-08-24T03:48:14Z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(3)ksnWe0qAivboTWMyozr+HaxGf3hwHBiD/MNcYIPYy0wmpbpSJjkw+OLKWuYHz1OPqfIYYwxv
cKhZbrTYrM81iTXXiL2htUl0gfYHv0oP6ch2RBcF5KAnRW42jwVPKOZDpmdf5qcoQWiWCch2
SvQjzhbkdtT/+3qwf93bTU26WpzufZsbrGEYo6IWpHoXCPcfnkoF+29xcaxsw06FTsKgVVSw
QpXhgo5oKtH+5pU4kP</vt:lpwstr>
  </property>
  <property fmtid="{D5CDD505-2E9C-101B-9397-08002B2CF9AE}" pid="4" name="_2015_ms_pID_7253431">
    <vt:lpwstr>EVjWVpAl89fsd8WysmHpNuJyb4jj2hoofgq8KwwCNbIMhaDvneKn7d
+/prZcqc/N5XqODOQhxVN3I3cCBEnzEuI42tzD9d8oOxtW293tBR7YHCHLeW+qZDPcJRP3wQ
BrDBR+R1eLGY2P3KTg6DUBDv6oRpj3kNJum3czs7jv3h5+A5S41qiirRSgoMMrBuwLvEHKV5
w2455KPxTMfCVRA6zA4QAVW03fvES2mPN2Jp</vt:lpwstr>
  </property>
  <property fmtid="{D5CDD505-2E9C-101B-9397-08002B2CF9AE}" pid="5" name="_2015_ms_pID_7253432">
    <vt:lpwstr>hqtKVPxSj3zlAhP86PWke4Q=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1575852556</vt:lpwstr>
  </property>
</Properties>
</file>