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1"/>
  </p:notesMasterIdLst>
  <p:handoutMasterIdLst>
    <p:handoutMasterId r:id="rId22"/>
  </p:handoutMasterIdLst>
  <p:sldIdLst>
    <p:sldId id="269" r:id="rId2"/>
    <p:sldId id="332" r:id="rId3"/>
    <p:sldId id="284" r:id="rId4"/>
    <p:sldId id="334" r:id="rId5"/>
    <p:sldId id="336" r:id="rId6"/>
    <p:sldId id="337" r:id="rId7"/>
    <p:sldId id="338" r:id="rId8"/>
    <p:sldId id="339" r:id="rId9"/>
    <p:sldId id="340" r:id="rId10"/>
    <p:sldId id="341" r:id="rId11"/>
    <p:sldId id="342" r:id="rId12"/>
    <p:sldId id="343" r:id="rId13"/>
    <p:sldId id="330" r:id="rId14"/>
    <p:sldId id="344" r:id="rId15"/>
    <p:sldId id="345" r:id="rId16"/>
    <p:sldId id="346" r:id="rId17"/>
    <p:sldId id="348" r:id="rId18"/>
    <p:sldId id="347" r:id="rId19"/>
    <p:sldId id="270"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FFFF99"/>
    <a:srgbClr val="1E1EFA"/>
    <a:srgbClr val="DFB7D9"/>
    <a:srgbClr val="C2C2FE"/>
    <a:srgbClr val="90FA93"/>
    <a:srgbClr val="F49088"/>
    <a:srgbClr val="FFABFF"/>
    <a:srgbClr val="FFCCFF"/>
    <a:srgbClr val="FFE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94660"/>
  </p:normalViewPr>
  <p:slideViewPr>
    <p:cSldViewPr>
      <p:cViewPr varScale="1">
        <p:scale>
          <a:sx n="110" d="100"/>
          <a:sy n="110" d="100"/>
        </p:scale>
        <p:origin x="1698"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7" d="100"/>
          <a:sy n="87" d="100"/>
        </p:scale>
        <p:origin x="3822" y="96"/>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802.11-13/xxxxr0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smtClean="0"/>
              <a:t>Philip Levis, Stanford University</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smtClean="0"/>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2013</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Philip Levis, Stanford University</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smtClean="0"/>
              <a:t>doc.: IEEE 802.11-13/xxxxr0</a:t>
            </a:r>
            <a:endParaRPr lang="en-US" dirty="0"/>
          </a:p>
        </p:txBody>
      </p:sp>
      <p:sp>
        <p:nvSpPr>
          <p:cNvPr id="5" name="Rectangle 3"/>
          <p:cNvSpPr>
            <a:spLocks noGrp="1" noChangeArrowheads="1"/>
          </p:cNvSpPr>
          <p:nvPr>
            <p:ph type="dt" idx="1"/>
          </p:nvPr>
        </p:nvSpPr>
        <p:spPr>
          <a:ln/>
        </p:spPr>
        <p:txBody>
          <a:bodyPr/>
          <a:lstStyle/>
          <a:p>
            <a:r>
              <a:rPr lang="en-US" dirty="0" smtClean="0"/>
              <a:t>November 2013</a:t>
            </a:r>
            <a:endParaRPr lang="en-US" dirty="0"/>
          </a:p>
        </p:txBody>
      </p:sp>
      <p:sp>
        <p:nvSpPr>
          <p:cNvPr id="6" name="Rectangle 6"/>
          <p:cNvSpPr>
            <a:spLocks noGrp="1" noChangeArrowheads="1"/>
          </p:cNvSpPr>
          <p:nvPr>
            <p:ph type="ftr" sz="quarter" idx="4"/>
          </p:nvPr>
        </p:nvSpPr>
        <p:spPr>
          <a:ln/>
        </p:spPr>
        <p:txBody>
          <a:bodyPr/>
          <a:lstStyle/>
          <a:p>
            <a:pPr lvl="4"/>
            <a:r>
              <a:rPr lang="en-US" dirty="0" smtClean="0"/>
              <a:t>Philip Levis, Stanford University</a:t>
            </a:r>
            <a:endParaRPr lang="en-US" dirty="0"/>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589771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75245" y="332601"/>
            <a:ext cx="327025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a:t>
            </a:r>
            <a:r>
              <a:rPr lang="en-US" sz="1800" b="1" dirty="0" smtClean="0"/>
              <a:t>IEEE </a:t>
            </a:r>
            <a:r>
              <a:rPr lang="en-US" sz="1800" b="1" dirty="0" smtClean="0"/>
              <a:t>802.11-20/1150r1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dirty="0" smtClean="0"/>
              <a:t>Aug</a:t>
            </a:r>
            <a:r>
              <a:rPr lang="en-US" sz="1800" b="1" dirty="0" smtClean="0"/>
              <a:t> </a:t>
            </a:r>
            <a:r>
              <a:rPr lang="en-US" sz="1800" b="1" dirty="0" smtClean="0"/>
              <a:t>2020</a:t>
            </a:r>
            <a:endParaRPr lang="en-US" sz="1800" b="1" dirty="0"/>
          </a:p>
        </p:txBody>
      </p:sp>
      <p:sp>
        <p:nvSpPr>
          <p:cNvPr id="12" name="Rectangle 7"/>
          <p:cNvSpPr>
            <a:spLocks noChangeArrowheads="1"/>
          </p:cNvSpPr>
          <p:nvPr userDrawn="1"/>
        </p:nvSpPr>
        <p:spPr bwMode="auto">
          <a:xfrm>
            <a:off x="5943601" y="6477000"/>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smtClean="0"/>
              <a:t>Ross Jian Yu, </a:t>
            </a:r>
            <a:r>
              <a:rPr lang="en-US" sz="1200" i="1" dirty="0" smtClean="0"/>
              <a:t>et al</a:t>
            </a:r>
            <a:r>
              <a:rPr lang="en-US" sz="1200" dirty="0" smtClean="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0/11-20-0285-05-00be-su-ppdu-sig-contents-considerations.pptx" TargetMode="External"/><Relationship Id="rId2" Type="http://schemas.openxmlformats.org/officeDocument/2006/relationships/hyperlink" Target="https://mentor.ieee.org/802.11/dcn/20/11-20-0566-46-00be-compendium-of-straw-polls-and-potential-changes-to-the-specification-framework-document.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dirty="0" smtClean="0">
                <a:solidFill>
                  <a:schemeClr val="tx1"/>
                </a:solidFill>
              </a:rPr>
              <a:t>Preamble Puncture Discussion in EHT PPDU</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b="0" dirty="0" smtClean="0"/>
              <a:t> 2020-07-27</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557659320"/>
              </p:ext>
            </p:extLst>
          </p:nvPr>
        </p:nvGraphicFramePr>
        <p:xfrm>
          <a:off x="647700" y="2819400"/>
          <a:ext cx="8115299" cy="1285240"/>
        </p:xfrm>
        <a:graphic>
          <a:graphicData uri="http://schemas.openxmlformats.org/drawingml/2006/table">
            <a:tbl>
              <a:tblPr firstRow="1" bandRow="1">
                <a:tableStyleId>{5940675A-B579-460E-94D1-54222C63F5DA}</a:tableStyleId>
              </a:tblPr>
              <a:tblGrid>
                <a:gridCol w="1786143"/>
                <a:gridCol w="1444446"/>
                <a:gridCol w="1615293"/>
                <a:gridCol w="978495"/>
                <a:gridCol w="2290922"/>
              </a:tblGrid>
              <a:tr h="370840">
                <a:tc>
                  <a:txBody>
                    <a:bodyPr/>
                    <a:lstStyle/>
                    <a:p>
                      <a:r>
                        <a:rPr lang="en-US" altLang="zh-CN" sz="1400" b="1" kern="1200" dirty="0" smtClean="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tr>
              <a:tr h="185420">
                <a:tc>
                  <a:txBody>
                    <a:bodyPr/>
                    <a:lstStyle/>
                    <a:p>
                      <a:pPr algn="ctr"/>
                      <a:r>
                        <a:rPr lang="en-US" altLang="zh-CN" sz="1400" dirty="0" smtClean="0"/>
                        <a:t>Ross Jian Yu</a:t>
                      </a:r>
                      <a:endParaRPr lang="en-US" altLang="zh-CN"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smtClean="0"/>
                        <a:t>ross.yujian@huawei.com</a:t>
                      </a:r>
                      <a:endParaRPr lang="zh-CN" altLang="en-US" sz="1400" dirty="0" smtClean="0"/>
                    </a:p>
                  </a:txBody>
                  <a:tcPr anchor="ctr"/>
                </a:tc>
              </a:tr>
              <a:tr h="185420">
                <a:tc>
                  <a:txBody>
                    <a:bodyPr/>
                    <a:lstStyle/>
                    <a:p>
                      <a:pPr algn="ctr"/>
                      <a:r>
                        <a:rPr lang="en-US" altLang="zh-CN" sz="1400" dirty="0" err="1" smtClean="0"/>
                        <a:t>Mengshi</a:t>
                      </a:r>
                      <a:r>
                        <a:rPr lang="en-US" altLang="zh-CN" sz="1400" dirty="0" smtClean="0"/>
                        <a:t> Hu</a:t>
                      </a:r>
                      <a:endParaRPr lang="zh-CN" altLang="en-US" sz="1400" dirty="0"/>
                    </a:p>
                  </a:txBody>
                  <a:tcPr anchor="ctr"/>
                </a:tc>
                <a:tc>
                  <a:txBody>
                    <a:bodyPr/>
                    <a:lstStyle/>
                    <a:p>
                      <a:pPr algn="ctr" fontAlgn="b">
                        <a:spcAft>
                          <a:spcPts val="0"/>
                        </a:spcAft>
                      </a:pPr>
                      <a:r>
                        <a:rPr lang="en-US" sz="1200" dirty="0">
                          <a:effectLst/>
                          <a:latin typeface="Times New Roman" panose="02020603050405020304" pitchFamily="18" charset="0"/>
                          <a:ea typeface="宋体" panose="02010600030101010101" pitchFamily="2" charset="-122"/>
                        </a:rPr>
                        <a:t>Huawei</a:t>
                      </a:r>
                      <a:endParaRPr lang="zh-CN" sz="8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r h="185420">
                <a:tc>
                  <a:txBody>
                    <a:bodyPr/>
                    <a:lstStyle/>
                    <a:p>
                      <a:pPr algn="ctr"/>
                      <a:r>
                        <a:rPr lang="en-US" altLang="zh-CN" sz="1400" smtClean="0"/>
                        <a:t>Ming 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US" altLang="zh-CN" sz="1200" kern="1200" dirty="0" smtClean="0">
                          <a:solidFill>
                            <a:schemeClr val="tx1"/>
                          </a:solidFill>
                          <a:effectLst/>
                          <a:latin typeface="Times New Roman" panose="02020603050405020304" pitchFamily="18" charset="0"/>
                          <a:ea typeface="宋体" panose="02010600030101010101" pitchFamily="2" charset="-122"/>
                          <a:cs typeface="+mn-cs"/>
                        </a:rPr>
                        <a:t>Huawei</a:t>
                      </a:r>
                      <a:endParaRPr lang="zh-CN" altLang="zh-CN" sz="1200" kern="1200" dirty="0" smtClean="0">
                        <a:solidFill>
                          <a:schemeClr val="tx1"/>
                        </a:solidFill>
                        <a:effectLst/>
                        <a:latin typeface="Times New Roman" panose="02020603050405020304" pitchFamily="18" charset="0"/>
                        <a:ea typeface="宋体" panose="02010600030101010101" pitchFamily="2" charset="-122"/>
                        <a:cs typeface="+mn-cs"/>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027021"/>
            <a:ext cx="7772400" cy="685800"/>
          </a:xfrm>
        </p:spPr>
        <p:txBody>
          <a:bodyPr/>
          <a:lstStyle/>
          <a:p>
            <a:r>
              <a:rPr lang="en-US" altLang="zh-CN" sz="1800" dirty="0"/>
              <a:t>Following </a:t>
            </a:r>
            <a:r>
              <a:rPr lang="en-US" altLang="zh-CN" sz="1800" dirty="0" smtClean="0"/>
              <a:t>Opt2, </a:t>
            </a:r>
            <a:r>
              <a:rPr lang="en-US" altLang="zh-CN" sz="1800" dirty="0"/>
              <a:t>for non-OFDMA, and when preamble puncture indication A field in U-SIG doesn’t indicate 7, there exist preamble puncture indication B subfield in EHT-SIG common. The contents of preamble puncture indication B subfield 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10</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684997893"/>
              </p:ext>
            </p:extLst>
          </p:nvPr>
        </p:nvGraphicFramePr>
        <p:xfrm>
          <a:off x="933450" y="2203158"/>
          <a:ext cx="7353300" cy="3816642"/>
        </p:xfrm>
        <a:graphic>
          <a:graphicData uri="http://schemas.openxmlformats.org/drawingml/2006/table">
            <a:tbl>
              <a:tblPr firstRow="1" bandRow="1">
                <a:tableStyleId>{5C22544A-7EE6-4342-B048-85BDC9FD1C3A}</a:tableStyleId>
              </a:tblPr>
              <a:tblGrid>
                <a:gridCol w="1446046"/>
                <a:gridCol w="1446046"/>
                <a:gridCol w="2492123"/>
                <a:gridCol w="1969085"/>
              </a:tblGrid>
              <a:tr h="434270">
                <a:tc>
                  <a:txBody>
                    <a:bodyPr/>
                    <a:lstStyle/>
                    <a:p>
                      <a:r>
                        <a:rPr lang="en-US" altLang="zh-CN" sz="12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(MHz)</a:t>
                      </a:r>
                      <a:endParaRPr lang="zh-CN" altLang="en-US" sz="1200" dirty="0"/>
                    </a:p>
                  </a:txBody>
                  <a:tcPr/>
                </a:tc>
                <a:tc>
                  <a:txBody>
                    <a:bodyPr/>
                    <a:lstStyle/>
                    <a:p>
                      <a:r>
                        <a:rPr lang="en-US" altLang="zh-CN" sz="1200" dirty="0" smtClean="0"/>
                        <a:t>Preamble puncture</a:t>
                      </a:r>
                      <a:r>
                        <a:rPr lang="en-US" altLang="zh-CN" sz="1200" baseline="0" dirty="0" smtClean="0"/>
                        <a:t> indication B</a:t>
                      </a:r>
                      <a:endParaRPr lang="zh-CN" altLang="en-US" sz="1200" dirty="0"/>
                    </a:p>
                  </a:txBody>
                  <a:tcPr/>
                </a:tc>
                <a:tc>
                  <a:txBody>
                    <a:bodyPr/>
                    <a:lstStyle/>
                    <a:p>
                      <a:r>
                        <a:rPr lang="en-US" altLang="zh-CN" sz="1200" dirty="0" smtClean="0"/>
                        <a:t>Description</a:t>
                      </a:r>
                      <a:r>
                        <a:rPr lang="en-US" altLang="zh-CN" sz="1200" baseline="0" dirty="0" smtClean="0"/>
                        <a:t> in the corresponding 80MHz</a:t>
                      </a:r>
                      <a:endParaRPr lang="zh-CN" altLang="en-US" sz="1200" dirty="0"/>
                    </a:p>
                  </a:txBody>
                  <a:tcPr/>
                </a:tc>
                <a:tc>
                  <a:txBody>
                    <a:bodyPr/>
                    <a:lstStyle/>
                    <a:p>
                      <a:r>
                        <a:rPr lang="en-US" altLang="zh-CN" sz="1200" dirty="0" smtClean="0"/>
                        <a:t>Aggregated</a:t>
                      </a:r>
                      <a:r>
                        <a:rPr lang="en-US" altLang="zh-CN" sz="1200" baseline="0" dirty="0" smtClean="0"/>
                        <a:t> Bandwidth</a:t>
                      </a:r>
                    </a:p>
                    <a:p>
                      <a:r>
                        <a:rPr lang="en-US" altLang="zh-CN" sz="1200" baseline="0" dirty="0" smtClean="0"/>
                        <a:t>(MHz)</a:t>
                      </a:r>
                      <a:endParaRPr lang="zh-CN" altLang="en-US" sz="1200" dirty="0"/>
                    </a:p>
                  </a:txBody>
                  <a:tcPr/>
                </a:tc>
              </a:tr>
              <a:tr h="285587">
                <a:tc rowSpan="12">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320</a:t>
                      </a:r>
                      <a:endParaRPr lang="zh-CN" altLang="en-US" sz="1200" dirty="0" smtClean="0"/>
                    </a:p>
                  </a:txBody>
                  <a:tcPr/>
                </a:tc>
                <a:tc>
                  <a:txBody>
                    <a:bodyPr/>
                    <a:lstStyle/>
                    <a:p>
                      <a:r>
                        <a:rPr lang="en-US" altLang="zh-CN" sz="1200" dirty="0" smtClean="0"/>
                        <a:t>12</a:t>
                      </a:r>
                      <a:endParaRPr lang="zh-CN" altLang="en-US" sz="1200" dirty="0"/>
                    </a:p>
                  </a:txBody>
                  <a:tcPr/>
                </a:tc>
                <a:tc>
                  <a:txBody>
                    <a:bodyPr/>
                    <a:lstStyle/>
                    <a:p>
                      <a:r>
                        <a:rPr lang="en-US" altLang="zh-CN" sz="1200" dirty="0" smtClean="0"/>
                        <a:t>XXXX XX11 1111 1111</a:t>
                      </a:r>
                      <a:endParaRPr lang="zh-CN" altLang="en-US" sz="1200" dirty="0"/>
                    </a:p>
                  </a:txBody>
                  <a:tcPr/>
                </a:tc>
                <a:tc rowSpan="12">
                  <a:txBody>
                    <a:bodyPr/>
                    <a:lstStyle/>
                    <a:p>
                      <a:r>
                        <a:rPr lang="en-US" altLang="zh-CN" sz="1200" dirty="0" smtClean="0"/>
                        <a:t>2*996+484, 200MHz</a:t>
                      </a:r>
                      <a:endParaRPr lang="en-US" altLang="zh-CN" sz="1200" baseline="0" dirty="0" smtClean="0"/>
                    </a:p>
                    <a:p>
                      <a:r>
                        <a:rPr lang="en-US" altLang="zh-CN" sz="1200" baseline="0" dirty="0" smtClean="0">
                          <a:solidFill>
                            <a:schemeClr val="tx1"/>
                          </a:solidFill>
                        </a:rPr>
                        <a:t>12 </a:t>
                      </a:r>
                      <a:r>
                        <a:rPr lang="en-US" altLang="zh-CN" sz="1200" baseline="0" dirty="0" smtClean="0">
                          <a:solidFill>
                            <a:schemeClr val="tx1"/>
                          </a:solidFill>
                        </a:rPr>
                        <a:t>options</a:t>
                      </a:r>
                      <a:endParaRPr lang="zh-CN" altLang="en-US" sz="1200" dirty="0">
                        <a:solidFill>
                          <a:schemeClr val="tx1"/>
                        </a:solidFill>
                      </a:endParaRPr>
                    </a:p>
                  </a:txBody>
                  <a:tcPr/>
                </a:tc>
              </a:tr>
              <a:tr h="285587">
                <a:tc vMerge="1">
                  <a:txBody>
                    <a:bodyPr/>
                    <a:lstStyle/>
                    <a:p>
                      <a:endParaRPr lang="zh-CN" altLang="en-US"/>
                    </a:p>
                  </a:txBody>
                  <a:tcPr/>
                </a:tc>
                <a:tc>
                  <a:txBody>
                    <a:bodyPr/>
                    <a:lstStyle/>
                    <a:p>
                      <a:r>
                        <a:rPr lang="en-US" altLang="zh-CN" sz="1200" dirty="0" smtClean="0"/>
                        <a:t>13</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11XX 1111 1111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14</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1111</a:t>
                      </a:r>
                      <a:r>
                        <a:rPr lang="en-US" altLang="zh-CN" sz="1200" baseline="0" dirty="0" smtClean="0"/>
                        <a:t> XX11 1111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15</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1111 11XX 1111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16</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XXXX 1111 1111 XX11</a:t>
                      </a:r>
                      <a:endParaRPr lang="zh-CN" altLang="en-US" sz="1200" dirty="0"/>
                    </a:p>
                  </a:txBody>
                  <a:tcPr/>
                </a:tc>
                <a:tc vMerge="1">
                  <a:txBody>
                    <a:bodyPr/>
                    <a:lstStyle/>
                    <a:p>
                      <a:endParaRPr lang="zh-CN" altLang="en-US"/>
                    </a:p>
                  </a:txBody>
                  <a:tcPr/>
                </a:tc>
              </a:tr>
              <a:tr h="285587">
                <a:tc vMerge="1">
                  <a:txBody>
                    <a:bodyPr/>
                    <a:lstStyle/>
                    <a:p>
                      <a:endParaRPr lang="zh-CN" altLang="en-US"/>
                    </a:p>
                  </a:txBody>
                  <a:tcPr/>
                </a:tc>
                <a:tc>
                  <a:txBody>
                    <a:bodyPr/>
                    <a:lstStyle/>
                    <a:p>
                      <a:r>
                        <a:rPr lang="en-US" altLang="zh-CN" sz="1200" dirty="0" smtClean="0"/>
                        <a:t>17</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1111 11XX XXXX </a:t>
                      </a:r>
                      <a:endParaRPr lang="zh-CN" altLang="en-US" sz="1200" dirty="0"/>
                    </a:p>
                  </a:txBody>
                  <a:tcPr/>
                </a:tc>
                <a:tc vMerge="1">
                  <a:txBody>
                    <a:bodyPr/>
                    <a:lstStyle/>
                    <a:p>
                      <a:endParaRPr lang="zh-CN" altLang="en-US"/>
                    </a:p>
                  </a:txBody>
                  <a:tcPr/>
                </a:tc>
              </a:tr>
              <a:tr h="261967">
                <a:tc vMerge="1">
                  <a:txBody>
                    <a:bodyPr/>
                    <a:lstStyle/>
                    <a:p>
                      <a:endParaRPr lang="zh-CN" altLang="en-US" sz="1600" dirty="0"/>
                    </a:p>
                  </a:txBody>
                  <a:tcPr/>
                </a:tc>
                <a:tc>
                  <a:txBody>
                    <a:bodyPr/>
                    <a:lstStyle/>
                    <a:p>
                      <a:r>
                        <a:rPr lang="en-US" altLang="zh-CN" sz="1200" dirty="0" smtClean="0"/>
                        <a:t>18</a:t>
                      </a:r>
                      <a:endParaRPr lang="zh-CN" altLang="en-US" sz="1200" dirty="0"/>
                    </a:p>
                  </a:txBody>
                  <a:tcPr/>
                </a:tc>
                <a:tc>
                  <a:txBody>
                    <a:bodyPr/>
                    <a:lstStyle/>
                    <a:p>
                      <a:r>
                        <a:rPr lang="en-US" altLang="zh-CN" sz="1200" dirty="0" smtClean="0"/>
                        <a:t>XX11 1111 1111 XXXX </a:t>
                      </a:r>
                      <a:endParaRPr lang="zh-CN" altLang="en-US" sz="12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200" dirty="0" smtClean="0"/>
                        <a:t>19</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11XX 1111 1111 XXXX </a:t>
                      </a:r>
                      <a:endParaRPr lang="zh-CN" altLang="en-US" sz="12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200" dirty="0" smtClean="0"/>
                        <a:t>20</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a:t>
                      </a:r>
                      <a:r>
                        <a:rPr lang="en-US" altLang="zh-CN" sz="1200" baseline="0" dirty="0" smtClean="0"/>
                        <a:t> XX11 1111 </a:t>
                      </a:r>
                      <a:r>
                        <a:rPr lang="en-US" altLang="zh-CN" sz="1200" dirty="0" smtClean="0"/>
                        <a:t>XXXX</a:t>
                      </a:r>
                      <a:endParaRPr lang="zh-CN" altLang="en-US" sz="1200" dirty="0"/>
                    </a:p>
                  </a:txBody>
                  <a:tcPr/>
                </a:tc>
                <a:tc vMerge="1">
                  <a:txBody>
                    <a:bodyPr/>
                    <a:lstStyle/>
                    <a:p>
                      <a:endParaRPr lang="zh-CN" altLang="en-US" sz="1600" dirty="0"/>
                    </a:p>
                  </a:txBody>
                  <a:tcPr/>
                </a:tc>
              </a:tr>
              <a:tr h="261967">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200" dirty="0" smtClean="0"/>
                    </a:p>
                  </a:txBody>
                  <a:tcPr/>
                </a:tc>
                <a:tc>
                  <a:txBody>
                    <a:bodyPr/>
                    <a:lstStyle/>
                    <a:p>
                      <a:r>
                        <a:rPr lang="en-US" altLang="zh-CN" sz="1200" dirty="0" smtClean="0"/>
                        <a:t>21</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11XX 1111 XXXX </a:t>
                      </a:r>
                      <a:endParaRPr lang="zh-CN" altLang="en-US" sz="1200" dirty="0"/>
                    </a:p>
                  </a:txBody>
                  <a:tcPr/>
                </a:tc>
                <a:tc vMerge="1">
                  <a:txBody>
                    <a:bodyPr/>
                    <a:lstStyle/>
                    <a:p>
                      <a:endParaRPr lang="zh-CN" altLang="en-US" sz="1200" dirty="0"/>
                    </a:p>
                  </a:txBody>
                  <a:tcPr/>
                </a:tc>
              </a:tr>
              <a:tr h="261967">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200" dirty="0" smtClean="0"/>
                    </a:p>
                  </a:txBody>
                  <a:tcPr/>
                </a:tc>
                <a:tc>
                  <a:txBody>
                    <a:bodyPr/>
                    <a:lstStyle/>
                    <a:p>
                      <a:r>
                        <a:rPr lang="en-US" altLang="zh-CN" sz="1200" dirty="0" smtClean="0"/>
                        <a:t>22</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1111 XX11 XXXX </a:t>
                      </a:r>
                      <a:endParaRPr lang="zh-CN" altLang="en-US" sz="1200" dirty="0"/>
                    </a:p>
                  </a:txBody>
                  <a:tcPr/>
                </a:tc>
                <a:tc vMerge="1">
                  <a:txBody>
                    <a:bodyPr/>
                    <a:lstStyle/>
                    <a:p>
                      <a:endParaRPr lang="zh-CN" altLang="en-US" sz="1200" dirty="0"/>
                    </a:p>
                  </a:txBody>
                  <a:tcPr/>
                </a:tc>
              </a:tr>
              <a:tr h="261967">
                <a:tc vMerge="1">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lang="zh-CN" altLang="en-US" sz="1200" dirty="0" smtClean="0"/>
                    </a:p>
                  </a:txBody>
                  <a:tcPr/>
                </a:tc>
                <a:tc>
                  <a:txBody>
                    <a:bodyPr/>
                    <a:lstStyle/>
                    <a:p>
                      <a:r>
                        <a:rPr lang="en-US" altLang="zh-CN" sz="1200" dirty="0" smtClean="0"/>
                        <a:t>23</a:t>
                      </a:r>
                      <a:endParaRPr lang="zh-CN" altLang="en-US" sz="12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200" dirty="0" smtClean="0"/>
                        <a:t>1111 1111 11XX XXXX </a:t>
                      </a:r>
                      <a:endParaRPr lang="zh-CN" altLang="en-US" sz="1200" dirty="0"/>
                    </a:p>
                  </a:txBody>
                  <a:tcPr/>
                </a:tc>
                <a:tc vMerge="1">
                  <a:txBody>
                    <a:bodyPr/>
                    <a:lstStyle/>
                    <a:p>
                      <a:endParaRPr lang="zh-CN" altLang="en-US" sz="1200" dirty="0"/>
                    </a:p>
                  </a:txBody>
                  <a:tcPr/>
                </a:tc>
              </a:tr>
            </a:tbl>
          </a:graphicData>
        </a:graphic>
      </p:graphicFrame>
    </p:spTree>
    <p:extLst>
      <p:ext uri="{BB962C8B-B14F-4D97-AF65-F5344CB8AC3E}">
        <p14:creationId xmlns:p14="http://schemas.microsoft.com/office/powerpoint/2010/main" val="28075441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905000"/>
            <a:ext cx="7772400" cy="4343400"/>
          </a:xfrm>
        </p:spPr>
        <p:txBody>
          <a:bodyPr/>
          <a:lstStyle/>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rPr>
              <a:t>A summary of non-OFDMA case, </a:t>
            </a:r>
            <a:r>
              <a:rPr lang="en-US" altLang="zh-CN" sz="1800" dirty="0">
                <a:solidFill>
                  <a:schemeClr val="dk1"/>
                </a:solidFill>
                <a:ea typeface="Times New Roman"/>
                <a:cs typeface="Times New Roman"/>
              </a:rPr>
              <a:t>no preamble puncture indication part </a:t>
            </a:r>
            <a:r>
              <a:rPr lang="en-US" altLang="zh-CN" sz="1800" dirty="0" smtClean="0">
                <a:solidFill>
                  <a:schemeClr val="dk1"/>
                </a:solidFill>
                <a:ea typeface="Times New Roman"/>
                <a:cs typeface="Times New Roman"/>
              </a:rPr>
              <a:t>B subfield in EHT-SIG is </a:t>
            </a:r>
            <a:r>
              <a:rPr lang="en-US" altLang="zh-CN" sz="1800" dirty="0">
                <a:solidFill>
                  <a:schemeClr val="dk1"/>
                </a:solidFill>
                <a:ea typeface="Times New Roman"/>
                <a:cs typeface="Times New Roman"/>
              </a:rPr>
              <a:t>needed for BW&lt;=80MHz; </a:t>
            </a:r>
            <a:endParaRPr lang="en-US" altLang="zh-CN" sz="1800" dirty="0" smtClean="0">
              <a:solidFill>
                <a:schemeClr val="dk1"/>
              </a:solidFill>
              <a:ea typeface="Times New Roman"/>
              <a:cs typeface="Times New Roman"/>
            </a:endParaRPr>
          </a:p>
          <a:p>
            <a:pPr algn="just">
              <a:lnSpc>
                <a:spcPct val="150000"/>
              </a:lnSpc>
              <a:spcBef>
                <a:spcPts val="0"/>
              </a:spcBef>
              <a:buSzPct val="100000"/>
              <a:buFont typeface="Arial" panose="020B0604020202020204" pitchFamily="34" charset="0"/>
              <a:buChar char="•"/>
            </a:pPr>
            <a:r>
              <a:rPr lang="en-US" altLang="zh-CN" sz="1800" dirty="0">
                <a:ea typeface="Times New Roman"/>
                <a:cs typeface="Times New Roman"/>
              </a:rPr>
              <a:t>Following Opt2, no preamble puncture indication B subfield is needed when preamble puncture indication A field in U-SIG indicates 7 (No puncture across the whole bandwidth</a:t>
            </a:r>
            <a:r>
              <a:rPr lang="en-US" altLang="zh-CN" sz="1800" dirty="0" smtClean="0">
                <a:ea typeface="Times New Roman"/>
                <a:cs typeface="Times New Roman"/>
              </a:rPr>
              <a:t>).</a:t>
            </a:r>
            <a:endParaRPr lang="en-US" altLang="zh-CN" sz="1800" dirty="0">
              <a:solidFill>
                <a:schemeClr val="dk1"/>
              </a:solidFill>
              <a:ea typeface="Times New Roman"/>
              <a:cs typeface="Times New Roman"/>
            </a:endParaRPr>
          </a:p>
          <a:p>
            <a:pPr algn="just">
              <a:lnSpc>
                <a:spcPct val="150000"/>
              </a:lnSpc>
              <a:spcBef>
                <a:spcPts val="0"/>
              </a:spcBef>
              <a:buSzPct val="100000"/>
              <a:buFont typeface="Arial" panose="020B0604020202020204" pitchFamily="34" charset="0"/>
              <a:buChar char="•"/>
            </a:pPr>
            <a:r>
              <a:rPr lang="en-US" altLang="zh-CN" sz="1800" dirty="0">
                <a:solidFill>
                  <a:schemeClr val="dk1"/>
                </a:solidFill>
                <a:ea typeface="Times New Roman"/>
                <a:cs typeface="Times New Roman"/>
              </a:rPr>
              <a:t>Following </a:t>
            </a:r>
            <a:r>
              <a:rPr lang="en-US" altLang="zh-CN" sz="1800" dirty="0" smtClean="0">
                <a:solidFill>
                  <a:schemeClr val="dk1"/>
                </a:solidFill>
                <a:ea typeface="Times New Roman"/>
                <a:cs typeface="Times New Roman"/>
              </a:rPr>
              <a:t>Opt2, </a:t>
            </a:r>
            <a:r>
              <a:rPr lang="en-US" altLang="zh-CN" sz="1800" dirty="0">
                <a:solidFill>
                  <a:schemeClr val="dk1"/>
                </a:solidFill>
                <a:ea typeface="Times New Roman"/>
                <a:cs typeface="Times New Roman"/>
              </a:rPr>
              <a:t>8 entries are needed for BW=160MHz; </a:t>
            </a:r>
            <a:r>
              <a:rPr lang="en-US" altLang="zh-CN" sz="1800" dirty="0" smtClean="0">
                <a:solidFill>
                  <a:schemeClr val="dk1"/>
                </a:solidFill>
                <a:ea typeface="Times New Roman"/>
                <a:cs typeface="Times New Roman"/>
              </a:rPr>
              <a:t>24 </a:t>
            </a:r>
            <a:r>
              <a:rPr lang="en-US" altLang="zh-CN" sz="1800" dirty="0">
                <a:solidFill>
                  <a:schemeClr val="dk1"/>
                </a:solidFill>
                <a:ea typeface="Times New Roman"/>
                <a:cs typeface="Times New Roman"/>
              </a:rPr>
              <a:t>entries are needed for BW=320MHz</a:t>
            </a:r>
            <a:r>
              <a:rPr lang="en-US" altLang="zh-CN" sz="1800" dirty="0" smtClean="0">
                <a:solidFill>
                  <a:schemeClr val="dk1"/>
                </a:solidFill>
                <a:ea typeface="Times New Roman"/>
                <a:cs typeface="Times New Roman"/>
              </a:rPr>
              <a:t>. In total, </a:t>
            </a:r>
            <a:r>
              <a:rPr lang="en-US" altLang="zh-CN" sz="1800" dirty="0" smtClean="0">
                <a:solidFill>
                  <a:schemeClr val="dk1"/>
                </a:solidFill>
                <a:ea typeface="Times New Roman"/>
                <a:cs typeface="Times New Roman"/>
              </a:rPr>
              <a:t>32</a:t>
            </a:r>
            <a:r>
              <a:rPr lang="en-US" altLang="zh-CN" sz="1800" dirty="0" smtClean="0">
                <a:solidFill>
                  <a:srgbClr val="FF0000"/>
                </a:solidFill>
                <a:ea typeface="Times New Roman"/>
                <a:cs typeface="Times New Roman"/>
              </a:rPr>
              <a:t> </a:t>
            </a:r>
            <a:r>
              <a:rPr lang="en-US" altLang="zh-CN" sz="1800" dirty="0" smtClean="0">
                <a:ea typeface="Times New Roman"/>
                <a:cs typeface="Times New Roman"/>
              </a:rPr>
              <a:t>entries are needed for all supported bandwidth. </a:t>
            </a:r>
          </a:p>
          <a:p>
            <a:pPr algn="just">
              <a:lnSpc>
                <a:spcPct val="150000"/>
              </a:lnSpc>
              <a:spcBef>
                <a:spcPts val="0"/>
              </a:spcBef>
              <a:buSzPct val="100000"/>
              <a:buFont typeface="Arial" panose="020B0604020202020204" pitchFamily="34" charset="0"/>
              <a:buChar char="•"/>
            </a:pPr>
            <a:r>
              <a:rPr lang="en-US" altLang="zh-CN" sz="1800" dirty="0" smtClean="0">
                <a:ea typeface="Times New Roman"/>
                <a:cs typeface="Times New Roman"/>
              </a:rPr>
              <a:t>So 5~6 bit is needed with a different table per BW; 5~6 bit is needed if a unified table regardless of 160/320Mhz BW. </a:t>
            </a:r>
          </a:p>
          <a:p>
            <a:pPr algn="just">
              <a:lnSpc>
                <a:spcPct val="150000"/>
              </a:lnSpc>
              <a:spcBef>
                <a:spcPts val="0"/>
              </a:spcBef>
              <a:buSzPct val="100000"/>
              <a:buFont typeface="Arial" panose="020B0604020202020204" pitchFamily="34" charset="0"/>
              <a:buChar char="•"/>
            </a:pPr>
            <a:endParaRPr lang="zh-CN" altLang="en-US" sz="1800" dirty="0">
              <a:ea typeface="Times New Roman"/>
              <a:cs typeface="Times New Roman"/>
            </a:endParaRPr>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a:xfrm>
            <a:off x="685800" y="838200"/>
            <a:ext cx="7772400" cy="1066800"/>
          </a:xfrm>
        </p:spPr>
        <p:txBody>
          <a:bodyPr/>
          <a:lstStyle/>
          <a:p>
            <a:r>
              <a:rPr lang="en-US" altLang="zh-CN" dirty="0"/>
              <a:t>Preamble puncture </a:t>
            </a:r>
            <a:r>
              <a:rPr lang="en-US" altLang="zh-CN" dirty="0" smtClean="0"/>
              <a:t>discussion summary for non-OFDMA</a:t>
            </a:r>
            <a:endParaRPr lang="zh-CN" altLang="en-US" dirty="0"/>
          </a:p>
        </p:txBody>
      </p:sp>
    </p:spTree>
    <p:extLst>
      <p:ext uri="{BB962C8B-B14F-4D97-AF65-F5344CB8AC3E}">
        <p14:creationId xmlns:p14="http://schemas.microsoft.com/office/powerpoint/2010/main" val="4036434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676400"/>
            <a:ext cx="7772400" cy="4114800"/>
          </a:xfrm>
        </p:spPr>
        <p:txBody>
          <a:bodyPr/>
          <a:lstStyle/>
          <a:p>
            <a:r>
              <a:rPr lang="en-US" altLang="zh-CN" sz="2000" dirty="0" smtClean="0"/>
              <a:t>The next topic is about preamble puncture flexibility discussion. There are different options regarding flexibility for OFDMA transmission:</a:t>
            </a:r>
          </a:p>
          <a:p>
            <a:pPr lvl="1"/>
            <a:r>
              <a:rPr lang="en-US" altLang="zh-CN" sz="1800" dirty="0" smtClean="0"/>
              <a:t>Opt1: only one hole across the whole bandwidth, same as non-OFDMA case</a:t>
            </a:r>
          </a:p>
          <a:p>
            <a:pPr lvl="1"/>
            <a:r>
              <a:rPr lang="en-US" altLang="zh-CN" sz="1800" dirty="0" smtClean="0"/>
              <a:t>Opt2: supports up to one hole per 80MHz segments, if punctured, the puncture pattern of each segment shall be one of the following:</a:t>
            </a:r>
            <a:r>
              <a:rPr lang="en-US" altLang="zh-CN" sz="1800" kern="1200" dirty="0" smtClean="0">
                <a:solidFill>
                  <a:srgbClr val="FFFFFF"/>
                </a:solidFill>
                <a:latin typeface="Times New Roman" panose="02020603050405020304" pitchFamily="18" charset="0"/>
              </a:rPr>
              <a:t>X111</a:t>
            </a:r>
            <a:endParaRPr lang="zh-CN" altLang="zh-CN" sz="2400" b="0" dirty="0">
              <a:latin typeface="Arial" panose="020B0604020202020204" pitchFamily="34" charset="0"/>
            </a:endParaRPr>
          </a:p>
          <a:p>
            <a:pPr lvl="2"/>
            <a:r>
              <a:rPr lang="en-US" altLang="zh-CN" sz="1600" dirty="0" smtClean="0"/>
              <a:t>X111</a:t>
            </a:r>
          </a:p>
          <a:p>
            <a:pPr lvl="2"/>
            <a:r>
              <a:rPr lang="en-US" altLang="zh-CN" sz="1600" dirty="0" smtClean="0"/>
              <a:t>1X11</a:t>
            </a:r>
            <a:endParaRPr lang="zh-CN" altLang="zh-CN" sz="1600" dirty="0"/>
          </a:p>
          <a:p>
            <a:pPr lvl="2"/>
            <a:r>
              <a:rPr lang="en-US" altLang="zh-CN" sz="1600" dirty="0"/>
              <a:t>11X1</a:t>
            </a:r>
            <a:endParaRPr lang="zh-CN" altLang="zh-CN" sz="1600" dirty="0"/>
          </a:p>
          <a:p>
            <a:pPr lvl="2"/>
            <a:r>
              <a:rPr lang="en-US" altLang="zh-CN" sz="1600" dirty="0"/>
              <a:t>111X</a:t>
            </a:r>
            <a:endParaRPr lang="zh-CN" altLang="zh-CN" sz="1600" dirty="0"/>
          </a:p>
          <a:p>
            <a:pPr lvl="2"/>
            <a:r>
              <a:rPr lang="en-US" altLang="zh-CN" sz="1600" dirty="0"/>
              <a:t>XX11</a:t>
            </a:r>
            <a:endParaRPr lang="zh-CN" altLang="zh-CN" sz="1600" dirty="0"/>
          </a:p>
          <a:p>
            <a:pPr lvl="2"/>
            <a:r>
              <a:rPr lang="en-US" altLang="zh-CN" sz="1600" dirty="0" smtClean="0"/>
              <a:t>11XX</a:t>
            </a:r>
          </a:p>
          <a:p>
            <a:r>
              <a:rPr lang="en-US" altLang="zh-CN" sz="2000" dirty="0" smtClean="0"/>
              <a:t>Opt 2 is preferred, doesn’t add additional complexity to the STA side.</a:t>
            </a:r>
            <a:endParaRPr lang="zh-CN" altLang="zh-CN" sz="2000" dirty="0"/>
          </a:p>
          <a:p>
            <a:pPr lvl="2"/>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12</a:t>
            </a:fld>
            <a:endParaRPr lang="en-US"/>
          </a:p>
        </p:txBody>
      </p:sp>
      <p:sp>
        <p:nvSpPr>
          <p:cNvPr id="4" name="标题 3"/>
          <p:cNvSpPr>
            <a:spLocks noGrp="1"/>
          </p:cNvSpPr>
          <p:nvPr>
            <p:ph type="title"/>
          </p:nvPr>
        </p:nvSpPr>
        <p:spPr/>
        <p:txBody>
          <a:bodyPr/>
          <a:lstStyle/>
          <a:p>
            <a:r>
              <a:rPr lang="en-US" altLang="zh-CN" dirty="0" smtClean="0"/>
              <a:t>Preamble </a:t>
            </a:r>
            <a:r>
              <a:rPr lang="en-US" altLang="zh-CN" dirty="0"/>
              <a:t>puncture flexibility </a:t>
            </a:r>
            <a:r>
              <a:rPr lang="en-US" altLang="zh-CN" dirty="0" smtClean="0"/>
              <a:t>for OFDMA</a:t>
            </a:r>
            <a:endParaRPr lang="zh-CN" altLang="en-US" dirty="0"/>
          </a:p>
        </p:txBody>
      </p:sp>
    </p:spTree>
    <p:extLst>
      <p:ext uri="{BB962C8B-B14F-4D97-AF65-F5344CB8AC3E}">
        <p14:creationId xmlns:p14="http://schemas.microsoft.com/office/powerpoint/2010/main" val="3191969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13</a:t>
            </a:fld>
            <a:endParaRPr lang="en-US" dirty="0"/>
          </a:p>
        </p:txBody>
      </p:sp>
      <p:sp>
        <p:nvSpPr>
          <p:cNvPr id="4" name="标题 3"/>
          <p:cNvSpPr>
            <a:spLocks noGrp="1"/>
          </p:cNvSpPr>
          <p:nvPr>
            <p:ph type="title"/>
          </p:nvPr>
        </p:nvSpPr>
        <p:spPr/>
        <p:txBody>
          <a:bodyPr/>
          <a:lstStyle/>
          <a:p>
            <a:r>
              <a:rPr lang="en-US" dirty="0" smtClean="0"/>
              <a:t>Straw Poll #1</a:t>
            </a:r>
            <a:endParaRPr lang="en-US" dirty="0"/>
          </a:p>
        </p:txBody>
      </p:sp>
      <p:sp>
        <p:nvSpPr>
          <p:cNvPr id="7" name="内容占位符 1"/>
          <p:cNvSpPr>
            <a:spLocks noGrp="1"/>
          </p:cNvSpPr>
          <p:nvPr>
            <p:ph idx="1"/>
          </p:nvPr>
        </p:nvSpPr>
        <p:spPr>
          <a:xfrm>
            <a:off x="685800" y="1981200"/>
            <a:ext cx="8153400" cy="4114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a:t>In </a:t>
            </a:r>
            <a:r>
              <a:rPr lang="en-US" altLang="zh-CN" dirty="0" smtClean="0"/>
              <a:t>U-SIG </a:t>
            </a:r>
            <a:r>
              <a:rPr lang="en-US" altLang="zh-CN" dirty="0"/>
              <a:t>field </a:t>
            </a:r>
            <a:r>
              <a:rPr lang="en-US" altLang="zh-CN" dirty="0" smtClean="0"/>
              <a:t>of an EHT PPDU that is not an EHT TB PPDU, there exists a preamble puncture indication A field, which indicates the preamble puncture information of the corresponding 80MHz.</a:t>
            </a:r>
          </a:p>
          <a:p>
            <a:pPr lvl="1" algn="just"/>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40781508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14</a:t>
            </a:fld>
            <a:endParaRPr lang="en-US" dirty="0"/>
          </a:p>
        </p:txBody>
      </p:sp>
      <p:sp>
        <p:nvSpPr>
          <p:cNvPr id="4" name="标题 3"/>
          <p:cNvSpPr>
            <a:spLocks noGrp="1"/>
          </p:cNvSpPr>
          <p:nvPr>
            <p:ph type="title"/>
          </p:nvPr>
        </p:nvSpPr>
        <p:spPr/>
        <p:txBody>
          <a:bodyPr/>
          <a:lstStyle/>
          <a:p>
            <a:r>
              <a:rPr lang="en-US" dirty="0" smtClean="0"/>
              <a:t>Straw Poll #2</a:t>
            </a:r>
            <a:endParaRPr lang="en-US" dirty="0"/>
          </a:p>
        </p:txBody>
      </p:sp>
      <p:sp>
        <p:nvSpPr>
          <p:cNvPr id="7" name="内容占位符 1"/>
          <p:cNvSpPr>
            <a:spLocks noGrp="1"/>
          </p:cNvSpPr>
          <p:nvPr>
            <p:ph idx="1"/>
          </p:nvPr>
        </p:nvSpPr>
        <p:spPr>
          <a:xfrm>
            <a:off x="685800" y="1447800"/>
            <a:ext cx="8153400" cy="1066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 preamble puncture indication A field includes the following indications:</a:t>
            </a:r>
            <a:endParaRPr lang="en-US" altLang="zh-CN" dirty="0"/>
          </a:p>
          <a:p>
            <a:pPr marL="0" indent="0">
              <a:buNone/>
            </a:pPr>
            <a:endParaRPr lang="en-US" dirty="0" smtClean="0"/>
          </a:p>
          <a:p>
            <a:pPr marL="0" indent="0">
              <a:buNone/>
            </a:pPr>
            <a:endParaRPr lang="en-US" dirty="0" smtClean="0"/>
          </a:p>
        </p:txBody>
      </p:sp>
      <p:graphicFrame>
        <p:nvGraphicFramePr>
          <p:cNvPr id="2" name="表格 1"/>
          <p:cNvGraphicFramePr>
            <a:graphicFrameLocks noGrp="1"/>
          </p:cNvGraphicFramePr>
          <p:nvPr>
            <p:extLst>
              <p:ext uri="{D42A27DB-BD31-4B8C-83A1-F6EECF244321}">
                <p14:modId xmlns:p14="http://schemas.microsoft.com/office/powerpoint/2010/main" val="4106509149"/>
              </p:ext>
            </p:extLst>
          </p:nvPr>
        </p:nvGraphicFramePr>
        <p:xfrm>
          <a:off x="1219200" y="2661574"/>
          <a:ext cx="7086600" cy="3666865"/>
        </p:xfrm>
        <a:graphic>
          <a:graphicData uri="http://schemas.openxmlformats.org/drawingml/2006/table">
            <a:tbl>
              <a:tblPr firstRow="1" bandRow="1">
                <a:tableStyleId>{5C22544A-7EE6-4342-B048-85BDC9FD1C3A}</a:tableStyleId>
              </a:tblPr>
              <a:tblGrid>
                <a:gridCol w="2602111"/>
                <a:gridCol w="4484489"/>
              </a:tblGrid>
              <a:tr h="561281">
                <a:tc>
                  <a:txBody>
                    <a:bodyPr/>
                    <a:lstStyle/>
                    <a:p>
                      <a:r>
                        <a:rPr lang="en-US" altLang="zh-CN" sz="1600" dirty="0" smtClean="0"/>
                        <a:t>Preamble puncture</a:t>
                      </a:r>
                      <a:r>
                        <a:rPr lang="en-US" altLang="zh-CN" sz="1600" baseline="0" dirty="0" smtClean="0"/>
                        <a:t> indication A</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r>
              <a:tr h="559654">
                <a:tc>
                  <a:txBody>
                    <a:bodyPr/>
                    <a:lstStyle/>
                    <a:p>
                      <a:r>
                        <a:rPr lang="en-US" altLang="zh-CN" sz="1600" dirty="0" smtClean="0"/>
                        <a:t>0</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a:t>
                      </a:r>
                      <a:r>
                        <a:rPr lang="en-US" altLang="zh-CN" sz="1600" baseline="0" dirty="0" smtClean="0"/>
                        <a:t> </a:t>
                      </a:r>
                      <a:r>
                        <a:rPr lang="en-US" altLang="zh-CN" sz="1600" dirty="0" smtClean="0"/>
                        <a:t>no puncture</a:t>
                      </a:r>
                      <a:r>
                        <a:rPr lang="en-US" altLang="zh-CN" sz="1600" baseline="0" dirty="0" smtClean="0"/>
                        <a:t> in the corresponding 80MHz, with puncturing in other 80MHz</a:t>
                      </a:r>
                      <a:endParaRPr lang="zh-CN" altLang="en-US" sz="1600" dirty="0" smtClean="0"/>
                    </a:p>
                  </a:txBody>
                  <a:tcPr/>
                </a:tc>
              </a:tr>
              <a:tr h="358375">
                <a:tc>
                  <a:txBody>
                    <a:bodyPr/>
                    <a:lstStyle/>
                    <a:p>
                      <a:r>
                        <a:rPr lang="en-US" altLang="zh-CN" sz="1600" dirty="0" smtClean="0"/>
                        <a:t>1</a:t>
                      </a:r>
                      <a:endParaRPr lang="zh-CN" altLang="en-US" sz="1600" dirty="0"/>
                    </a:p>
                  </a:txBody>
                  <a:tcPr/>
                </a:tc>
                <a:tc>
                  <a:txBody>
                    <a:bodyPr/>
                    <a:lstStyle/>
                    <a:p>
                      <a:r>
                        <a:rPr lang="en-US" altLang="zh-CN" sz="1600" dirty="0" smtClean="0"/>
                        <a:t>X111</a:t>
                      </a:r>
                      <a:endParaRPr lang="zh-CN" altLang="en-US" sz="1600" dirty="0"/>
                    </a:p>
                  </a:txBody>
                  <a:tcPr/>
                </a:tc>
              </a:tr>
              <a:tr h="358375">
                <a:tc>
                  <a:txBody>
                    <a:bodyPr/>
                    <a:lstStyle/>
                    <a:p>
                      <a:r>
                        <a:rPr lang="en-US" altLang="zh-CN" sz="1600" dirty="0" smtClean="0"/>
                        <a:t>2</a:t>
                      </a:r>
                      <a:endParaRPr lang="zh-CN" altLang="en-US" sz="1600" dirty="0"/>
                    </a:p>
                  </a:txBody>
                  <a:tcPr/>
                </a:tc>
                <a:tc>
                  <a:txBody>
                    <a:bodyPr/>
                    <a:lstStyle/>
                    <a:p>
                      <a:r>
                        <a:rPr lang="en-US" altLang="zh-CN" sz="1600" dirty="0" smtClean="0"/>
                        <a:t>1X11</a:t>
                      </a:r>
                      <a:endParaRPr lang="zh-CN" altLang="en-US" sz="1600" dirty="0"/>
                    </a:p>
                  </a:txBody>
                  <a:tcPr/>
                </a:tc>
              </a:tr>
              <a:tr h="358375">
                <a:tc>
                  <a:txBody>
                    <a:bodyPr/>
                    <a:lstStyle/>
                    <a:p>
                      <a:r>
                        <a:rPr lang="en-US" altLang="zh-CN" sz="1600" dirty="0" smtClean="0"/>
                        <a:t>3</a:t>
                      </a:r>
                      <a:endParaRPr lang="zh-CN" altLang="en-US" sz="1600" dirty="0"/>
                    </a:p>
                  </a:txBody>
                  <a:tcPr/>
                </a:tc>
                <a:tc>
                  <a:txBody>
                    <a:bodyPr/>
                    <a:lstStyle/>
                    <a:p>
                      <a:r>
                        <a:rPr lang="en-US" altLang="zh-CN" sz="1600" dirty="0" smtClean="0"/>
                        <a:t>11X1</a:t>
                      </a:r>
                      <a:endParaRPr lang="zh-CN" altLang="en-US" sz="1600" dirty="0"/>
                    </a:p>
                  </a:txBody>
                  <a:tcPr/>
                </a:tc>
              </a:tr>
              <a:tr h="358375">
                <a:tc>
                  <a:txBody>
                    <a:bodyPr/>
                    <a:lstStyle/>
                    <a:p>
                      <a:r>
                        <a:rPr lang="en-US" altLang="zh-CN" sz="1600" dirty="0" smtClean="0"/>
                        <a:t>4</a:t>
                      </a:r>
                      <a:endParaRPr lang="zh-CN" altLang="en-US" sz="1600" dirty="0"/>
                    </a:p>
                  </a:txBody>
                  <a:tcPr/>
                </a:tc>
                <a:tc>
                  <a:txBody>
                    <a:bodyPr/>
                    <a:lstStyle/>
                    <a:p>
                      <a:r>
                        <a:rPr lang="en-US" altLang="zh-CN" sz="1600" dirty="0" smtClean="0"/>
                        <a:t>111X</a:t>
                      </a:r>
                      <a:endParaRPr lang="zh-CN" altLang="en-US" sz="1600" dirty="0"/>
                    </a:p>
                  </a:txBody>
                  <a:tcPr/>
                </a:tc>
              </a:tr>
              <a:tr h="358375">
                <a:tc>
                  <a:txBody>
                    <a:bodyPr/>
                    <a:lstStyle/>
                    <a:p>
                      <a:r>
                        <a:rPr lang="en-US" altLang="zh-CN" sz="1600" dirty="0" smtClean="0"/>
                        <a:t>5</a:t>
                      </a:r>
                      <a:endParaRPr lang="zh-CN" altLang="en-US" sz="1600" dirty="0"/>
                    </a:p>
                  </a:txBody>
                  <a:tcPr/>
                </a:tc>
                <a:tc>
                  <a:txBody>
                    <a:bodyPr/>
                    <a:lstStyle/>
                    <a:p>
                      <a:r>
                        <a:rPr lang="en-US" altLang="zh-CN" sz="1600" dirty="0" smtClean="0"/>
                        <a:t>XX11</a:t>
                      </a:r>
                      <a:endParaRPr lang="zh-CN" altLang="en-US" sz="1600" dirty="0"/>
                    </a:p>
                  </a:txBody>
                  <a:tcPr/>
                </a:tc>
              </a:tr>
              <a:tr h="358375">
                <a:tc>
                  <a:txBody>
                    <a:bodyPr/>
                    <a:lstStyle/>
                    <a:p>
                      <a:r>
                        <a:rPr lang="en-US" altLang="zh-CN" sz="1600" dirty="0" smtClean="0"/>
                        <a:t>6</a:t>
                      </a:r>
                      <a:endParaRPr lang="zh-CN" altLang="en-US" sz="1600" dirty="0"/>
                    </a:p>
                  </a:txBody>
                  <a:tcPr/>
                </a:tc>
                <a:tc>
                  <a:txBody>
                    <a:bodyPr/>
                    <a:lstStyle/>
                    <a:p>
                      <a:r>
                        <a:rPr lang="en-US" altLang="zh-CN" sz="1600" dirty="0" smtClean="0"/>
                        <a:t>11XX</a:t>
                      </a:r>
                      <a:endParaRPr lang="zh-CN" altLang="en-US" sz="1600" dirty="0"/>
                    </a:p>
                  </a:txBody>
                  <a:tcPr/>
                </a:tc>
              </a:tr>
              <a:tr h="358375">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No puncture</a:t>
                      </a:r>
                      <a:r>
                        <a:rPr lang="en-US" altLang="zh-CN" sz="1600" baseline="0" dirty="0" smtClean="0"/>
                        <a:t> across the whole bandwidth</a:t>
                      </a:r>
                      <a:endParaRPr lang="zh-CN" altLang="en-US" sz="1600" dirty="0" smtClean="0"/>
                    </a:p>
                  </a:txBody>
                  <a:tcPr/>
                </a:tc>
              </a:tr>
            </a:tbl>
          </a:graphicData>
        </a:graphic>
      </p:graphicFrame>
    </p:spTree>
    <p:extLst>
      <p:ext uri="{BB962C8B-B14F-4D97-AF65-F5344CB8AC3E}">
        <p14:creationId xmlns:p14="http://schemas.microsoft.com/office/powerpoint/2010/main" val="13670846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15</a:t>
            </a:fld>
            <a:endParaRPr lang="en-US" dirty="0"/>
          </a:p>
        </p:txBody>
      </p:sp>
      <p:sp>
        <p:nvSpPr>
          <p:cNvPr id="4" name="标题 3"/>
          <p:cNvSpPr>
            <a:spLocks noGrp="1"/>
          </p:cNvSpPr>
          <p:nvPr>
            <p:ph type="title"/>
          </p:nvPr>
        </p:nvSpPr>
        <p:spPr/>
        <p:txBody>
          <a:bodyPr/>
          <a:lstStyle/>
          <a:p>
            <a:r>
              <a:rPr lang="en-US" dirty="0" smtClean="0"/>
              <a:t>Straw Poll #3</a:t>
            </a:r>
            <a:endParaRPr lang="en-US" dirty="0"/>
          </a:p>
        </p:txBody>
      </p:sp>
      <p:sp>
        <p:nvSpPr>
          <p:cNvPr id="7" name="内容占位符 1"/>
          <p:cNvSpPr>
            <a:spLocks noGrp="1"/>
          </p:cNvSpPr>
          <p:nvPr>
            <p:ph idx="1"/>
          </p:nvPr>
        </p:nvSpPr>
        <p:spPr>
          <a:xfrm>
            <a:off x="685800" y="1447800"/>
            <a:ext cx="8153400" cy="15240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There exists no preamble puncture </a:t>
            </a:r>
            <a:r>
              <a:rPr lang="en-US" altLang="zh-CN" dirty="0" smtClean="0"/>
              <a:t>indication subfield </a:t>
            </a:r>
            <a:r>
              <a:rPr lang="en-US" altLang="zh-CN" dirty="0" smtClean="0"/>
              <a:t>in EHT-SIG for an OFDMA transmission</a:t>
            </a:r>
            <a:r>
              <a:rPr lang="en-US" altLang="zh-CN" dirty="0" smtClean="0"/>
              <a:t>.</a:t>
            </a:r>
          </a:p>
          <a:p>
            <a:pPr lvl="2" algn="just"/>
            <a:r>
              <a:rPr lang="en-US" altLang="zh-CN" dirty="0" smtClean="0"/>
              <a:t>Note: RU allocation subfields exist in the common field of EHT-SIG</a:t>
            </a:r>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20032328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16</a:t>
            </a:fld>
            <a:endParaRPr lang="en-US" dirty="0"/>
          </a:p>
        </p:txBody>
      </p:sp>
      <p:sp>
        <p:nvSpPr>
          <p:cNvPr id="4" name="标题 3"/>
          <p:cNvSpPr>
            <a:spLocks noGrp="1"/>
          </p:cNvSpPr>
          <p:nvPr>
            <p:ph type="title"/>
          </p:nvPr>
        </p:nvSpPr>
        <p:spPr/>
        <p:txBody>
          <a:bodyPr/>
          <a:lstStyle/>
          <a:p>
            <a:r>
              <a:rPr lang="en-US" dirty="0" smtClean="0"/>
              <a:t>Straw Poll #4</a:t>
            </a:r>
            <a:endParaRPr lang="en-US" dirty="0"/>
          </a:p>
        </p:txBody>
      </p:sp>
      <p:sp>
        <p:nvSpPr>
          <p:cNvPr id="7" name="内容占位符 1"/>
          <p:cNvSpPr>
            <a:spLocks noGrp="1"/>
          </p:cNvSpPr>
          <p:nvPr>
            <p:ph idx="1"/>
          </p:nvPr>
        </p:nvSpPr>
        <p:spPr>
          <a:xfrm>
            <a:off x="685800" y="1447800"/>
            <a:ext cx="8153400" cy="10668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There exists a preamble puncture indication B subfield in EHT-SIG for a non-OFDMA </a:t>
            </a:r>
            <a:r>
              <a:rPr lang="en-US" altLang="zh-CN" dirty="0"/>
              <a:t>transmission </a:t>
            </a:r>
            <a:r>
              <a:rPr lang="en-US" altLang="zh-CN" dirty="0" smtClean="0"/>
              <a:t>except when preamble </a:t>
            </a:r>
            <a:r>
              <a:rPr lang="en-US" altLang="zh-CN" dirty="0"/>
              <a:t>puncture indication A </a:t>
            </a:r>
            <a:r>
              <a:rPr lang="en-US" altLang="zh-CN" dirty="0" smtClean="0"/>
              <a:t>field in </a:t>
            </a:r>
            <a:r>
              <a:rPr lang="en-US" altLang="zh-CN" dirty="0"/>
              <a:t>U-SIG indicates </a:t>
            </a:r>
            <a:r>
              <a:rPr lang="en-US" altLang="zh-CN" dirty="0" smtClean="0"/>
              <a:t>7 (No </a:t>
            </a:r>
            <a:r>
              <a:rPr lang="en-US" altLang="zh-CN" dirty="0"/>
              <a:t>puncture across the whole </a:t>
            </a:r>
            <a:r>
              <a:rPr lang="en-US" altLang="zh-CN" dirty="0" smtClean="0"/>
              <a:t>bandwidth).</a:t>
            </a:r>
          </a:p>
          <a:p>
            <a:pPr lvl="1" algn="just"/>
            <a:r>
              <a:rPr lang="en-US" altLang="zh-CN" dirty="0" smtClean="0"/>
              <a:t>There exists no preamble puncture indication B </a:t>
            </a:r>
            <a:r>
              <a:rPr lang="en-US" altLang="zh-CN" dirty="0"/>
              <a:t>sub</a:t>
            </a:r>
            <a:r>
              <a:rPr lang="en-US" altLang="zh-CN" dirty="0" smtClean="0"/>
              <a:t>field in EHT-SIG for a non-OFDMA transmission when preamble </a:t>
            </a:r>
            <a:r>
              <a:rPr lang="en-US" altLang="zh-CN" dirty="0"/>
              <a:t>puncture indication </a:t>
            </a:r>
            <a:r>
              <a:rPr lang="en-US" altLang="zh-CN" dirty="0" smtClean="0"/>
              <a:t>A field </a:t>
            </a:r>
            <a:r>
              <a:rPr lang="en-US" altLang="zh-CN" dirty="0"/>
              <a:t>in U-SIG indicates 7 (No puncture across the whole </a:t>
            </a:r>
            <a:r>
              <a:rPr lang="en-US" altLang="zh-CN" dirty="0" smtClean="0"/>
              <a:t>bandwidth).</a:t>
            </a:r>
            <a:endParaRPr lang="en-US" altLang="zh-CN" dirty="0"/>
          </a:p>
          <a:p>
            <a:pPr lvl="1" algn="just"/>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855338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p:txBody>
          <a:bodyPr/>
          <a:lstStyle/>
          <a:p>
            <a:r>
              <a:rPr lang="en-US" altLang="zh-CN" sz="2200" dirty="0"/>
              <a:t>Do you agree to add the following text in the </a:t>
            </a:r>
            <a:r>
              <a:rPr lang="en-US" altLang="zh-CN" sz="2200" dirty="0" err="1"/>
              <a:t>TGbe</a:t>
            </a:r>
            <a:r>
              <a:rPr lang="en-US" altLang="zh-CN" sz="2200" dirty="0"/>
              <a:t> SFD:</a:t>
            </a:r>
          </a:p>
          <a:p>
            <a:pPr lvl="1"/>
            <a:r>
              <a:rPr lang="en-US" altLang="zh-CN" sz="1800" dirty="0" smtClean="0"/>
              <a:t>Regarding preamble </a:t>
            </a:r>
            <a:r>
              <a:rPr lang="en-US" altLang="zh-CN" sz="1800" dirty="0"/>
              <a:t>puncture flexibility for </a:t>
            </a:r>
            <a:r>
              <a:rPr lang="en-US" altLang="zh-CN" sz="1800" dirty="0" smtClean="0"/>
              <a:t>OFDMA, supports up </a:t>
            </a:r>
            <a:r>
              <a:rPr lang="en-US" altLang="zh-CN" sz="1800" dirty="0"/>
              <a:t>to one hole per 80MHz </a:t>
            </a:r>
            <a:r>
              <a:rPr lang="en-US" altLang="zh-CN" sz="1800" dirty="0" smtClean="0"/>
              <a:t>segments. If </a:t>
            </a:r>
            <a:r>
              <a:rPr lang="en-US" altLang="zh-CN" sz="1800" dirty="0"/>
              <a:t>punctured, the puncture pattern of each segment shall be one of the following:</a:t>
            </a:r>
            <a:r>
              <a:rPr lang="en-US" altLang="zh-CN" sz="1800" kern="1200" dirty="0">
                <a:solidFill>
                  <a:srgbClr val="FFFFFF"/>
                </a:solidFill>
                <a:latin typeface="Times New Roman" panose="02020603050405020304" pitchFamily="18" charset="0"/>
              </a:rPr>
              <a:t>X111</a:t>
            </a:r>
            <a:endParaRPr lang="zh-CN" altLang="zh-CN" sz="2400" dirty="0">
              <a:latin typeface="Arial" panose="020B0604020202020204" pitchFamily="34" charset="0"/>
            </a:endParaRPr>
          </a:p>
          <a:p>
            <a:pPr lvl="2"/>
            <a:r>
              <a:rPr lang="en-US" altLang="zh-CN" sz="1600" dirty="0"/>
              <a:t>X111</a:t>
            </a:r>
          </a:p>
          <a:p>
            <a:pPr lvl="2"/>
            <a:r>
              <a:rPr lang="en-US" altLang="zh-CN" sz="1600" dirty="0"/>
              <a:t>1X11</a:t>
            </a:r>
            <a:endParaRPr lang="zh-CN" altLang="zh-CN" sz="1600" dirty="0"/>
          </a:p>
          <a:p>
            <a:pPr lvl="2"/>
            <a:r>
              <a:rPr lang="en-US" altLang="zh-CN" sz="1600" dirty="0"/>
              <a:t>11X1</a:t>
            </a:r>
            <a:endParaRPr lang="zh-CN" altLang="zh-CN" sz="1600" dirty="0"/>
          </a:p>
          <a:p>
            <a:pPr lvl="2"/>
            <a:r>
              <a:rPr lang="en-US" altLang="zh-CN" sz="1600" dirty="0"/>
              <a:t>111X</a:t>
            </a:r>
            <a:endParaRPr lang="zh-CN" altLang="zh-CN" sz="1600" dirty="0"/>
          </a:p>
          <a:p>
            <a:pPr lvl="2"/>
            <a:r>
              <a:rPr lang="en-US" altLang="zh-CN" sz="1600" dirty="0"/>
              <a:t>XX11</a:t>
            </a:r>
            <a:endParaRPr lang="zh-CN" altLang="zh-CN" sz="1600" dirty="0"/>
          </a:p>
          <a:p>
            <a:pPr lvl="2"/>
            <a:r>
              <a:rPr lang="en-US" altLang="zh-CN" sz="1600" dirty="0"/>
              <a:t>11XX</a:t>
            </a: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17</a:t>
            </a:fld>
            <a:endParaRPr lang="en-US"/>
          </a:p>
        </p:txBody>
      </p:sp>
      <p:sp>
        <p:nvSpPr>
          <p:cNvPr id="4" name="标题 3"/>
          <p:cNvSpPr>
            <a:spLocks noGrp="1"/>
          </p:cNvSpPr>
          <p:nvPr>
            <p:ph type="title"/>
          </p:nvPr>
        </p:nvSpPr>
        <p:spPr/>
        <p:txBody>
          <a:bodyPr/>
          <a:lstStyle/>
          <a:p>
            <a:r>
              <a:rPr lang="en-US" altLang="zh-CN" dirty="0"/>
              <a:t>Straw Poll </a:t>
            </a:r>
            <a:r>
              <a:rPr lang="en-US" altLang="zh-CN" dirty="0" smtClean="0"/>
              <a:t>#5</a:t>
            </a:r>
            <a:endParaRPr lang="zh-CN" altLang="en-US" dirty="0"/>
          </a:p>
        </p:txBody>
      </p:sp>
    </p:spTree>
    <p:extLst>
      <p:ext uri="{BB962C8B-B14F-4D97-AF65-F5344CB8AC3E}">
        <p14:creationId xmlns:p14="http://schemas.microsoft.com/office/powerpoint/2010/main" val="1311694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dirty="0" smtClean="0"/>
              <a:t>Slide </a:t>
            </a:r>
            <a:fld id="{303B08C7-0CD1-8846-8502-BF7BB64F440C}" type="slidenum">
              <a:rPr lang="en-US" smtClean="0"/>
              <a:pPr/>
              <a:t>18</a:t>
            </a:fld>
            <a:endParaRPr lang="en-US" dirty="0"/>
          </a:p>
        </p:txBody>
      </p:sp>
      <p:sp>
        <p:nvSpPr>
          <p:cNvPr id="4" name="标题 3"/>
          <p:cNvSpPr>
            <a:spLocks noGrp="1"/>
          </p:cNvSpPr>
          <p:nvPr>
            <p:ph type="title"/>
          </p:nvPr>
        </p:nvSpPr>
        <p:spPr/>
        <p:txBody>
          <a:bodyPr/>
          <a:lstStyle/>
          <a:p>
            <a:r>
              <a:rPr lang="en-US" dirty="0" smtClean="0"/>
              <a:t>Straw Poll #6</a:t>
            </a:r>
            <a:endParaRPr lang="en-US" dirty="0"/>
          </a:p>
        </p:txBody>
      </p:sp>
      <p:sp>
        <p:nvSpPr>
          <p:cNvPr id="7" name="内容占位符 1"/>
          <p:cNvSpPr>
            <a:spLocks noGrp="1"/>
          </p:cNvSpPr>
          <p:nvPr>
            <p:ph idx="1"/>
          </p:nvPr>
        </p:nvSpPr>
        <p:spPr>
          <a:xfrm>
            <a:off x="685800" y="1447800"/>
            <a:ext cx="8153400" cy="1524000"/>
          </a:xfrm>
        </p:spPr>
        <p:txBody>
          <a:bodyPr/>
          <a:lstStyle/>
          <a:p>
            <a:pPr algn="just"/>
            <a:r>
              <a:rPr lang="en-US" altLang="zh-CN" dirty="0"/>
              <a:t>Do you agree to add the following text in the </a:t>
            </a:r>
            <a:r>
              <a:rPr lang="en-US" altLang="zh-CN" dirty="0" err="1"/>
              <a:t>TGbe</a:t>
            </a:r>
            <a:r>
              <a:rPr lang="en-US" altLang="zh-CN" dirty="0"/>
              <a:t> SFD:</a:t>
            </a:r>
          </a:p>
          <a:p>
            <a:pPr lvl="1" algn="just"/>
            <a:r>
              <a:rPr lang="en-US" altLang="zh-CN" dirty="0" smtClean="0"/>
              <a:t>The preamble puncture indication B subfield includes the indications as listed in slide 7 to 10.</a:t>
            </a:r>
          </a:p>
          <a:p>
            <a:pPr lvl="2" algn="just"/>
            <a:r>
              <a:rPr lang="en-US" altLang="zh-CN" dirty="0" smtClean="0"/>
              <a:t>Note: different table for 160Mhz and 320MHz bandwidth</a:t>
            </a:r>
            <a:endParaRPr lang="en-US" altLang="zh-CN" dirty="0"/>
          </a:p>
          <a:p>
            <a:pPr lvl="1" algn="just"/>
            <a:endParaRPr lang="en-US" altLang="zh-CN" dirty="0"/>
          </a:p>
          <a:p>
            <a:pPr marL="0" indent="0">
              <a:buNone/>
            </a:pPr>
            <a:endParaRPr lang="en-US" dirty="0" smtClean="0"/>
          </a:p>
          <a:p>
            <a:pPr marL="0" indent="0">
              <a:buNone/>
            </a:pPr>
            <a:endParaRPr lang="en-US" dirty="0" smtClean="0"/>
          </a:p>
        </p:txBody>
      </p:sp>
    </p:spTree>
    <p:extLst>
      <p:ext uri="{BB962C8B-B14F-4D97-AF65-F5344CB8AC3E}">
        <p14:creationId xmlns:p14="http://schemas.microsoft.com/office/powerpoint/2010/main" val="349723063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685800" y="1447800"/>
            <a:ext cx="7772400" cy="4114800"/>
          </a:xfrm>
        </p:spPr>
        <p:txBody>
          <a:bodyPr/>
          <a:lstStyle/>
          <a:p>
            <a:pPr marL="533400" indent="-355600" defTabSz="622300">
              <a:spcBef>
                <a:spcPts val="0"/>
              </a:spcBef>
              <a:spcAft>
                <a:spcPts val="0"/>
              </a:spcAft>
            </a:pPr>
            <a:r>
              <a:rPr lang="en-US" altLang="zh-CN" sz="1800" b="0" dirty="0">
                <a:hlinkClick r:id="rId2"/>
              </a:rPr>
              <a:t>https://</a:t>
            </a:r>
            <a:r>
              <a:rPr lang="en-US" altLang="zh-CN" sz="1800" b="0" dirty="0" smtClean="0">
                <a:hlinkClick r:id="rId2"/>
              </a:rPr>
              <a:t>mentor.ieee.org/802.11/dcn/20/11-20-0566-46-00be-compendium-of-straw-polls-and-potential-changes-to-the-specification-framework-document.docx</a:t>
            </a:r>
            <a:r>
              <a:rPr lang="en-US" altLang="zh-CN" sz="1800" b="0" dirty="0" smtClean="0"/>
              <a:t>, Edward Au, Huawei</a:t>
            </a:r>
          </a:p>
          <a:p>
            <a:pPr marL="533400" indent="-355600" defTabSz="622300">
              <a:spcBef>
                <a:spcPts val="0"/>
              </a:spcBef>
              <a:spcAft>
                <a:spcPts val="0"/>
              </a:spcAft>
            </a:pPr>
            <a:r>
              <a:rPr lang="en-US" altLang="zh-CN" sz="1800" b="0" dirty="0">
                <a:hlinkClick r:id="rId3"/>
              </a:rPr>
              <a:t>https://</a:t>
            </a:r>
            <a:r>
              <a:rPr lang="en-US" altLang="zh-CN" sz="1800" b="0" dirty="0" smtClean="0">
                <a:hlinkClick r:id="rId3"/>
              </a:rPr>
              <a:t>mentor.ieee.org/802.11/dcn/20/11-20-0285-05-00be-su-ppdu-sig-contents-considerations.pptx</a:t>
            </a:r>
            <a:r>
              <a:rPr lang="en-US" altLang="zh-CN" sz="1800" b="0" dirty="0" smtClean="0"/>
              <a:t>, Wook Bong Lee, Samsung</a:t>
            </a:r>
          </a:p>
          <a:p>
            <a:pPr marL="533400" indent="-355600" defTabSz="622300">
              <a:spcBef>
                <a:spcPts val="0"/>
              </a:spcBef>
              <a:spcAft>
                <a:spcPts val="0"/>
              </a:spcAft>
            </a:pPr>
            <a:endParaRPr lang="en-US" altLang="zh-CN" sz="1800" b="0" dirty="0" smtClean="0"/>
          </a:p>
          <a:p>
            <a:pPr marL="533400" indent="-355600" defTabSz="622300">
              <a:spcBef>
                <a:spcPts val="0"/>
              </a:spcBef>
              <a:spcAft>
                <a:spcPts val="0"/>
              </a:spcAft>
            </a:pPr>
            <a:endParaRPr lang="zh-CN" altLang="en-US" sz="1800" b="0" dirty="0"/>
          </a:p>
        </p:txBody>
      </p:sp>
      <p:sp>
        <p:nvSpPr>
          <p:cNvPr id="5" name="Slide Number Placeholder 4"/>
          <p:cNvSpPr>
            <a:spLocks noGrp="1"/>
          </p:cNvSpPr>
          <p:nvPr>
            <p:ph type="sldNum" sz="quarter" idx="12"/>
          </p:nvPr>
        </p:nvSpPr>
        <p:spPr/>
        <p:txBody>
          <a:bodyPr/>
          <a:lstStyle/>
          <a:p>
            <a:r>
              <a:rPr lang="en-US" dirty="0" smtClean="0"/>
              <a:t>Slide </a:t>
            </a:r>
            <a:fld id="{A5ED327D-21C3-674C-981C-8A8BC9E6D25C}" type="slidenum">
              <a:rPr lang="en-US" smtClean="0"/>
              <a:pPr/>
              <a:t>19</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752600"/>
            <a:ext cx="7772400" cy="4114800"/>
          </a:xfrm>
        </p:spPr>
        <p:txBody>
          <a:bodyPr/>
          <a:lstStyle/>
          <a:p>
            <a:r>
              <a:rPr lang="en-US" altLang="zh-CN" sz="1800" dirty="0"/>
              <a:t>802.11be supports that U-SIG in each 80 MHz shall carry puncturing channel info for at least the specific 80 MHz where it is transmitted. </a:t>
            </a:r>
          </a:p>
          <a:p>
            <a:pPr lvl="1"/>
            <a:r>
              <a:rPr lang="en-US" altLang="zh-CN" sz="1400" b="0" dirty="0" smtClean="0"/>
              <a:t>Note</a:t>
            </a:r>
            <a:r>
              <a:rPr lang="en-US" altLang="zh-CN" sz="1400" b="0" dirty="0"/>
              <a:t>: Within each 80 MHz segment, U-SIG is duplicated in every non-punctured 20 </a:t>
            </a:r>
            <a:r>
              <a:rPr lang="en-US" altLang="zh-CN" sz="1400" b="0" dirty="0" err="1"/>
              <a:t>MHz.</a:t>
            </a:r>
            <a:endParaRPr lang="en-US" altLang="zh-CN" sz="1400" b="0" dirty="0"/>
          </a:p>
          <a:p>
            <a:pPr lvl="1"/>
            <a:r>
              <a:rPr lang="en-US" altLang="zh-CN" sz="1400" b="0" dirty="0" smtClean="0"/>
              <a:t>Whether </a:t>
            </a:r>
            <a:r>
              <a:rPr lang="en-US" altLang="zh-CN" sz="1400" b="0" dirty="0"/>
              <a:t>BW/Puncturing info can be different for different 80 MHz is TBD.</a:t>
            </a:r>
          </a:p>
          <a:p>
            <a:pPr lvl="1"/>
            <a:r>
              <a:rPr lang="en-US" altLang="zh-CN" sz="1400" b="0" dirty="0" smtClean="0"/>
              <a:t>Whether </a:t>
            </a:r>
            <a:r>
              <a:rPr lang="en-US" altLang="zh-CN" sz="1400" b="0" dirty="0"/>
              <a:t>BW and puncturing info in U-SIG are carried as </a:t>
            </a:r>
            <a:r>
              <a:rPr lang="en-US" altLang="zh-CN" sz="1400" b="0" strike="sngStrike" dirty="0">
                <a:solidFill>
                  <a:srgbClr val="FF0000"/>
                </a:solidFill>
              </a:rPr>
              <a:t>a combined or </a:t>
            </a:r>
            <a:r>
              <a:rPr lang="en-US" altLang="zh-CN" sz="1400" b="0" dirty="0"/>
              <a:t>a separate </a:t>
            </a:r>
            <a:r>
              <a:rPr lang="en-US" altLang="zh-CN" sz="1400" b="0" strike="sngStrike" dirty="0">
                <a:solidFill>
                  <a:srgbClr val="FF0000"/>
                </a:solidFill>
              </a:rPr>
              <a:t>field is TBD</a:t>
            </a:r>
            <a:r>
              <a:rPr lang="en-US" altLang="zh-CN" sz="1400" b="0" dirty="0"/>
              <a:t>. </a:t>
            </a:r>
          </a:p>
          <a:p>
            <a:pPr lvl="1"/>
            <a:r>
              <a:rPr lang="en-US" altLang="zh-CN" sz="1400" b="0" dirty="0"/>
              <a:t>[Motion 111, #SP0611-10, [9] and [45</a:t>
            </a:r>
            <a:r>
              <a:rPr lang="en-US" altLang="zh-CN" sz="1400" b="0" dirty="0" smtClean="0"/>
              <a:t>]]</a:t>
            </a:r>
          </a:p>
          <a:p>
            <a:r>
              <a:rPr lang="en-US" altLang="zh-CN" sz="1800" dirty="0"/>
              <a:t>802.11be signaling in U-SIG for BW/puncturing information in every non-punctured 20 MHz of an 80 MHz segment shall allow even an OBSS or unassociated device to decode the puncturing pattern of at least the specific 80 MHz that contains the 20 </a:t>
            </a:r>
            <a:r>
              <a:rPr lang="en-US" altLang="zh-CN" sz="1800" dirty="0" err="1"/>
              <a:t>MHz.</a:t>
            </a:r>
            <a:r>
              <a:rPr lang="en-US" altLang="zh-CN" sz="1800" dirty="0"/>
              <a:t> </a:t>
            </a:r>
          </a:p>
          <a:p>
            <a:pPr lvl="1"/>
            <a:r>
              <a:rPr lang="en-US" altLang="zh-CN" sz="1400" b="0" dirty="0"/>
              <a:t>[Motion 113, [9] and [46</a:t>
            </a:r>
            <a:r>
              <a:rPr lang="en-US" altLang="zh-CN" sz="1400" b="0" dirty="0" smtClean="0"/>
              <a:t>]]</a:t>
            </a:r>
          </a:p>
          <a:p>
            <a:r>
              <a:rPr lang="en-GB" altLang="zh-CN" sz="1800" dirty="0"/>
              <a:t>802.11be supports BW field which does not include puncturing information.</a:t>
            </a:r>
            <a:r>
              <a:rPr lang="en-GB" altLang="zh-CN" sz="1800" i="1" dirty="0"/>
              <a:t> </a:t>
            </a:r>
            <a:endParaRPr lang="zh-CN" altLang="zh-CN" sz="1800" dirty="0"/>
          </a:p>
          <a:p>
            <a:pPr lvl="1"/>
            <a:r>
              <a:rPr lang="en-GB" altLang="zh-CN" sz="1400" dirty="0"/>
              <a:t>[Motion 112, #SP29, </a:t>
            </a:r>
            <a:r>
              <a:rPr lang="en-US" altLang="zh-CN" sz="1400" dirty="0"/>
              <a:t>[9]</a:t>
            </a:r>
            <a:r>
              <a:rPr lang="en-GB" altLang="zh-CN" sz="1400" dirty="0"/>
              <a:t> and </a:t>
            </a:r>
            <a:r>
              <a:rPr lang="en-US" altLang="zh-CN" sz="1400" dirty="0"/>
              <a:t>[46]</a:t>
            </a:r>
            <a:r>
              <a:rPr lang="en-GB" altLang="zh-CN" sz="1400" dirty="0"/>
              <a:t>]</a:t>
            </a:r>
            <a:endParaRPr lang="zh-CN" altLang="zh-CN" sz="1400" dirty="0"/>
          </a:p>
          <a:p>
            <a:endParaRPr lang="en-US" altLang="zh-CN" sz="1800" b="0" dirty="0"/>
          </a:p>
          <a:p>
            <a:endParaRPr lang="en-US" altLang="zh-CN" sz="1800" b="0" dirty="0"/>
          </a:p>
          <a:p>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2</a:t>
            </a:fld>
            <a:endParaRPr lang="en-US"/>
          </a:p>
        </p:txBody>
      </p:sp>
      <p:sp>
        <p:nvSpPr>
          <p:cNvPr id="4" name="标题 3"/>
          <p:cNvSpPr>
            <a:spLocks noGrp="1"/>
          </p:cNvSpPr>
          <p:nvPr>
            <p:ph type="title"/>
          </p:nvPr>
        </p:nvSpPr>
        <p:spPr/>
        <p:txBody>
          <a:bodyPr/>
          <a:lstStyle/>
          <a:p>
            <a:r>
              <a:rPr lang="en-US" altLang="zh-CN" dirty="0" smtClean="0"/>
              <a:t>Recap</a:t>
            </a:r>
            <a:endParaRPr lang="zh-CN" altLang="en-US" dirty="0"/>
          </a:p>
        </p:txBody>
      </p:sp>
    </p:spTree>
    <p:extLst>
      <p:ext uri="{BB962C8B-B14F-4D97-AF65-F5344CB8AC3E}">
        <p14:creationId xmlns:p14="http://schemas.microsoft.com/office/powerpoint/2010/main" val="4323839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828673" y="1727517"/>
            <a:ext cx="7562853" cy="4930458"/>
          </a:xfrm>
          <a:prstGeom prst="rect">
            <a:avLst/>
          </a:prstGeom>
          <a:noFill/>
          <a:ln>
            <a:noFill/>
          </a:ln>
        </p:spPr>
        <p:txBody>
          <a:bodyPr lIns="92075" tIns="46025" rIns="92075" bIns="46025" anchor="t" anchorCtr="0">
            <a:noAutofit/>
          </a:bodyPr>
          <a:lstStyle/>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For OFDMA mode (non-compressed mode), the STAs only need the preamble puncture info of the corresponding 80MHz in order to decode EHT-SIG. </a:t>
            </a:r>
          </a:p>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Then in EHT-SIG, there exists the RU allocation subfields, which indicate the assigned RU/empty </a:t>
            </a:r>
            <a:r>
              <a:rPr lang="en-US" altLang="zh-CN" sz="1800" dirty="0">
                <a:solidFill>
                  <a:schemeClr val="dk1"/>
                </a:solidFill>
                <a:ea typeface="Times New Roman"/>
                <a:cs typeface="Times New Roman"/>
                <a:sym typeface="Times New Roman"/>
              </a:rPr>
              <a:t>RUs across </a:t>
            </a:r>
            <a:r>
              <a:rPr lang="en-US" altLang="zh-CN" sz="1800" dirty="0" smtClean="0">
                <a:solidFill>
                  <a:schemeClr val="dk1"/>
                </a:solidFill>
                <a:ea typeface="Times New Roman"/>
                <a:cs typeface="Times New Roman"/>
                <a:sym typeface="Times New Roman"/>
              </a:rPr>
              <a:t>the whole bandwidth .</a:t>
            </a:r>
          </a:p>
          <a:p>
            <a:pPr lvl="1" algn="just">
              <a:lnSpc>
                <a:spcPct val="150000"/>
              </a:lnSpc>
              <a:spcBef>
                <a:spcPts val="0"/>
              </a:spcBef>
              <a:buSzPct val="100000"/>
              <a:buFont typeface="Arial" panose="020B0604020202020204" pitchFamily="34" charset="0"/>
              <a:buChar char="•"/>
            </a:pPr>
            <a:r>
              <a:rPr lang="en-US" altLang="zh-CN" sz="1600" dirty="0" smtClean="0">
                <a:solidFill>
                  <a:schemeClr val="dk1"/>
                </a:solidFill>
                <a:ea typeface="Times New Roman"/>
                <a:cs typeface="Times New Roman"/>
                <a:sym typeface="Times New Roman"/>
              </a:rPr>
              <a:t>It doesn’t matter if one 20MHz </a:t>
            </a:r>
            <a:r>
              <a:rPr lang="en-US" altLang="zh-CN" sz="1600" dirty="0" err="1" smtClean="0">
                <a:solidFill>
                  <a:schemeClr val="dk1"/>
                </a:solidFill>
                <a:ea typeface="Times New Roman"/>
                <a:cs typeface="Times New Roman"/>
                <a:sym typeface="Times New Roman"/>
              </a:rPr>
              <a:t>subchannel</a:t>
            </a:r>
            <a:r>
              <a:rPr lang="en-US" altLang="zh-CN" sz="1600" dirty="0" smtClean="0">
                <a:solidFill>
                  <a:schemeClr val="dk1"/>
                </a:solidFill>
                <a:ea typeface="Times New Roman"/>
                <a:cs typeface="Times New Roman"/>
                <a:sym typeface="Times New Roman"/>
              </a:rPr>
              <a:t> (non-EHT-modulated field) is punctured or not at this stage</a:t>
            </a:r>
          </a:p>
          <a:p>
            <a:pPr algn="just">
              <a:lnSpc>
                <a:spcPct val="150000"/>
              </a:lnSpc>
              <a:spcBef>
                <a:spcPts val="0"/>
              </a:spcBef>
              <a:buSzPct val="100000"/>
              <a:buFont typeface="Arial" panose="020B0604020202020204" pitchFamily="34" charset="0"/>
              <a:buChar char="•"/>
            </a:pPr>
            <a:r>
              <a:rPr lang="en-US" altLang="zh-CN" sz="1800" dirty="0" smtClean="0">
                <a:solidFill>
                  <a:schemeClr val="dk1"/>
                </a:solidFill>
                <a:ea typeface="Times New Roman"/>
                <a:cs typeface="Times New Roman"/>
                <a:sym typeface="Times New Roman"/>
              </a:rPr>
              <a:t>Flexibility of preamble puncture in OFDMA mode needs detailed discussion.</a:t>
            </a:r>
          </a:p>
          <a:p>
            <a:pPr lvl="1" algn="just">
              <a:lnSpc>
                <a:spcPct val="150000"/>
              </a:lnSpc>
              <a:spcBef>
                <a:spcPts val="0"/>
              </a:spcBef>
              <a:buSzPct val="100000"/>
              <a:buFont typeface="Arial" panose="020B0604020202020204" pitchFamily="34" charset="0"/>
              <a:buChar char="•"/>
            </a:pPr>
            <a:r>
              <a:rPr lang="en-US" altLang="zh-CN" sz="1600" dirty="0">
                <a:solidFill>
                  <a:schemeClr val="dk1"/>
                </a:solidFill>
                <a:ea typeface="Times New Roman"/>
                <a:cs typeface="Times New Roman"/>
                <a:sym typeface="Times New Roman"/>
              </a:rPr>
              <a:t>For non-OFDMA mode, there exists up to one hole across the whole bandwidth. </a:t>
            </a:r>
            <a:endParaRPr lang="en-US" altLang="zh-CN" sz="1600" dirty="0" smtClean="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914400"/>
            <a:ext cx="8001000" cy="533400"/>
          </a:xfrm>
          <a:noFill/>
          <a:ln/>
        </p:spPr>
        <p:txBody>
          <a:bodyPr/>
          <a:lstStyle/>
          <a:p>
            <a:r>
              <a:rPr lang="en-IE" dirty="0" smtClean="0">
                <a:solidFill>
                  <a:schemeClr val="tx1"/>
                </a:solidFill>
              </a:rPr>
              <a:t>Preamble puncture discussion </a:t>
            </a:r>
            <a:br>
              <a:rPr lang="en-IE" dirty="0" smtClean="0">
                <a:solidFill>
                  <a:schemeClr val="tx1"/>
                </a:solidFill>
              </a:rPr>
            </a:br>
            <a:r>
              <a:rPr lang="en-IE" dirty="0" smtClean="0">
                <a:solidFill>
                  <a:schemeClr val="tx1"/>
                </a:solidFill>
              </a:rPr>
              <a:t>for OFDMA mode</a:t>
            </a:r>
            <a:endParaRPr lang="en-US" dirty="0">
              <a:solidFill>
                <a:schemeClr val="tx1"/>
              </a:solidFill>
            </a:endParaRPr>
          </a:p>
        </p:txBody>
      </p:sp>
    </p:spTree>
    <p:extLst>
      <p:ext uri="{BB962C8B-B14F-4D97-AF65-F5344CB8AC3E}">
        <p14:creationId xmlns:p14="http://schemas.microsoft.com/office/powerpoint/2010/main" val="2202673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942011"/>
            <a:ext cx="7772400" cy="4114800"/>
          </a:xfrm>
        </p:spPr>
        <p:txBody>
          <a:bodyPr/>
          <a:lstStyle/>
          <a:p>
            <a:pPr algn="just">
              <a:lnSpc>
                <a:spcPct val="150000"/>
              </a:lnSpc>
              <a:spcBef>
                <a:spcPts val="0"/>
              </a:spcBef>
              <a:buSzPct val="100000"/>
              <a:buFont typeface="Arial" panose="020B0604020202020204" pitchFamily="34" charset="0"/>
              <a:buChar char="•"/>
            </a:pPr>
            <a:r>
              <a:rPr lang="en-US" altLang="zh-CN" sz="1800" dirty="0">
                <a:solidFill>
                  <a:schemeClr val="dk1"/>
                </a:solidFill>
                <a:ea typeface="Times New Roman"/>
                <a:cs typeface="Times New Roman"/>
                <a:sym typeface="Times New Roman"/>
              </a:rPr>
              <a:t>For non-OFDMA mode (compressed mode), the STAs need the preamble puncture info across the whole bandwidth in order to decode the data part. Prefer to include preamble puncture info </a:t>
            </a:r>
            <a:r>
              <a:rPr lang="en-US" altLang="zh-CN" sz="1800" dirty="0" smtClean="0">
                <a:solidFill>
                  <a:schemeClr val="dk1"/>
                </a:solidFill>
                <a:ea typeface="Times New Roman"/>
                <a:cs typeface="Times New Roman"/>
                <a:sym typeface="Times New Roman"/>
              </a:rPr>
              <a:t>A field in </a:t>
            </a:r>
            <a:r>
              <a:rPr lang="en-US" altLang="zh-CN" sz="1800" dirty="0">
                <a:solidFill>
                  <a:schemeClr val="dk1"/>
                </a:solidFill>
                <a:ea typeface="Times New Roman"/>
                <a:cs typeface="Times New Roman"/>
                <a:sym typeface="Times New Roman"/>
              </a:rPr>
              <a:t>U-SIG, and indicates the puncture info of the corresponding 80Mhz only.</a:t>
            </a:r>
          </a:p>
          <a:p>
            <a:pPr lvl="1" algn="just">
              <a:lnSpc>
                <a:spcPct val="150000"/>
              </a:lnSpc>
              <a:spcBef>
                <a:spcPts val="0"/>
              </a:spcBef>
              <a:buSzPct val="100000"/>
              <a:buFont typeface="Arial" panose="020B0604020202020204" pitchFamily="34" charset="0"/>
              <a:buChar char="•"/>
            </a:pPr>
            <a:r>
              <a:rPr lang="en-US" altLang="zh-CN" sz="1600" dirty="0">
                <a:solidFill>
                  <a:schemeClr val="dk1"/>
                </a:solidFill>
                <a:ea typeface="Times New Roman"/>
                <a:cs typeface="Times New Roman"/>
                <a:sym typeface="Times New Roman"/>
              </a:rPr>
              <a:t>For consistency with OFDMA mode</a:t>
            </a:r>
          </a:p>
          <a:p>
            <a:pPr algn="just">
              <a:lnSpc>
                <a:spcPct val="150000"/>
              </a:lnSpc>
              <a:spcBef>
                <a:spcPts val="0"/>
              </a:spcBef>
              <a:buSzPct val="100000"/>
              <a:buFont typeface="Arial" panose="020B0604020202020204" pitchFamily="34" charset="0"/>
              <a:buChar char="•"/>
            </a:pPr>
            <a:r>
              <a:rPr lang="en-US" altLang="zh-CN" sz="1800" dirty="0">
                <a:solidFill>
                  <a:schemeClr val="dk1"/>
                </a:solidFill>
                <a:ea typeface="Times New Roman"/>
                <a:cs typeface="Times New Roman"/>
                <a:sym typeface="Times New Roman"/>
              </a:rPr>
              <a:t>Then in EHT-SIG, there exists preamble puncture info </a:t>
            </a:r>
            <a:r>
              <a:rPr lang="en-US" altLang="zh-CN" sz="1800" dirty="0" smtClean="0">
                <a:solidFill>
                  <a:schemeClr val="dk1"/>
                </a:solidFill>
                <a:ea typeface="Times New Roman"/>
                <a:cs typeface="Times New Roman"/>
                <a:sym typeface="Times New Roman"/>
              </a:rPr>
              <a:t>B subfield </a:t>
            </a:r>
            <a:r>
              <a:rPr lang="en-US" altLang="zh-CN" sz="1800" dirty="0">
                <a:solidFill>
                  <a:schemeClr val="dk1"/>
                </a:solidFill>
                <a:ea typeface="Times New Roman"/>
                <a:cs typeface="Times New Roman"/>
                <a:sym typeface="Times New Roman"/>
              </a:rPr>
              <a:t>if needed, and indicates the puncture info across the whole bandwidth.</a:t>
            </a:r>
          </a:p>
          <a:p>
            <a:pPr lvl="1" algn="just">
              <a:lnSpc>
                <a:spcPct val="150000"/>
              </a:lnSpc>
              <a:spcBef>
                <a:spcPts val="0"/>
              </a:spcBef>
              <a:buSzPct val="100000"/>
              <a:buFont typeface="Arial" panose="020B0604020202020204" pitchFamily="34" charset="0"/>
              <a:buChar char="•"/>
            </a:pPr>
            <a:r>
              <a:rPr lang="en-US" altLang="zh-CN" sz="1600" dirty="0">
                <a:solidFill>
                  <a:schemeClr val="dk1"/>
                </a:solidFill>
                <a:ea typeface="Times New Roman"/>
                <a:cs typeface="Times New Roman"/>
                <a:sym typeface="Times New Roman"/>
              </a:rPr>
              <a:t>When preamble puncture info </a:t>
            </a:r>
            <a:r>
              <a:rPr lang="en-US" altLang="zh-CN" sz="1600" dirty="0" smtClean="0">
                <a:solidFill>
                  <a:schemeClr val="dk1"/>
                </a:solidFill>
                <a:ea typeface="Times New Roman"/>
                <a:cs typeface="Times New Roman"/>
                <a:sym typeface="Times New Roman"/>
              </a:rPr>
              <a:t>B subfield exists </a:t>
            </a:r>
            <a:r>
              <a:rPr lang="en-US" altLang="zh-CN" sz="1600" dirty="0">
                <a:solidFill>
                  <a:schemeClr val="dk1"/>
                </a:solidFill>
                <a:ea typeface="Times New Roman"/>
                <a:cs typeface="Times New Roman"/>
                <a:sym typeface="Times New Roman"/>
              </a:rPr>
              <a:t>and how to indicate </a:t>
            </a:r>
            <a:r>
              <a:rPr lang="en-US" altLang="zh-CN" sz="1600" dirty="0" smtClean="0">
                <a:solidFill>
                  <a:schemeClr val="dk1"/>
                </a:solidFill>
                <a:ea typeface="Times New Roman"/>
                <a:cs typeface="Times New Roman"/>
                <a:sym typeface="Times New Roman"/>
              </a:rPr>
              <a:t>need </a:t>
            </a:r>
            <a:r>
              <a:rPr lang="en-US" altLang="zh-CN" sz="1600" dirty="0">
                <a:solidFill>
                  <a:schemeClr val="dk1"/>
                </a:solidFill>
                <a:ea typeface="Times New Roman"/>
                <a:cs typeface="Times New Roman"/>
                <a:sym typeface="Times New Roman"/>
              </a:rPr>
              <a:t>detailed discussion.</a:t>
            </a:r>
          </a:p>
          <a:p>
            <a:pPr algn="just">
              <a:lnSpc>
                <a:spcPct val="150000"/>
              </a:lnSpc>
              <a:spcBef>
                <a:spcPts val="0"/>
              </a:spcBef>
              <a:buSzPct val="100000"/>
              <a:buFont typeface="Arial" panose="020B0604020202020204" pitchFamily="34" charset="0"/>
              <a:buChar char="•"/>
            </a:pPr>
            <a:endParaRPr lang="en-US" altLang="zh-CN" sz="1100" dirty="0">
              <a:solidFill>
                <a:schemeClr val="dk1"/>
              </a:solidFill>
              <a:ea typeface="Times New Roman"/>
              <a:cs typeface="Times New Roman"/>
              <a:sym typeface="Times New Roman"/>
            </a:endParaRPr>
          </a:p>
          <a:p>
            <a:endParaRPr lang="zh-CN" altLang="en-US"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4</a:t>
            </a:fld>
            <a:endParaRPr lang="en-US"/>
          </a:p>
        </p:txBody>
      </p:sp>
      <p:sp>
        <p:nvSpPr>
          <p:cNvPr id="5" name="Rectangle 2"/>
          <p:cNvSpPr txBox="1">
            <a:spLocks noChangeArrowheads="1"/>
          </p:cNvSpPr>
          <p:nvPr/>
        </p:nvSpPr>
        <p:spPr bwMode="auto">
          <a:xfrm>
            <a:off x="609600" y="990010"/>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smtClean="0">
                <a:solidFill>
                  <a:schemeClr val="tx1"/>
                </a:solidFill>
              </a:rPr>
              <a:t>Preamble puncture discussion </a:t>
            </a:r>
            <a:br>
              <a:rPr lang="en-IE" kern="0" dirty="0" smtClean="0">
                <a:solidFill>
                  <a:schemeClr val="tx1"/>
                </a:solidFill>
              </a:rPr>
            </a:br>
            <a:r>
              <a:rPr lang="en-IE" kern="0" dirty="0" smtClean="0">
                <a:solidFill>
                  <a:schemeClr val="tx1"/>
                </a:solidFill>
              </a:rPr>
              <a:t>for non-OFDMA mode</a:t>
            </a:r>
            <a:endParaRPr lang="en-US" kern="0" dirty="0">
              <a:solidFill>
                <a:schemeClr val="tx1"/>
              </a:solidFill>
            </a:endParaRPr>
          </a:p>
        </p:txBody>
      </p:sp>
    </p:spTree>
    <p:extLst>
      <p:ext uri="{BB962C8B-B14F-4D97-AF65-F5344CB8AC3E}">
        <p14:creationId xmlns:p14="http://schemas.microsoft.com/office/powerpoint/2010/main" val="2999731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477883" y="1524000"/>
            <a:ext cx="8188234" cy="4343400"/>
          </a:xfrm>
        </p:spPr>
        <p:txBody>
          <a:bodyPr/>
          <a:lstStyle/>
          <a:p>
            <a:r>
              <a:rPr lang="en-US" altLang="zh-CN" sz="1800" dirty="0" smtClean="0"/>
              <a:t>The following entries are included in preamble puncture indication in U-SIG:</a:t>
            </a:r>
          </a:p>
          <a:p>
            <a:pPr lvl="1"/>
            <a:endParaRPr lang="zh-CN" altLang="en-US" sz="16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5</a:t>
            </a:fld>
            <a:endParaRPr lang="en-US"/>
          </a:p>
        </p:txBody>
      </p:sp>
      <p:sp>
        <p:nvSpPr>
          <p:cNvPr id="4" name="标题 3"/>
          <p:cNvSpPr>
            <a:spLocks noGrp="1"/>
          </p:cNvSpPr>
          <p:nvPr>
            <p:ph type="title"/>
          </p:nvPr>
        </p:nvSpPr>
        <p:spPr/>
        <p:txBody>
          <a:bodyPr/>
          <a:lstStyle/>
          <a:p>
            <a:r>
              <a:rPr lang="en-US" altLang="zh-CN" dirty="0" smtClean="0"/>
              <a:t>Preamble puncture indication in U-SIG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1948368020"/>
              </p:ext>
            </p:extLst>
          </p:nvPr>
        </p:nvGraphicFramePr>
        <p:xfrm>
          <a:off x="876300" y="1856283"/>
          <a:ext cx="7581900" cy="4619130"/>
        </p:xfrm>
        <a:graphic>
          <a:graphicData uri="http://schemas.openxmlformats.org/drawingml/2006/table">
            <a:tbl>
              <a:tblPr firstRow="1" bandRow="1">
                <a:tableStyleId>{5C22544A-7EE6-4342-B048-85BDC9FD1C3A}</a:tableStyleId>
              </a:tblPr>
              <a:tblGrid>
                <a:gridCol w="1855986"/>
                <a:gridCol w="3198614"/>
                <a:gridCol w="2527300"/>
              </a:tblGrid>
              <a:tr h="561281">
                <a:tc>
                  <a:txBody>
                    <a:bodyPr/>
                    <a:lstStyle/>
                    <a:p>
                      <a:r>
                        <a:rPr lang="en-US" altLang="zh-CN" sz="1600" dirty="0" smtClean="0"/>
                        <a:t>Preamble puncture</a:t>
                      </a:r>
                      <a:r>
                        <a:rPr lang="en-US" altLang="zh-CN" sz="1600" baseline="0" dirty="0" smtClean="0"/>
                        <a:t> indication A field</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Notes</a:t>
                      </a:r>
                      <a:endParaRPr lang="zh-CN" altLang="en-US" sz="1600" dirty="0"/>
                    </a:p>
                  </a:txBody>
                  <a:tcPr/>
                </a:tc>
              </a:tr>
              <a:tr h="559654">
                <a:tc>
                  <a:txBody>
                    <a:bodyPr/>
                    <a:lstStyle/>
                    <a:p>
                      <a:r>
                        <a:rPr lang="en-US" altLang="zh-CN" sz="1600" dirty="0" smtClean="0"/>
                        <a:t>0</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a:t>
                      </a:r>
                      <a:r>
                        <a:rPr lang="en-US" altLang="zh-CN" sz="1600" baseline="0" dirty="0" smtClean="0"/>
                        <a:t> </a:t>
                      </a:r>
                      <a:r>
                        <a:rPr lang="en-US" altLang="zh-CN" sz="1600" dirty="0" smtClean="0"/>
                        <a:t>no puncture</a:t>
                      </a:r>
                      <a:r>
                        <a:rPr lang="en-US" altLang="zh-CN" sz="1600" baseline="0" dirty="0" smtClean="0"/>
                        <a:t> </a:t>
                      </a:r>
                      <a:r>
                        <a:rPr lang="en-US" altLang="zh-CN" sz="1600" baseline="0" dirty="0" smtClean="0">
                          <a:solidFill>
                            <a:srgbClr val="FF0000"/>
                          </a:solidFill>
                        </a:rPr>
                        <a:t>in the corresponding 80MHz</a:t>
                      </a:r>
                      <a:r>
                        <a:rPr lang="en-US" altLang="zh-CN" sz="1600" baseline="0" dirty="0" smtClean="0"/>
                        <a:t>, with puncturing in other 80MHz</a:t>
                      </a:r>
                      <a:endParaRPr lang="zh-CN" altLang="en-US" sz="1600" dirty="0" smtClean="0"/>
                    </a:p>
                  </a:txBody>
                  <a:tcPr/>
                </a:tc>
                <a:tc>
                  <a:txBody>
                    <a:bodyPr/>
                    <a:lstStyle/>
                    <a:p>
                      <a:r>
                        <a:rPr lang="en-US" altLang="zh-CN" sz="1600" dirty="0" smtClean="0"/>
                        <a:t>Applied only when BW&gt;80MHz, additional</a:t>
                      </a:r>
                      <a:r>
                        <a:rPr lang="en-US" altLang="zh-CN" sz="1600" baseline="0" dirty="0" smtClean="0"/>
                        <a:t> puncture info is needed</a:t>
                      </a:r>
                      <a:endParaRPr lang="zh-CN" altLang="en-US" sz="1600" dirty="0"/>
                    </a:p>
                  </a:txBody>
                  <a:tcPr/>
                </a:tc>
              </a:tr>
              <a:tr h="358375">
                <a:tc>
                  <a:txBody>
                    <a:bodyPr/>
                    <a:lstStyle/>
                    <a:p>
                      <a:r>
                        <a:rPr lang="en-US" altLang="zh-CN" sz="1600" dirty="0" smtClean="0"/>
                        <a:t>1</a:t>
                      </a:r>
                      <a:endParaRPr lang="zh-CN" altLang="en-US" sz="1600" dirty="0"/>
                    </a:p>
                  </a:txBody>
                  <a:tcPr/>
                </a:tc>
                <a:tc>
                  <a:txBody>
                    <a:bodyPr/>
                    <a:lstStyle/>
                    <a:p>
                      <a:r>
                        <a:rPr lang="en-US" altLang="zh-CN" sz="1600" dirty="0" smtClean="0"/>
                        <a:t>X111</a:t>
                      </a:r>
                      <a:endParaRPr lang="zh-CN" altLang="en-US" sz="1600" dirty="0"/>
                    </a:p>
                  </a:txBody>
                  <a:tcPr/>
                </a:tc>
                <a:tc rowSpan="6">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No additional</a:t>
                      </a:r>
                      <a:r>
                        <a:rPr lang="en-US" altLang="zh-CN" sz="1600" baseline="0" dirty="0" smtClean="0"/>
                        <a:t> preamble puncture info needed even for non-OFDMA case</a:t>
                      </a:r>
                      <a:endParaRPr lang="zh-CN" altLang="en-US" sz="1600" dirty="0" smtClean="0"/>
                    </a:p>
                    <a:p>
                      <a:endParaRPr lang="zh-CN" altLang="en-US" sz="1600" dirty="0"/>
                    </a:p>
                  </a:txBody>
                  <a:tcPr/>
                </a:tc>
              </a:tr>
              <a:tr h="358375">
                <a:tc>
                  <a:txBody>
                    <a:bodyPr/>
                    <a:lstStyle/>
                    <a:p>
                      <a:r>
                        <a:rPr lang="en-US" altLang="zh-CN" sz="1600" dirty="0" smtClean="0"/>
                        <a:t>2</a:t>
                      </a:r>
                      <a:endParaRPr lang="zh-CN" altLang="en-US" sz="1600" dirty="0"/>
                    </a:p>
                  </a:txBody>
                  <a:tcPr/>
                </a:tc>
                <a:tc>
                  <a:txBody>
                    <a:bodyPr/>
                    <a:lstStyle/>
                    <a:p>
                      <a:r>
                        <a:rPr lang="en-US" altLang="zh-CN" sz="1600" dirty="0" smtClean="0"/>
                        <a:t>1X11</a:t>
                      </a:r>
                      <a:endParaRPr lang="zh-CN" altLang="en-US" sz="1600" dirty="0"/>
                    </a:p>
                  </a:txBody>
                  <a:tcPr/>
                </a:tc>
                <a:tc vMerge="1">
                  <a:txBody>
                    <a:bodyPr/>
                    <a:lstStyle/>
                    <a:p>
                      <a:endParaRPr lang="zh-CN" altLang="en-US" sz="1600"/>
                    </a:p>
                  </a:txBody>
                  <a:tcPr/>
                </a:tc>
              </a:tr>
              <a:tr h="358375">
                <a:tc>
                  <a:txBody>
                    <a:bodyPr/>
                    <a:lstStyle/>
                    <a:p>
                      <a:r>
                        <a:rPr lang="en-US" altLang="zh-CN" sz="1600" dirty="0" smtClean="0"/>
                        <a:t>3</a:t>
                      </a:r>
                      <a:endParaRPr lang="zh-CN" altLang="en-US" sz="1600" dirty="0"/>
                    </a:p>
                  </a:txBody>
                  <a:tcPr/>
                </a:tc>
                <a:tc>
                  <a:txBody>
                    <a:bodyPr/>
                    <a:lstStyle/>
                    <a:p>
                      <a:r>
                        <a:rPr lang="en-US" altLang="zh-CN" sz="1600" dirty="0" smtClean="0"/>
                        <a:t>11X1</a:t>
                      </a:r>
                      <a:endParaRPr lang="zh-CN" altLang="en-US" sz="1600" dirty="0"/>
                    </a:p>
                  </a:txBody>
                  <a:tcPr/>
                </a:tc>
                <a:tc vMerge="1">
                  <a:txBody>
                    <a:bodyPr/>
                    <a:lstStyle/>
                    <a:p>
                      <a:endParaRPr lang="zh-CN" altLang="en-US" sz="1600"/>
                    </a:p>
                  </a:txBody>
                  <a:tcPr/>
                </a:tc>
              </a:tr>
              <a:tr h="358375">
                <a:tc>
                  <a:txBody>
                    <a:bodyPr/>
                    <a:lstStyle/>
                    <a:p>
                      <a:r>
                        <a:rPr lang="en-US" altLang="zh-CN" sz="1600" dirty="0" smtClean="0"/>
                        <a:t>4</a:t>
                      </a:r>
                      <a:endParaRPr lang="zh-CN" altLang="en-US" sz="1600" dirty="0"/>
                    </a:p>
                  </a:txBody>
                  <a:tcPr/>
                </a:tc>
                <a:tc>
                  <a:txBody>
                    <a:bodyPr/>
                    <a:lstStyle/>
                    <a:p>
                      <a:r>
                        <a:rPr lang="en-US" altLang="zh-CN" sz="1600" dirty="0" smtClean="0"/>
                        <a:t>111X</a:t>
                      </a:r>
                      <a:endParaRPr lang="zh-CN" altLang="en-US" sz="1600" dirty="0"/>
                    </a:p>
                  </a:txBody>
                  <a:tcPr/>
                </a:tc>
                <a:tc vMerge="1">
                  <a:txBody>
                    <a:bodyPr/>
                    <a:lstStyle/>
                    <a:p>
                      <a:endParaRPr lang="zh-CN" altLang="en-US" sz="1600" dirty="0"/>
                    </a:p>
                  </a:txBody>
                  <a:tcPr/>
                </a:tc>
              </a:tr>
              <a:tr h="358375">
                <a:tc>
                  <a:txBody>
                    <a:bodyPr/>
                    <a:lstStyle/>
                    <a:p>
                      <a:r>
                        <a:rPr lang="en-US" altLang="zh-CN" sz="1600" dirty="0" smtClean="0"/>
                        <a:t>5</a:t>
                      </a:r>
                      <a:endParaRPr lang="zh-CN" altLang="en-US" sz="1600" dirty="0"/>
                    </a:p>
                  </a:txBody>
                  <a:tcPr/>
                </a:tc>
                <a:tc>
                  <a:txBody>
                    <a:bodyPr/>
                    <a:lstStyle/>
                    <a:p>
                      <a:r>
                        <a:rPr lang="en-US" altLang="zh-CN" sz="1600" dirty="0" smtClean="0"/>
                        <a:t>XX11</a:t>
                      </a:r>
                      <a:endParaRPr lang="zh-CN" altLang="en-US" sz="1600" dirty="0"/>
                    </a:p>
                  </a:txBody>
                  <a:tcPr/>
                </a:tc>
                <a:tc vMerge="1">
                  <a:txBody>
                    <a:bodyPr/>
                    <a:lstStyle/>
                    <a:p>
                      <a:endParaRPr lang="zh-CN" altLang="en-US" sz="1600" dirty="0"/>
                    </a:p>
                  </a:txBody>
                  <a:tcPr/>
                </a:tc>
              </a:tr>
              <a:tr h="358375">
                <a:tc>
                  <a:txBody>
                    <a:bodyPr/>
                    <a:lstStyle/>
                    <a:p>
                      <a:r>
                        <a:rPr lang="en-US" altLang="zh-CN" sz="1600" dirty="0" smtClean="0"/>
                        <a:t>6</a:t>
                      </a:r>
                      <a:endParaRPr lang="zh-CN" altLang="en-US" sz="1600" dirty="0"/>
                    </a:p>
                  </a:txBody>
                  <a:tcPr/>
                </a:tc>
                <a:tc>
                  <a:txBody>
                    <a:bodyPr/>
                    <a:lstStyle/>
                    <a:p>
                      <a:r>
                        <a:rPr lang="en-US" altLang="zh-CN" sz="1600" dirty="0" smtClean="0"/>
                        <a:t>11XX</a:t>
                      </a:r>
                      <a:endParaRPr lang="zh-CN" altLang="en-US" sz="1600" dirty="0"/>
                    </a:p>
                  </a:txBody>
                  <a:tcPr/>
                </a:tc>
                <a:tc vMerge="1">
                  <a:txBody>
                    <a:bodyPr/>
                    <a:lstStyle/>
                    <a:p>
                      <a:endParaRPr lang="zh-CN" altLang="en-US" sz="1600" dirty="0"/>
                    </a:p>
                  </a:txBody>
                  <a:tcPr/>
                </a:tc>
              </a:tr>
              <a:tr h="358375">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No puncture</a:t>
                      </a:r>
                      <a:r>
                        <a:rPr lang="en-US" altLang="zh-CN" sz="1600" baseline="0" dirty="0" smtClean="0"/>
                        <a:t> </a:t>
                      </a:r>
                      <a:r>
                        <a:rPr lang="en-US" altLang="zh-CN" sz="1600" baseline="0" dirty="0" smtClean="0">
                          <a:solidFill>
                            <a:srgbClr val="FF0000"/>
                          </a:solidFill>
                        </a:rPr>
                        <a:t>across the whole bandwidth</a:t>
                      </a:r>
                      <a:endParaRPr lang="zh-CN" altLang="en-US" sz="1600" dirty="0" smtClean="0">
                        <a:solidFill>
                          <a:srgbClr val="FF0000"/>
                        </a:solidFill>
                      </a:endParaRPr>
                    </a:p>
                  </a:txBody>
                  <a:tcPr/>
                </a:tc>
                <a:tc>
                  <a:txBody>
                    <a:bodyPr/>
                    <a:lstStyle/>
                    <a:p>
                      <a:r>
                        <a:rPr lang="en-US" altLang="zh-CN" sz="1600" dirty="0" smtClean="0"/>
                        <a:t>Applied to all BW</a:t>
                      </a:r>
                    </a:p>
                    <a:p>
                      <a:r>
                        <a:rPr lang="en-US" altLang="zh-CN" sz="1600" dirty="0" smtClean="0"/>
                        <a:t>No additional</a:t>
                      </a:r>
                      <a:r>
                        <a:rPr lang="en-US" altLang="zh-CN" sz="1600" baseline="0" dirty="0" smtClean="0"/>
                        <a:t> preamble puncture info needed even for non-OFDMA case</a:t>
                      </a:r>
                      <a:endParaRPr lang="zh-CN" altLang="en-US" sz="1600" dirty="0"/>
                    </a:p>
                  </a:txBody>
                  <a:tcPr/>
                </a:tc>
              </a:tr>
            </a:tbl>
          </a:graphicData>
        </a:graphic>
      </p:graphicFrame>
    </p:spTree>
    <p:extLst>
      <p:ext uri="{BB962C8B-B14F-4D97-AF65-F5344CB8AC3E}">
        <p14:creationId xmlns:p14="http://schemas.microsoft.com/office/powerpoint/2010/main" val="12960490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09600"/>
          </a:xfrm>
        </p:spPr>
        <p:txBody>
          <a:bodyPr/>
          <a:lstStyle/>
          <a:p>
            <a:r>
              <a:rPr lang="en-US" altLang="zh-CN" sz="1800" dirty="0" smtClean="0"/>
              <a:t>For non-OFDMA, when does </a:t>
            </a:r>
            <a:r>
              <a:rPr lang="en-US" altLang="zh-CN" sz="1800" dirty="0"/>
              <a:t>preamble puncture indication </a:t>
            </a:r>
            <a:r>
              <a:rPr lang="en-US" altLang="zh-CN" sz="1800" dirty="0" smtClean="0"/>
              <a:t>B subfield exist and how to indicate have several options:</a:t>
            </a:r>
            <a:endParaRPr lang="en-US" altLang="zh-CN" sz="1800" dirty="0"/>
          </a:p>
          <a:p>
            <a:endParaRPr lang="en-US" altLang="zh-CN" sz="1800" dirty="0" smtClean="0"/>
          </a:p>
          <a:p>
            <a:endParaRPr lang="en-US" altLang="zh-CN" sz="1800" dirty="0" smtClean="0"/>
          </a:p>
          <a:p>
            <a:endParaRPr lang="en-US" altLang="zh-CN" sz="1800" dirty="0"/>
          </a:p>
          <a:p>
            <a:endParaRPr lang="en-US" altLang="zh-CN" sz="1800" dirty="0" smtClean="0"/>
          </a:p>
          <a:p>
            <a:endParaRPr lang="en-US" altLang="zh-CN" sz="1800" dirty="0" smtClean="0"/>
          </a:p>
          <a:p>
            <a:endParaRPr lang="en-US" altLang="zh-CN" sz="1800" dirty="0"/>
          </a:p>
          <a:p>
            <a:endParaRPr lang="en-US" altLang="zh-CN" sz="1800" dirty="0" smtClean="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6</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a:t>
            </a:r>
            <a:r>
              <a:rPr lang="en-US" altLang="zh-CN" dirty="0" smtClean="0"/>
              <a:t>indication </a:t>
            </a:r>
            <a:r>
              <a:rPr lang="en-US" altLang="zh-CN" dirty="0"/>
              <a:t>in </a:t>
            </a:r>
            <a:r>
              <a:rPr lang="en-US" altLang="zh-CN" dirty="0" smtClean="0"/>
              <a:t>EHT-SIG</a:t>
            </a:r>
            <a:endParaRPr lang="zh-CN" altLang="en-US" dirty="0"/>
          </a:p>
        </p:txBody>
      </p:sp>
      <p:graphicFrame>
        <p:nvGraphicFramePr>
          <p:cNvPr id="6" name="表格 5"/>
          <p:cNvGraphicFramePr>
            <a:graphicFrameLocks noGrp="1"/>
          </p:cNvGraphicFramePr>
          <p:nvPr>
            <p:extLst>
              <p:ext uri="{D42A27DB-BD31-4B8C-83A1-F6EECF244321}">
                <p14:modId xmlns:p14="http://schemas.microsoft.com/office/powerpoint/2010/main" val="789520041"/>
              </p:ext>
            </p:extLst>
          </p:nvPr>
        </p:nvGraphicFramePr>
        <p:xfrm>
          <a:off x="762000" y="2205446"/>
          <a:ext cx="7848600" cy="3261360"/>
        </p:xfrm>
        <a:graphic>
          <a:graphicData uri="http://schemas.openxmlformats.org/drawingml/2006/table">
            <a:tbl>
              <a:tblPr firstRow="1" bandRow="1">
                <a:tableStyleId>{5C22544A-7EE6-4342-B048-85BDC9FD1C3A}</a:tableStyleId>
              </a:tblPr>
              <a:tblGrid>
                <a:gridCol w="838200"/>
                <a:gridCol w="2301240"/>
                <a:gridCol w="1889760"/>
                <a:gridCol w="1371600"/>
                <a:gridCol w="1447800"/>
              </a:tblGrid>
              <a:tr h="370840">
                <a:tc>
                  <a:txBody>
                    <a:bodyPr/>
                    <a:lstStyle/>
                    <a:p>
                      <a:r>
                        <a:rPr lang="en-US" altLang="zh-CN" sz="1400" dirty="0" smtClean="0"/>
                        <a:t>Options</a:t>
                      </a:r>
                      <a:endParaRPr lang="zh-CN" altLang="en-US" sz="1400" dirty="0"/>
                    </a:p>
                  </a:txBody>
                  <a:tcPr/>
                </a:tc>
                <a:tc>
                  <a:txBody>
                    <a:bodyPr/>
                    <a:lstStyle/>
                    <a:p>
                      <a:r>
                        <a:rPr lang="en-US" altLang="zh-CN" sz="1400" dirty="0" smtClean="0"/>
                        <a:t>When does preamble puncture indication B subfield</a:t>
                      </a:r>
                      <a:r>
                        <a:rPr lang="en-US" altLang="zh-CN" sz="1400" baseline="0" dirty="0" smtClean="0"/>
                        <a:t> </a:t>
                      </a:r>
                      <a:r>
                        <a:rPr lang="en-US" altLang="zh-CN" sz="1400" dirty="0" smtClean="0"/>
                        <a:t>exist </a:t>
                      </a:r>
                      <a:endParaRPr lang="zh-CN" altLang="en-US" sz="1400" dirty="0"/>
                    </a:p>
                  </a:txBody>
                  <a:tcPr/>
                </a:tc>
                <a:tc>
                  <a:txBody>
                    <a:bodyPr/>
                    <a:lstStyle/>
                    <a:p>
                      <a:r>
                        <a:rPr lang="en-US" altLang="zh-CN" sz="1400" dirty="0" smtClean="0"/>
                        <a:t>how to indicate in preamble puncture indication B subfield</a:t>
                      </a:r>
                      <a:endParaRPr lang="zh-CN" altLang="en-US" sz="1400" dirty="0"/>
                    </a:p>
                  </a:txBody>
                  <a:tcPr/>
                </a:tc>
                <a:tc>
                  <a:txBody>
                    <a:bodyPr/>
                    <a:lstStyle/>
                    <a:p>
                      <a:r>
                        <a:rPr lang="en-US" altLang="zh-CN" sz="1400" dirty="0" smtClean="0"/>
                        <a:t>Pro</a:t>
                      </a:r>
                      <a:endParaRPr lang="zh-CN" altLang="en-US" sz="1400" dirty="0"/>
                    </a:p>
                  </a:txBody>
                  <a:tcPr/>
                </a:tc>
                <a:tc>
                  <a:txBody>
                    <a:bodyPr/>
                    <a:lstStyle/>
                    <a:p>
                      <a:r>
                        <a:rPr lang="en-US" altLang="zh-CN" sz="1400" dirty="0" smtClean="0"/>
                        <a:t>Con</a:t>
                      </a:r>
                      <a:endParaRPr lang="zh-CN" altLang="en-US" sz="1400" dirty="0"/>
                    </a:p>
                  </a:txBody>
                  <a:tcPr/>
                </a:tc>
              </a:tr>
              <a:tr h="370840">
                <a:tc>
                  <a:txBody>
                    <a:bodyPr/>
                    <a:lstStyle/>
                    <a:p>
                      <a:r>
                        <a:rPr lang="en-US" altLang="zh-CN" sz="1400" dirty="0" smtClean="0"/>
                        <a:t>Opt1</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Exist </a:t>
                      </a:r>
                      <a:r>
                        <a:rPr lang="en-US" altLang="zh-CN" sz="1400" dirty="0" smtClean="0">
                          <a:solidFill>
                            <a:srgbClr val="FF0000"/>
                          </a:solidFill>
                        </a:rPr>
                        <a:t>except </a:t>
                      </a:r>
                      <a:r>
                        <a:rPr lang="en-US" altLang="zh-CN" sz="1400" dirty="0" smtClean="0"/>
                        <a:t>the case when preamble puncture indication A field in U-SIG indicates 7 (No puncture</a:t>
                      </a:r>
                      <a:r>
                        <a:rPr lang="en-US" altLang="zh-CN" sz="1400" baseline="0" dirty="0" smtClean="0"/>
                        <a:t> across the whole bandwidth)</a:t>
                      </a:r>
                      <a:endParaRPr lang="zh-CN" altLang="en-US" sz="1400" dirty="0"/>
                    </a:p>
                  </a:txBody>
                  <a:tcPr/>
                </a:tc>
                <a:tc>
                  <a:txBody>
                    <a:bodyPr/>
                    <a:lstStyle/>
                    <a:p>
                      <a:r>
                        <a:rPr lang="en-US" altLang="zh-CN" sz="1400" dirty="0" smtClean="0"/>
                        <a:t>Indicate preamble puncture info in the other</a:t>
                      </a:r>
                      <a:r>
                        <a:rPr lang="en-US" altLang="zh-CN" sz="1400" baseline="0" dirty="0" smtClean="0"/>
                        <a:t> one or three 80MHz segments except the corresponding 80MHz</a:t>
                      </a:r>
                      <a:endParaRPr lang="zh-CN" altLang="en-US" sz="1400" dirty="0"/>
                    </a:p>
                  </a:txBody>
                  <a:tcPr/>
                </a:tc>
                <a:tc>
                  <a:txBody>
                    <a:bodyPr/>
                    <a:lstStyle/>
                    <a:p>
                      <a:r>
                        <a:rPr lang="en-US" altLang="zh-CN" sz="1400" dirty="0" smtClean="0"/>
                        <a:t>Save overhead for</a:t>
                      </a:r>
                      <a:r>
                        <a:rPr lang="en-US" altLang="zh-CN" sz="1400" baseline="0" dirty="0" smtClean="0"/>
                        <a:t> some scenarios</a:t>
                      </a:r>
                      <a:endParaRPr lang="zh-CN" altLang="en-US" sz="1400" dirty="0"/>
                    </a:p>
                  </a:txBody>
                  <a:tcPr/>
                </a:tc>
                <a:tc>
                  <a:txBody>
                    <a:bodyPr/>
                    <a:lstStyle/>
                    <a:p>
                      <a:r>
                        <a:rPr lang="en-US" altLang="zh-CN" sz="1400" dirty="0" smtClean="0"/>
                        <a:t>Different puncture info/existence</a:t>
                      </a:r>
                      <a:r>
                        <a:rPr lang="en-US" altLang="zh-CN" sz="1400" baseline="0" dirty="0" smtClean="0"/>
                        <a:t> of puncture info in different 80MHz segments</a:t>
                      </a:r>
                      <a:endParaRPr lang="zh-CN" altLang="en-US" sz="1400" dirty="0"/>
                    </a:p>
                  </a:txBody>
                  <a:tcPr/>
                </a:tc>
              </a:tr>
              <a:tr h="370840">
                <a:tc>
                  <a:txBody>
                    <a:bodyPr/>
                    <a:lstStyle/>
                    <a:p>
                      <a:r>
                        <a:rPr lang="en-US" altLang="zh-CN" sz="1400" dirty="0" smtClean="0"/>
                        <a:t>Opt2</a:t>
                      </a:r>
                    </a:p>
                    <a:p>
                      <a:r>
                        <a:rPr lang="en-US" altLang="zh-CN" sz="1400" dirty="0" smtClean="0"/>
                        <a:t>(preferred)</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Exist </a:t>
                      </a:r>
                      <a:r>
                        <a:rPr lang="en-US" altLang="zh-CN" sz="1400" dirty="0" smtClean="0">
                          <a:solidFill>
                            <a:srgbClr val="FF0000"/>
                          </a:solidFill>
                        </a:rPr>
                        <a:t>except </a:t>
                      </a:r>
                      <a:r>
                        <a:rPr lang="en-US" altLang="zh-CN" sz="1400" dirty="0" smtClean="0"/>
                        <a:t>the case when preamble puncture indication A field in U-SIG indicates 7 (No puncture</a:t>
                      </a:r>
                      <a:r>
                        <a:rPr lang="en-US" altLang="zh-CN" sz="1400" baseline="0" dirty="0" smtClean="0"/>
                        <a:t> across the whole bandwidth)</a:t>
                      </a:r>
                      <a:endParaRPr lang="zh-CN" altLang="en-US" sz="14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400" dirty="0" smtClean="0"/>
                        <a:t>Indicate preamble puncture info across the whole bandwidth</a:t>
                      </a:r>
                      <a:endParaRPr lang="zh-CN" altLang="en-US" sz="1400" dirty="0" smtClean="0"/>
                    </a:p>
                    <a:p>
                      <a:endParaRPr lang="zh-CN" altLang="en-US" sz="1400" dirty="0"/>
                    </a:p>
                  </a:txBody>
                  <a:tcPr/>
                </a:tc>
                <a:tc>
                  <a:txBody>
                    <a:bodyPr/>
                    <a:lstStyle/>
                    <a:p>
                      <a:r>
                        <a:rPr lang="en-US" altLang="zh-CN" sz="1400" dirty="0" smtClean="0"/>
                        <a:t>Same</a:t>
                      </a:r>
                      <a:r>
                        <a:rPr lang="en-US" altLang="zh-CN" sz="1400" baseline="0" dirty="0" smtClean="0"/>
                        <a:t> puncture info in different 80MHz segments</a:t>
                      </a:r>
                      <a:endParaRPr lang="zh-CN" altLang="en-US" sz="1400" dirty="0"/>
                    </a:p>
                  </a:txBody>
                  <a:tcPr/>
                </a:tc>
                <a:tc>
                  <a:txBody>
                    <a:bodyPr/>
                    <a:lstStyle/>
                    <a:p>
                      <a:r>
                        <a:rPr lang="en-US" altLang="zh-CN" sz="1400" dirty="0" smtClean="0"/>
                        <a:t>Overhead of preamble puncture info exists for most of the cases</a:t>
                      </a:r>
                      <a:endParaRPr lang="zh-CN" altLang="en-US" sz="1400" dirty="0"/>
                    </a:p>
                  </a:txBody>
                  <a:tcPr/>
                </a:tc>
              </a:tr>
            </a:tbl>
          </a:graphicData>
        </a:graphic>
      </p:graphicFrame>
    </p:spTree>
    <p:extLst>
      <p:ext uri="{BB962C8B-B14F-4D97-AF65-F5344CB8AC3E}">
        <p14:creationId xmlns:p14="http://schemas.microsoft.com/office/powerpoint/2010/main" val="12605733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85800"/>
          </a:xfrm>
        </p:spPr>
        <p:txBody>
          <a:bodyPr/>
          <a:lstStyle/>
          <a:p>
            <a:r>
              <a:rPr lang="en-US" altLang="zh-CN" sz="1800" dirty="0" smtClean="0"/>
              <a:t>Following Opt2, for non-OFDMA, and when preamble puncture indication A field in U-SIG doesn’t indicate 7, there exist preamble puncture indication B subfield in EHT-SIG common. The contents </a:t>
            </a:r>
            <a:r>
              <a:rPr lang="en-US" altLang="zh-CN" sz="1800" dirty="0"/>
              <a:t>of preamble puncture indication B subfield </a:t>
            </a:r>
            <a:r>
              <a:rPr lang="en-US" altLang="zh-CN" sz="1800" dirty="0" smtClean="0"/>
              <a:t>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7</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2326765834"/>
              </p:ext>
            </p:extLst>
          </p:nvPr>
        </p:nvGraphicFramePr>
        <p:xfrm>
          <a:off x="876300" y="2590800"/>
          <a:ext cx="7353300" cy="3505200"/>
        </p:xfrm>
        <a:graphic>
          <a:graphicData uri="http://schemas.openxmlformats.org/drawingml/2006/table">
            <a:tbl>
              <a:tblPr firstRow="1" bandRow="1">
                <a:tableStyleId>{5C22544A-7EE6-4342-B048-85BDC9FD1C3A}</a:tableStyleId>
              </a:tblPr>
              <a:tblGrid>
                <a:gridCol w="1446046"/>
                <a:gridCol w="1446046"/>
                <a:gridCol w="2492123"/>
                <a:gridCol w="1969085"/>
              </a:tblGrid>
              <a:tr h="623843">
                <a:tc>
                  <a:txBody>
                    <a:bodyPr/>
                    <a:lstStyle/>
                    <a:p>
                      <a:r>
                        <a:rPr lang="en-US" altLang="zh-CN" sz="16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(MHz)</a:t>
                      </a:r>
                      <a:endParaRPr lang="zh-CN" altLang="en-US" sz="1600" dirty="0"/>
                    </a:p>
                  </a:txBody>
                  <a:tcPr/>
                </a:tc>
                <a:tc>
                  <a:txBody>
                    <a:bodyPr/>
                    <a:lstStyle/>
                    <a:p>
                      <a:r>
                        <a:rPr lang="en-US" altLang="zh-CN" sz="1600" dirty="0" smtClean="0"/>
                        <a:t>Preamble puncture</a:t>
                      </a:r>
                      <a:r>
                        <a:rPr lang="en-US" altLang="zh-CN" sz="1600" baseline="0" dirty="0" smtClean="0"/>
                        <a:t> indication B</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Aggregated</a:t>
                      </a:r>
                      <a:r>
                        <a:rPr lang="en-US" altLang="zh-CN" sz="1600" baseline="0" dirty="0" smtClean="0"/>
                        <a:t> Bandwidth</a:t>
                      </a:r>
                    </a:p>
                  </a:txBody>
                  <a:tcPr/>
                </a:tc>
              </a:tr>
              <a:tr h="285587">
                <a:tc row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160</a:t>
                      </a:r>
                      <a:endParaRPr lang="zh-CN" altLang="en-US" sz="1600" dirty="0" smtClean="0"/>
                    </a:p>
                  </a:txBody>
                  <a:tcPr/>
                </a:tc>
                <a:tc>
                  <a:txBody>
                    <a:bodyPr/>
                    <a:lstStyle/>
                    <a:p>
                      <a:r>
                        <a:rPr lang="en-US" altLang="zh-CN" sz="1600" dirty="0" smtClean="0"/>
                        <a:t>0</a:t>
                      </a:r>
                      <a:endParaRPr lang="zh-CN" altLang="en-US" sz="1600" dirty="0"/>
                    </a:p>
                  </a:txBody>
                  <a:tcPr/>
                </a:tc>
                <a:tc>
                  <a:txBody>
                    <a:bodyPr/>
                    <a:lstStyle/>
                    <a:p>
                      <a:r>
                        <a:rPr lang="en-US" altLang="zh-CN" sz="1600" dirty="0" smtClean="0"/>
                        <a:t>X111 1111</a:t>
                      </a:r>
                      <a:endParaRPr lang="zh-CN" altLang="en-US" sz="1600" dirty="0"/>
                    </a:p>
                  </a:txBody>
                  <a:tcPr/>
                </a:tc>
                <a:tc rowSpan="8">
                  <a:txBody>
                    <a:bodyPr/>
                    <a:lstStyle/>
                    <a:p>
                      <a:r>
                        <a:rPr lang="en-US" altLang="zh-CN" sz="1600" dirty="0" smtClean="0"/>
                        <a:t>996+(484+242), 140</a:t>
                      </a:r>
                      <a:r>
                        <a:rPr lang="en-US" altLang="zh-CN" sz="1600" baseline="0" dirty="0" smtClean="0"/>
                        <a:t> MHz (8 options)</a:t>
                      </a:r>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a:t>
                      </a:r>
                      <a:endParaRPr lang="zh-CN" altLang="en-US" sz="1600" dirty="0"/>
                    </a:p>
                  </a:txBody>
                  <a:tcPr/>
                </a:tc>
                <a:tc>
                  <a:txBody>
                    <a:bodyPr/>
                    <a:lstStyle/>
                    <a:p>
                      <a:r>
                        <a:rPr lang="en-US" altLang="zh-CN" sz="1600" dirty="0" smtClean="0"/>
                        <a:t>1X11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2</a:t>
                      </a:r>
                      <a:endParaRPr lang="zh-CN" altLang="en-US" sz="1600" dirty="0"/>
                    </a:p>
                  </a:txBody>
                  <a:tcPr/>
                </a:tc>
                <a:tc>
                  <a:txBody>
                    <a:bodyPr/>
                    <a:lstStyle/>
                    <a:p>
                      <a:r>
                        <a:rPr lang="en-US" altLang="zh-CN" sz="1600" dirty="0" smtClean="0"/>
                        <a:t>11X1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3</a:t>
                      </a:r>
                      <a:endParaRPr lang="zh-CN" altLang="en-US" sz="1600" dirty="0"/>
                    </a:p>
                  </a:txBody>
                  <a:tcPr/>
                </a:tc>
                <a:tc>
                  <a:txBody>
                    <a:bodyPr/>
                    <a:lstStyle/>
                    <a:p>
                      <a:r>
                        <a:rPr lang="en-US" altLang="zh-CN" sz="1600" dirty="0" smtClean="0"/>
                        <a:t>111X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4</a:t>
                      </a:r>
                      <a:endParaRPr lang="zh-CN" altLang="en-US" sz="1600" dirty="0"/>
                    </a:p>
                  </a:txBody>
                  <a:tcPr/>
                </a:tc>
                <a:tc>
                  <a:txBody>
                    <a:bodyPr/>
                    <a:lstStyle/>
                    <a:p>
                      <a:r>
                        <a:rPr lang="en-US" altLang="zh-CN" sz="1600" dirty="0" smtClean="0"/>
                        <a:t>1111 X111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5</a:t>
                      </a:r>
                      <a:endParaRPr lang="zh-CN" altLang="en-US" sz="1600" dirty="0"/>
                    </a:p>
                  </a:txBody>
                  <a:tcPr/>
                </a:tc>
                <a:tc>
                  <a:txBody>
                    <a:bodyPr/>
                    <a:lstStyle/>
                    <a:p>
                      <a:r>
                        <a:rPr lang="en-US" altLang="zh-CN" sz="1600" dirty="0" smtClean="0"/>
                        <a:t>1111 1X11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6</a:t>
                      </a:r>
                      <a:endParaRPr lang="zh-CN" altLang="en-US" sz="1600" dirty="0"/>
                    </a:p>
                  </a:txBody>
                  <a:tcPr/>
                </a:tc>
                <a:tc>
                  <a:txBody>
                    <a:bodyPr/>
                    <a:lstStyle/>
                    <a:p>
                      <a:r>
                        <a:rPr lang="en-US" altLang="zh-CN" sz="1600" dirty="0" smtClean="0"/>
                        <a:t>1111 11X1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 111X</a:t>
                      </a:r>
                      <a:endParaRPr lang="zh-CN" altLang="en-US" sz="1600" dirty="0" smtClean="0"/>
                    </a:p>
                  </a:txBody>
                  <a:tcPr/>
                </a:tc>
                <a:tc vMerge="1">
                  <a:txBody>
                    <a:bodyPr/>
                    <a:lstStyle/>
                    <a:p>
                      <a:endParaRPr lang="zh-CN" altLang="en-US" sz="1600" dirty="0"/>
                    </a:p>
                  </a:txBody>
                  <a:tcPr/>
                </a:tc>
              </a:tr>
            </a:tbl>
          </a:graphicData>
        </a:graphic>
      </p:graphicFrame>
    </p:spTree>
    <p:extLst>
      <p:ext uri="{BB962C8B-B14F-4D97-AF65-F5344CB8AC3E}">
        <p14:creationId xmlns:p14="http://schemas.microsoft.com/office/powerpoint/2010/main" val="22677791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85800"/>
          </a:xfrm>
        </p:spPr>
        <p:txBody>
          <a:bodyPr/>
          <a:lstStyle/>
          <a:p>
            <a:r>
              <a:rPr lang="en-US" altLang="zh-CN" sz="1800" dirty="0"/>
              <a:t>Following </a:t>
            </a:r>
            <a:r>
              <a:rPr lang="en-US" altLang="zh-CN" sz="1800" dirty="0" smtClean="0"/>
              <a:t>Opt2, </a:t>
            </a:r>
            <a:r>
              <a:rPr lang="en-US" altLang="zh-CN" sz="1800" dirty="0"/>
              <a:t>for non-OFDMA, and when preamble puncture indication A field in U-SIG doesn’t indicate 7, there exist preamble puncture indication B subfield in EHT-SIG common. The contents of preamble puncture indication B subfield 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8</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4269435126"/>
              </p:ext>
            </p:extLst>
          </p:nvPr>
        </p:nvGraphicFramePr>
        <p:xfrm>
          <a:off x="876300" y="2481943"/>
          <a:ext cx="7353300" cy="3505200"/>
        </p:xfrm>
        <a:graphic>
          <a:graphicData uri="http://schemas.openxmlformats.org/drawingml/2006/table">
            <a:tbl>
              <a:tblPr firstRow="1" bandRow="1">
                <a:tableStyleId>{5C22544A-7EE6-4342-B048-85BDC9FD1C3A}</a:tableStyleId>
              </a:tblPr>
              <a:tblGrid>
                <a:gridCol w="1446046"/>
                <a:gridCol w="1446046"/>
                <a:gridCol w="2492123"/>
                <a:gridCol w="1969085"/>
              </a:tblGrid>
              <a:tr h="623843">
                <a:tc>
                  <a:txBody>
                    <a:bodyPr/>
                    <a:lstStyle/>
                    <a:p>
                      <a:r>
                        <a:rPr lang="en-US" altLang="zh-CN" sz="16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(MHz)</a:t>
                      </a:r>
                      <a:endParaRPr lang="zh-CN" altLang="en-US" sz="1600" dirty="0"/>
                    </a:p>
                  </a:txBody>
                  <a:tcPr/>
                </a:tc>
                <a:tc>
                  <a:txBody>
                    <a:bodyPr/>
                    <a:lstStyle/>
                    <a:p>
                      <a:r>
                        <a:rPr lang="en-US" altLang="zh-CN" sz="1600" dirty="0" smtClean="0"/>
                        <a:t>Preamble puncture</a:t>
                      </a:r>
                      <a:r>
                        <a:rPr lang="en-US" altLang="zh-CN" sz="1600" baseline="0" dirty="0" smtClean="0"/>
                        <a:t> indication B</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Aggregated</a:t>
                      </a:r>
                      <a:r>
                        <a:rPr lang="en-US" altLang="zh-CN" sz="1600" baseline="0" dirty="0" smtClean="0"/>
                        <a:t> Bandwidth</a:t>
                      </a:r>
                    </a:p>
                  </a:txBody>
                  <a:tcPr/>
                </a:tc>
              </a:tr>
              <a:tr h="285587">
                <a:tc rowSpan="8">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320</a:t>
                      </a:r>
                      <a:endParaRPr lang="zh-CN" altLang="en-US" sz="1600" dirty="0" smtClean="0"/>
                    </a:p>
                  </a:txBody>
                  <a:tcPr/>
                </a:tc>
                <a:tc>
                  <a:txBody>
                    <a:bodyPr/>
                    <a:lstStyle/>
                    <a:p>
                      <a:r>
                        <a:rPr lang="en-US" altLang="zh-CN" sz="1600" dirty="0" smtClean="0"/>
                        <a:t>0</a:t>
                      </a:r>
                      <a:endParaRPr lang="zh-CN" altLang="en-US" sz="1600" dirty="0"/>
                    </a:p>
                  </a:txBody>
                  <a:tcPr/>
                </a:tc>
                <a:tc>
                  <a:txBody>
                    <a:bodyPr/>
                    <a:lstStyle/>
                    <a:p>
                      <a:r>
                        <a:rPr lang="en-US" altLang="zh-CN" sz="1600" dirty="0" smtClean="0"/>
                        <a:t>XX11 1111 1111 1111</a:t>
                      </a:r>
                      <a:endParaRPr lang="zh-CN" altLang="en-US" sz="1600" dirty="0"/>
                    </a:p>
                  </a:txBody>
                  <a:tcPr/>
                </a:tc>
                <a:tc rowSpan="8">
                  <a:txBody>
                    <a:bodyPr/>
                    <a:lstStyle/>
                    <a:p>
                      <a:r>
                        <a:rPr lang="en-US" altLang="zh-CN" sz="1600" dirty="0" smtClean="0"/>
                        <a:t>3*996+484, 280MHz</a:t>
                      </a:r>
                      <a:endParaRPr lang="en-US" altLang="zh-CN" sz="1600" baseline="0" dirty="0" smtClean="0"/>
                    </a:p>
                    <a:p>
                      <a:r>
                        <a:rPr lang="en-US" altLang="zh-CN" sz="1600" baseline="0" dirty="0" smtClean="0"/>
                        <a:t>(8 options)</a:t>
                      </a:r>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a:t>
                      </a:r>
                      <a:endParaRPr lang="zh-CN" altLang="en-US" sz="1600" dirty="0"/>
                    </a:p>
                  </a:txBody>
                  <a:tcPr/>
                </a:tc>
                <a:tc>
                  <a:txBody>
                    <a:bodyPr/>
                    <a:lstStyle/>
                    <a:p>
                      <a:r>
                        <a:rPr lang="en-US" altLang="zh-CN" sz="1600" dirty="0" smtClean="0"/>
                        <a:t>11XX 1111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2</a:t>
                      </a:r>
                      <a:endParaRPr lang="zh-CN" altLang="en-US" sz="1600" dirty="0"/>
                    </a:p>
                  </a:txBody>
                  <a:tcPr/>
                </a:tc>
                <a:tc>
                  <a:txBody>
                    <a:bodyPr/>
                    <a:lstStyle/>
                    <a:p>
                      <a:r>
                        <a:rPr lang="en-US" altLang="zh-CN" sz="1600" dirty="0" smtClean="0"/>
                        <a:t>1111 XX11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3</a:t>
                      </a:r>
                      <a:endParaRPr lang="zh-CN" altLang="en-US" sz="1600" dirty="0"/>
                    </a:p>
                  </a:txBody>
                  <a:tcPr/>
                </a:tc>
                <a:tc>
                  <a:txBody>
                    <a:bodyPr/>
                    <a:lstStyle/>
                    <a:p>
                      <a:r>
                        <a:rPr lang="en-US" altLang="zh-CN" sz="1600" dirty="0" smtClean="0"/>
                        <a:t>1111 11XX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4</a:t>
                      </a:r>
                      <a:endParaRPr lang="zh-CN" altLang="en-US" sz="1600" dirty="0"/>
                    </a:p>
                  </a:txBody>
                  <a:tcPr/>
                </a:tc>
                <a:tc>
                  <a:txBody>
                    <a:bodyPr/>
                    <a:lstStyle/>
                    <a:p>
                      <a:r>
                        <a:rPr lang="en-US" altLang="zh-CN" sz="1600" dirty="0" smtClean="0"/>
                        <a:t>1111 1111 XX11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5</a:t>
                      </a:r>
                      <a:endParaRPr lang="zh-CN" altLang="en-US" sz="1600" dirty="0"/>
                    </a:p>
                  </a:txBody>
                  <a:tcPr/>
                </a:tc>
                <a:tc>
                  <a:txBody>
                    <a:bodyPr/>
                    <a:lstStyle/>
                    <a:p>
                      <a:r>
                        <a:rPr lang="en-US" altLang="zh-CN" sz="1600" dirty="0" smtClean="0"/>
                        <a:t>1111 1111 11XX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6</a:t>
                      </a:r>
                      <a:endParaRPr lang="zh-CN" altLang="en-US" sz="1600" dirty="0"/>
                    </a:p>
                  </a:txBody>
                  <a:tcPr/>
                </a:tc>
                <a:tc>
                  <a:txBody>
                    <a:bodyPr/>
                    <a:lstStyle/>
                    <a:p>
                      <a:r>
                        <a:rPr lang="en-US" altLang="zh-CN" sz="1600" dirty="0" smtClean="0"/>
                        <a:t>1111 1111 1111 XX11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7</a:t>
                      </a:r>
                      <a:endParaRPr lang="zh-CN" altLang="en-US" sz="1600"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1111 1111 1111 11XX</a:t>
                      </a:r>
                      <a:endParaRPr lang="zh-CN" altLang="en-US" sz="1600" dirty="0" smtClean="0"/>
                    </a:p>
                  </a:txBody>
                  <a:tcPr/>
                </a:tc>
                <a:tc vMerge="1">
                  <a:txBody>
                    <a:bodyPr/>
                    <a:lstStyle/>
                    <a:p>
                      <a:endParaRPr lang="zh-CN" altLang="en-US" sz="1600" dirty="0"/>
                    </a:p>
                  </a:txBody>
                  <a:tcPr/>
                </a:tc>
              </a:tr>
            </a:tbl>
          </a:graphicData>
        </a:graphic>
      </p:graphicFrame>
    </p:spTree>
    <p:extLst>
      <p:ext uri="{BB962C8B-B14F-4D97-AF65-F5344CB8AC3E}">
        <p14:creationId xmlns:p14="http://schemas.microsoft.com/office/powerpoint/2010/main" val="1315836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5800" y="1143000"/>
            <a:ext cx="7772400" cy="685800"/>
          </a:xfrm>
        </p:spPr>
        <p:txBody>
          <a:bodyPr/>
          <a:lstStyle/>
          <a:p>
            <a:r>
              <a:rPr lang="en-US" altLang="zh-CN" sz="1800" dirty="0"/>
              <a:t>Following </a:t>
            </a:r>
            <a:r>
              <a:rPr lang="en-US" altLang="zh-CN" sz="1800" dirty="0" smtClean="0"/>
              <a:t>Opt2, </a:t>
            </a:r>
            <a:r>
              <a:rPr lang="en-US" altLang="zh-CN" sz="1800" dirty="0"/>
              <a:t>for non-OFDMA, and when preamble puncture indication A field in U-SIG doesn’t indicate 7, there exist preamble puncture indication B subfield in EHT-SIG common. The contents of preamble puncture indication B subfield include:</a:t>
            </a:r>
            <a:endParaRPr lang="zh-CN" altLang="en-US" sz="1800" dirty="0"/>
          </a:p>
        </p:txBody>
      </p:sp>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9</a:t>
            </a:fld>
            <a:endParaRPr lang="en-US"/>
          </a:p>
        </p:txBody>
      </p:sp>
      <p:sp>
        <p:nvSpPr>
          <p:cNvPr id="4" name="标题 3"/>
          <p:cNvSpPr>
            <a:spLocks noGrp="1"/>
          </p:cNvSpPr>
          <p:nvPr>
            <p:ph type="title"/>
          </p:nvPr>
        </p:nvSpPr>
        <p:spPr>
          <a:xfrm>
            <a:off x="685800" y="295501"/>
            <a:ext cx="7772400" cy="1066800"/>
          </a:xfrm>
        </p:spPr>
        <p:txBody>
          <a:bodyPr/>
          <a:lstStyle/>
          <a:p>
            <a:r>
              <a:rPr lang="en-US" altLang="zh-CN" dirty="0"/>
              <a:t>Preamble puncture indication in </a:t>
            </a:r>
            <a:r>
              <a:rPr lang="en-US" altLang="zh-CN" dirty="0" smtClean="0"/>
              <a:t>EHT-SIG</a:t>
            </a:r>
            <a:endParaRPr lang="zh-CN" altLang="en-US" dirty="0"/>
          </a:p>
        </p:txBody>
      </p:sp>
      <p:graphicFrame>
        <p:nvGraphicFramePr>
          <p:cNvPr id="5" name="表格 4"/>
          <p:cNvGraphicFramePr>
            <a:graphicFrameLocks noGrp="1"/>
          </p:cNvGraphicFramePr>
          <p:nvPr>
            <p:extLst>
              <p:ext uri="{D42A27DB-BD31-4B8C-83A1-F6EECF244321}">
                <p14:modId xmlns:p14="http://schemas.microsoft.com/office/powerpoint/2010/main" val="3883986352"/>
              </p:ext>
            </p:extLst>
          </p:nvPr>
        </p:nvGraphicFramePr>
        <p:xfrm>
          <a:off x="876300" y="2438400"/>
          <a:ext cx="7353300" cy="2164080"/>
        </p:xfrm>
        <a:graphic>
          <a:graphicData uri="http://schemas.openxmlformats.org/drawingml/2006/table">
            <a:tbl>
              <a:tblPr firstRow="1" bandRow="1">
                <a:tableStyleId>{5C22544A-7EE6-4342-B048-85BDC9FD1C3A}</a:tableStyleId>
              </a:tblPr>
              <a:tblGrid>
                <a:gridCol w="1446046"/>
                <a:gridCol w="1446046"/>
                <a:gridCol w="2492123"/>
                <a:gridCol w="1969085"/>
              </a:tblGrid>
              <a:tr h="623843">
                <a:tc>
                  <a:txBody>
                    <a:bodyPr/>
                    <a:lstStyle/>
                    <a:p>
                      <a:r>
                        <a:rPr lang="en-US" altLang="zh-CN" sz="1600" dirty="0" smtClean="0"/>
                        <a:t>Bandwidth</a:t>
                      </a:r>
                    </a:p>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(MHz)</a:t>
                      </a:r>
                      <a:endParaRPr lang="zh-CN" altLang="en-US" sz="1600" dirty="0"/>
                    </a:p>
                  </a:txBody>
                  <a:tcPr/>
                </a:tc>
                <a:tc>
                  <a:txBody>
                    <a:bodyPr/>
                    <a:lstStyle/>
                    <a:p>
                      <a:r>
                        <a:rPr lang="en-US" altLang="zh-CN" sz="1600" dirty="0" smtClean="0"/>
                        <a:t>Preamble puncture</a:t>
                      </a:r>
                      <a:r>
                        <a:rPr lang="en-US" altLang="zh-CN" sz="1600" baseline="0" dirty="0" smtClean="0"/>
                        <a:t> indication B</a:t>
                      </a:r>
                      <a:endParaRPr lang="zh-CN" altLang="en-US" sz="1600" dirty="0"/>
                    </a:p>
                  </a:txBody>
                  <a:tcPr/>
                </a:tc>
                <a:tc>
                  <a:txBody>
                    <a:bodyPr/>
                    <a:lstStyle/>
                    <a:p>
                      <a:r>
                        <a:rPr lang="en-US" altLang="zh-CN" sz="1600" dirty="0" smtClean="0"/>
                        <a:t>Description</a:t>
                      </a:r>
                      <a:r>
                        <a:rPr lang="en-US" altLang="zh-CN" sz="1600" baseline="0" dirty="0" smtClean="0"/>
                        <a:t> in the corresponding 80MHz</a:t>
                      </a:r>
                      <a:endParaRPr lang="zh-CN" altLang="en-US" sz="1600" dirty="0"/>
                    </a:p>
                  </a:txBody>
                  <a:tcPr/>
                </a:tc>
                <a:tc>
                  <a:txBody>
                    <a:bodyPr/>
                    <a:lstStyle/>
                    <a:p>
                      <a:r>
                        <a:rPr lang="en-US" altLang="zh-CN" sz="1600" dirty="0" smtClean="0"/>
                        <a:t>Aggregated</a:t>
                      </a:r>
                      <a:r>
                        <a:rPr lang="en-US" altLang="zh-CN" sz="1600" baseline="0" dirty="0" smtClean="0"/>
                        <a:t> Bandwidth</a:t>
                      </a:r>
                    </a:p>
                  </a:txBody>
                  <a:tcPr/>
                </a:tc>
              </a:tr>
              <a:tr h="285587">
                <a:tc rowSpan="4">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CN" sz="1600" dirty="0" smtClean="0"/>
                        <a:t>320</a:t>
                      </a:r>
                      <a:endParaRPr lang="zh-CN" altLang="en-US" sz="1600" dirty="0" smtClean="0"/>
                    </a:p>
                  </a:txBody>
                  <a:tcPr/>
                </a:tc>
                <a:tc>
                  <a:txBody>
                    <a:bodyPr/>
                    <a:lstStyle/>
                    <a:p>
                      <a:r>
                        <a:rPr lang="en-US" altLang="zh-CN" sz="1600" dirty="0" smtClean="0"/>
                        <a:t>8</a:t>
                      </a:r>
                      <a:endParaRPr lang="zh-CN" altLang="en-US" sz="1600" dirty="0"/>
                    </a:p>
                  </a:txBody>
                  <a:tcPr/>
                </a:tc>
                <a:tc>
                  <a:txBody>
                    <a:bodyPr/>
                    <a:lstStyle/>
                    <a:p>
                      <a:r>
                        <a:rPr lang="en-US" altLang="zh-CN" sz="1600" dirty="0" smtClean="0"/>
                        <a:t>XXXX 1111 1111 1111</a:t>
                      </a:r>
                      <a:endParaRPr lang="zh-CN" altLang="en-US" sz="1600" dirty="0"/>
                    </a:p>
                  </a:txBody>
                  <a:tcPr/>
                </a:tc>
                <a:tc rowSpan="4">
                  <a:txBody>
                    <a:bodyPr/>
                    <a:lstStyle/>
                    <a:p>
                      <a:r>
                        <a:rPr lang="en-US" altLang="zh-CN" sz="1600" dirty="0" smtClean="0"/>
                        <a:t>3*996, 240MHz</a:t>
                      </a:r>
                      <a:endParaRPr lang="en-US" altLang="zh-CN" sz="1600" baseline="0" dirty="0" smtClean="0"/>
                    </a:p>
                    <a:p>
                      <a:r>
                        <a:rPr lang="en-US" altLang="zh-CN" sz="1600" baseline="0" dirty="0" smtClean="0"/>
                        <a:t>(4 options)</a:t>
                      </a:r>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9</a:t>
                      </a:r>
                      <a:endParaRPr lang="zh-CN" altLang="en-US" sz="1600" dirty="0"/>
                    </a:p>
                  </a:txBody>
                  <a:tcPr/>
                </a:tc>
                <a:tc>
                  <a:txBody>
                    <a:bodyPr/>
                    <a:lstStyle/>
                    <a:p>
                      <a:r>
                        <a:rPr lang="en-US" altLang="zh-CN" sz="1600" dirty="0" smtClean="0"/>
                        <a:t>1111 XXXX 1111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10</a:t>
                      </a:r>
                      <a:endParaRPr lang="zh-CN" altLang="en-US" sz="1600" dirty="0"/>
                    </a:p>
                  </a:txBody>
                  <a:tcPr/>
                </a:tc>
                <a:tc>
                  <a:txBody>
                    <a:bodyPr/>
                    <a:lstStyle/>
                    <a:p>
                      <a:r>
                        <a:rPr lang="en-US" altLang="zh-CN" sz="1600" dirty="0" smtClean="0"/>
                        <a:t>1111 1111 XXXX 1111</a:t>
                      </a:r>
                      <a:endParaRPr lang="zh-CN" altLang="en-US" sz="1600" dirty="0"/>
                    </a:p>
                  </a:txBody>
                  <a:tcPr/>
                </a:tc>
                <a:tc vMerge="1">
                  <a:txBody>
                    <a:bodyPr/>
                    <a:lstStyle/>
                    <a:p>
                      <a:endParaRPr lang="zh-CN" altLang="en-US" sz="1600" dirty="0"/>
                    </a:p>
                  </a:txBody>
                  <a:tcPr/>
                </a:tc>
              </a:tr>
              <a:tr h="261967">
                <a:tc vMerge="1">
                  <a:txBody>
                    <a:bodyPr/>
                    <a:lstStyle/>
                    <a:p>
                      <a:endParaRPr lang="zh-CN" altLang="en-US" sz="1600" dirty="0"/>
                    </a:p>
                  </a:txBody>
                  <a:tcPr/>
                </a:tc>
                <a:tc>
                  <a:txBody>
                    <a:bodyPr/>
                    <a:lstStyle/>
                    <a:p>
                      <a:r>
                        <a:rPr lang="en-US" altLang="zh-CN" sz="1600" dirty="0" smtClean="0"/>
                        <a:t>11</a:t>
                      </a:r>
                      <a:endParaRPr lang="zh-CN" altLang="en-US" sz="1600" dirty="0"/>
                    </a:p>
                  </a:txBody>
                  <a:tcPr/>
                </a:tc>
                <a:tc>
                  <a:txBody>
                    <a:bodyPr/>
                    <a:lstStyle/>
                    <a:p>
                      <a:r>
                        <a:rPr lang="en-US" altLang="zh-CN" sz="1600" dirty="0" smtClean="0"/>
                        <a:t>1111 1111 1111 XXXX</a:t>
                      </a:r>
                      <a:endParaRPr lang="zh-CN" altLang="en-US" sz="1600" dirty="0"/>
                    </a:p>
                  </a:txBody>
                  <a:tcPr/>
                </a:tc>
                <a:tc vMerge="1">
                  <a:txBody>
                    <a:bodyPr/>
                    <a:lstStyle/>
                    <a:p>
                      <a:endParaRPr lang="zh-CN" altLang="en-US" sz="1600" dirty="0"/>
                    </a:p>
                  </a:txBody>
                  <a:tcPr/>
                </a:tc>
              </a:tr>
            </a:tbl>
          </a:graphicData>
        </a:graphic>
      </p:graphicFrame>
    </p:spTree>
    <p:extLst>
      <p:ext uri="{BB962C8B-B14F-4D97-AF65-F5344CB8AC3E}">
        <p14:creationId xmlns:p14="http://schemas.microsoft.com/office/powerpoint/2010/main" val="348451003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78865</TotalTime>
  <Words>1674</Words>
  <Application>Microsoft Office PowerPoint</Application>
  <PresentationFormat>全屏显示(4:3)</PresentationFormat>
  <Paragraphs>283</Paragraphs>
  <Slides>19</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19</vt:i4>
      </vt:variant>
    </vt:vector>
  </HeadingPairs>
  <TitlesOfParts>
    <vt:vector size="24" baseType="lpstr">
      <vt:lpstr>MS PGothic</vt:lpstr>
      <vt:lpstr>宋体</vt:lpstr>
      <vt:lpstr>Arial</vt:lpstr>
      <vt:lpstr>Times New Roman</vt:lpstr>
      <vt:lpstr>802-11-Submission</vt:lpstr>
      <vt:lpstr>Preamble Puncture Discussion in EHT PPDU</vt:lpstr>
      <vt:lpstr>Recap</vt:lpstr>
      <vt:lpstr>Preamble puncture discussion  for OFDMA mode</vt:lpstr>
      <vt:lpstr>PowerPoint 演示文稿</vt:lpstr>
      <vt:lpstr>Preamble puncture indication in U-SIG</vt:lpstr>
      <vt:lpstr>Preamble puncture indication in EHT-SIG</vt:lpstr>
      <vt:lpstr>Preamble puncture indication in EHT-SIG</vt:lpstr>
      <vt:lpstr>Preamble puncture indication in EHT-SIG</vt:lpstr>
      <vt:lpstr>Preamble puncture indication in EHT-SIG</vt:lpstr>
      <vt:lpstr>Preamble puncture indication in EHT-SIG</vt:lpstr>
      <vt:lpstr>Preamble puncture discussion summary for non-OFDMA</vt:lpstr>
      <vt:lpstr>Preamble puncture flexibility for OFDMA</vt:lpstr>
      <vt:lpstr>Straw Poll #1</vt:lpstr>
      <vt:lpstr>Straw Poll #2</vt:lpstr>
      <vt:lpstr>Straw Poll #3</vt:lpstr>
      <vt:lpstr>Straw Poll #4</vt:lpstr>
      <vt:lpstr>Straw Poll #5</vt:lpstr>
      <vt:lpstr>Straw Poll #6</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1400</cp:revision>
  <cp:lastPrinted>1998-02-10T13:28:06Z</cp:lastPrinted>
  <dcterms:created xsi:type="dcterms:W3CDTF">2013-11-12T18:41:50Z</dcterms:created>
  <dcterms:modified xsi:type="dcterms:W3CDTF">2020-08-06T07:13:52Z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(3)buCxYPMI4Z3zGSLEZG8RQXdyt/R4CnNgHJlLzoVTXMWSfAtJRf30xO+W7WFrCdLOIfBq9IcX
iJV3I5P9bk/E55RQynl07xAOq7nH0gFJKoqpb/UsTpIZWENuSCwpQeVaFxMvai4cCZ1JOSjU
PHgMsD33/KPbpn+h2KqKteAM/mwjzx8tYtBhnwtKfERQLrnwYw6d4VxE7wthEuSlcpBDZII2
3Acrsux/6J89ifJAV+</vt:lpwstr>
  </property>
  <property fmtid="{D5CDD505-2E9C-101B-9397-08002B2CF9AE}" pid="4" name="_2015_ms_pID_7253431">
    <vt:lpwstr>Jvu3fpDe7R8kS1cE4rA8YIqwFFOrNREUufJ7Lw7CaObv1kW83zd7fS
K0wR8lUrv2R2dBqTQIPae0nTfcZAfovQoxH/Mr+RkST6jf1MCAgWDPd6Ne4BKoUuEutroM9H
eWdjeMxwX6mvHRLWc/btumxFLlUd42ogZ5bKtXGRHjEGoEow3mlN36GjYqQrGfMkRL/bNeke
49sAh8cy10cEG8kIwDrKhjOv6NJXXlNQY1nW</vt:lpwstr>
  </property>
  <property fmtid="{D5CDD505-2E9C-101B-9397-08002B2CF9AE}" pid="5" name="_2015_ms_pID_7253432">
    <vt:lpwstr>KO00Lpb9zCsfor6+hB1esms=</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1575852556</vt:lpwstr>
  </property>
</Properties>
</file>