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36" r:id="rId3"/>
    <p:sldId id="337" r:id="rId4"/>
    <p:sldId id="347" r:id="rId5"/>
    <p:sldId id="332" r:id="rId6"/>
    <p:sldId id="338" r:id="rId7"/>
    <p:sldId id="339" r:id="rId8"/>
    <p:sldId id="333" r:id="rId9"/>
    <p:sldId id="346" r:id="rId10"/>
    <p:sldId id="340" r:id="rId11"/>
    <p:sldId id="342" r:id="rId12"/>
    <p:sldId id="341" r:id="rId13"/>
    <p:sldId id="344"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6" autoAdjust="0"/>
    <p:restoredTop sz="88989" autoAdjust="0"/>
  </p:normalViewPr>
  <p:slideViewPr>
    <p:cSldViewPr>
      <p:cViewPr varScale="1">
        <p:scale>
          <a:sx n="55" d="100"/>
          <a:sy n="55" d="100"/>
        </p:scale>
        <p:origin x="1808"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August 2020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August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August 2020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August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August 2020</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August 2020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August 2020</a:t>
            </a:r>
          </a:p>
        </p:txBody>
      </p:sp>
      <p:sp>
        <p:nvSpPr>
          <p:cNvPr id="5" name="Date Placeholder 4"/>
          <p:cNvSpPr>
            <a:spLocks noGrp="1"/>
          </p:cNvSpPr>
          <p:nvPr>
            <p:ph type="dt" idx="1"/>
          </p:nvPr>
        </p:nvSpPr>
        <p:spPr/>
        <p:txBody>
          <a:bodyPr/>
          <a:lstStyle/>
          <a:p>
            <a:pPr>
              <a:defRPr/>
            </a:pPr>
            <a:r>
              <a:rPr lang="en-US" altLang="en-US"/>
              <a:t>August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370390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August 2020</a:t>
            </a:r>
          </a:p>
        </p:txBody>
      </p:sp>
      <p:sp>
        <p:nvSpPr>
          <p:cNvPr id="5" name="Date Placeholder 4"/>
          <p:cNvSpPr>
            <a:spLocks noGrp="1"/>
          </p:cNvSpPr>
          <p:nvPr>
            <p:ph type="dt" idx="1"/>
          </p:nvPr>
        </p:nvSpPr>
        <p:spPr/>
        <p:txBody>
          <a:bodyPr/>
          <a:lstStyle/>
          <a:p>
            <a:pPr>
              <a:defRPr/>
            </a:pPr>
            <a:r>
              <a:rPr lang="en-US" altLang="en-US"/>
              <a:t>August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1130228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August 2020</a:t>
            </a:r>
          </a:p>
        </p:txBody>
      </p:sp>
      <p:sp>
        <p:nvSpPr>
          <p:cNvPr id="5" name="Date Placeholder 4"/>
          <p:cNvSpPr>
            <a:spLocks noGrp="1"/>
          </p:cNvSpPr>
          <p:nvPr>
            <p:ph type="dt" idx="1"/>
          </p:nvPr>
        </p:nvSpPr>
        <p:spPr/>
        <p:txBody>
          <a:bodyPr/>
          <a:lstStyle/>
          <a:p>
            <a:pPr>
              <a:defRPr/>
            </a:pPr>
            <a:r>
              <a:rPr lang="en-US" altLang="en-US"/>
              <a:t>August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2155582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August 2020</a:t>
            </a:r>
          </a:p>
        </p:txBody>
      </p:sp>
      <p:sp>
        <p:nvSpPr>
          <p:cNvPr id="5" name="Date Placeholder 4"/>
          <p:cNvSpPr>
            <a:spLocks noGrp="1"/>
          </p:cNvSpPr>
          <p:nvPr>
            <p:ph type="dt" idx="1"/>
          </p:nvPr>
        </p:nvSpPr>
        <p:spPr/>
        <p:txBody>
          <a:bodyPr/>
          <a:lstStyle/>
          <a:p>
            <a:pPr>
              <a:defRPr/>
            </a:pPr>
            <a:r>
              <a:rPr lang="en-US" altLang="en-US"/>
              <a:t>August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1209655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a:t>August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8/26/2020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zh-CN"/>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8543860" y="6475413"/>
            <a:ext cx="65"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802.11-20/1141r0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Restrictions on MLD Probe</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2020-08-26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234271" y="6475413"/>
            <a:ext cx="1309654" cy="184666"/>
          </a:xfrm>
        </p:spPr>
        <p:txBody>
          <a:bodyPr/>
          <a:lstStyle/>
          <a:p>
            <a:pPr>
              <a:defRPr/>
            </a:pPr>
            <a:r>
              <a:rPr lang="en-GB"/>
              <a:t>Cheng Chen, Intel</a:t>
            </a:r>
            <a:endParaRPr lang="en-GB" dirty="0"/>
          </a:p>
        </p:txBody>
      </p:sp>
      <p:graphicFrame>
        <p:nvGraphicFramePr>
          <p:cNvPr id="10" name="Table 9">
            <a:extLst>
              <a:ext uri="{FF2B5EF4-FFF2-40B4-BE49-F238E27FC236}">
                <a16:creationId xmlns:a16="http://schemas.microsoft.com/office/drawing/2014/main" id="{5C68F154-1D96-4907-BF68-DA9CF37235B4}"/>
              </a:ext>
            </a:extLst>
          </p:cNvPr>
          <p:cNvGraphicFramePr>
            <a:graphicFrameLocks noGrp="1"/>
          </p:cNvGraphicFramePr>
          <p:nvPr>
            <p:extLst>
              <p:ext uri="{D42A27DB-BD31-4B8C-83A1-F6EECF244321}">
                <p14:modId xmlns:p14="http://schemas.microsoft.com/office/powerpoint/2010/main" val="239877294"/>
              </p:ext>
            </p:extLst>
          </p:nvPr>
        </p:nvGraphicFramePr>
        <p:xfrm>
          <a:off x="685796" y="3098680"/>
          <a:ext cx="7702627" cy="2202527"/>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 name="Date Placeholder 1">
            <a:extLst>
              <a:ext uri="{FF2B5EF4-FFF2-40B4-BE49-F238E27FC236}">
                <a16:creationId xmlns:a16="http://schemas.microsoft.com/office/drawing/2014/main" id="{80FB5670-CEAC-4105-842B-2638E4CF76F9}"/>
              </a:ext>
            </a:extLst>
          </p:cNvPr>
          <p:cNvSpPr>
            <a:spLocks noGrp="1"/>
          </p:cNvSpPr>
          <p:nvPr>
            <p:ph type="dt" sz="half" idx="10"/>
          </p:nvPr>
        </p:nvSpPr>
        <p:spPr/>
        <p:txBody>
          <a:bodyPr/>
          <a:lstStyle/>
          <a:p>
            <a:pPr>
              <a:defRPr/>
            </a:pPr>
            <a:r>
              <a:rPr lang="en-US" altLang="zh-CN"/>
              <a:t>August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9645A-7C7B-45CC-AA4D-43B6C4C18227}"/>
              </a:ext>
            </a:extLst>
          </p:cNvPr>
          <p:cNvSpPr>
            <a:spLocks noGrp="1"/>
          </p:cNvSpPr>
          <p:nvPr>
            <p:ph type="title"/>
          </p:nvPr>
        </p:nvSpPr>
        <p:spPr/>
        <p:txBody>
          <a:bodyPr/>
          <a:lstStyle/>
          <a:p>
            <a:r>
              <a:rPr lang="en-US" altLang="zh-CN" dirty="0"/>
              <a:t>SP 1</a:t>
            </a:r>
            <a:endParaRPr lang="en-US" dirty="0"/>
          </a:p>
        </p:txBody>
      </p:sp>
      <p:sp>
        <p:nvSpPr>
          <p:cNvPr id="3" name="Content Placeholder 2">
            <a:extLst>
              <a:ext uri="{FF2B5EF4-FFF2-40B4-BE49-F238E27FC236}">
                <a16:creationId xmlns:a16="http://schemas.microsoft.com/office/drawing/2014/main" id="{E1598BAF-45CB-4568-B4A7-43578D6AEF27}"/>
              </a:ext>
            </a:extLst>
          </p:cNvPr>
          <p:cNvSpPr>
            <a:spLocks noGrp="1"/>
          </p:cNvSpPr>
          <p:nvPr>
            <p:ph idx="1"/>
          </p:nvPr>
        </p:nvSpPr>
        <p:spPr/>
        <p:txBody>
          <a:bodyPr/>
          <a:lstStyle/>
          <a:p>
            <a:r>
              <a:rPr lang="en-US" dirty="0"/>
              <a:t>Do you agree with the following:</a:t>
            </a:r>
          </a:p>
          <a:p>
            <a:pPr lvl="1"/>
            <a:r>
              <a:rPr lang="en-US" dirty="0">
                <a:solidFill>
                  <a:schemeClr val="tx2"/>
                </a:solidFill>
              </a:rPr>
              <a:t>A non-AP STA affiliated with a non-AP MLD shall not transmit an ML Probe Request to the broadcast destination address with the Address 3 field set to the wildcard BSSID, and the SSID set to the wildcard SSID </a:t>
            </a:r>
          </a:p>
          <a:p>
            <a:pPr lvl="1"/>
            <a:r>
              <a:rPr lang="en-US" dirty="0">
                <a:solidFill>
                  <a:schemeClr val="tx2"/>
                </a:solidFill>
              </a:rPr>
              <a:t>Note: 6 GHz is already covered by existing rules in 11ax.</a:t>
            </a:r>
          </a:p>
          <a:p>
            <a:pPr lvl="1"/>
            <a:endParaRPr lang="en-US" dirty="0"/>
          </a:p>
        </p:txBody>
      </p:sp>
      <p:sp>
        <p:nvSpPr>
          <p:cNvPr id="4" name="Footer Placeholder 3">
            <a:extLst>
              <a:ext uri="{FF2B5EF4-FFF2-40B4-BE49-F238E27FC236}">
                <a16:creationId xmlns:a16="http://schemas.microsoft.com/office/drawing/2014/main" id="{95725E66-6CFC-4606-A326-004EBA7EE9A1}"/>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E4EB2025-AA17-4D64-8178-A6B4176B7B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6" name="Date Placeholder 5">
            <a:extLst>
              <a:ext uri="{FF2B5EF4-FFF2-40B4-BE49-F238E27FC236}">
                <a16:creationId xmlns:a16="http://schemas.microsoft.com/office/drawing/2014/main" id="{2F056F94-DCC6-49A1-8ACF-FF29BFD0E3A9}"/>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102081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6F37-7AD7-400B-94E1-AFA567C572FF}"/>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7EA7B32-E3FE-4C4A-A580-B5E270008518}"/>
              </a:ext>
            </a:extLst>
          </p:cNvPr>
          <p:cNvSpPr>
            <a:spLocks noGrp="1"/>
          </p:cNvSpPr>
          <p:nvPr>
            <p:ph idx="1"/>
          </p:nvPr>
        </p:nvSpPr>
        <p:spPr/>
        <p:txBody>
          <a:bodyPr/>
          <a:lstStyle/>
          <a:p>
            <a:r>
              <a:rPr lang="en-US" dirty="0"/>
              <a:t>Do you agree with the following:</a:t>
            </a:r>
          </a:p>
          <a:p>
            <a:pPr lvl="1"/>
            <a:r>
              <a:rPr lang="en-US" dirty="0"/>
              <a:t>A non-AP STA affiliated with a non-AP MLD shall not transmit more than one ML Probe Request to the broadcast destination address with the Address 3 field set to the wildcard BSSID and the SSID field not set to the wildcard SSID during each 20 TU period scanning the channel. A non-AP STA affiliated with a non-AP MLD shall not transmit more than three ML Probe Requests to the broadcast destination address with Address 3 field set to a non-wildcard BSSID during each 20 TU period scanning the channel. </a:t>
            </a:r>
          </a:p>
          <a:p>
            <a:endParaRPr lang="en-US" dirty="0"/>
          </a:p>
        </p:txBody>
      </p:sp>
      <p:sp>
        <p:nvSpPr>
          <p:cNvPr id="4" name="Footer Placeholder 3">
            <a:extLst>
              <a:ext uri="{FF2B5EF4-FFF2-40B4-BE49-F238E27FC236}">
                <a16:creationId xmlns:a16="http://schemas.microsoft.com/office/drawing/2014/main" id="{204D1D3F-B7DE-43CF-A9BC-03E44D83EF9D}"/>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D6BB3C49-6BC6-4B65-8D41-1FA3A1D8498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6" name="Date Placeholder 5">
            <a:extLst>
              <a:ext uri="{FF2B5EF4-FFF2-40B4-BE49-F238E27FC236}">
                <a16:creationId xmlns:a16="http://schemas.microsoft.com/office/drawing/2014/main" id="{7815574B-ED31-4AFA-A415-CAE12ED8B23C}"/>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1665635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615FD-4E51-4759-B64D-9D9CA6622D55}"/>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4646EDC-E467-4A3A-B839-68B43F340DD7}"/>
              </a:ext>
            </a:extLst>
          </p:cNvPr>
          <p:cNvSpPr>
            <a:spLocks noGrp="1"/>
          </p:cNvSpPr>
          <p:nvPr>
            <p:ph idx="1"/>
          </p:nvPr>
        </p:nvSpPr>
        <p:spPr/>
        <p:txBody>
          <a:bodyPr/>
          <a:lstStyle/>
          <a:p>
            <a:r>
              <a:rPr lang="en-US" dirty="0"/>
              <a:t>Do you agree with the following:</a:t>
            </a:r>
          </a:p>
          <a:p>
            <a:pPr lvl="1"/>
            <a:r>
              <a:rPr lang="en-US" dirty="0"/>
              <a:t>None of the non-AP STAs of a non-AP MLD shall send an ML Probe Request frame to the broadcast destination address with the Address 3 field (BSSID) set to the BSSID of the AP of the AP MLD in the corresponding link if any non-AP STA of the same non-AP MLD has already received a ML Probe Response or a Beacon frame including complete information from any of the AP of the AP MLD in any link, since the MLME-</a:t>
            </a:r>
            <a:r>
              <a:rPr lang="en-US" dirty="0" err="1"/>
              <a:t>SCAN.request</a:t>
            </a:r>
            <a:r>
              <a:rPr lang="en-US" dirty="0"/>
              <a:t> primitive with </a:t>
            </a:r>
            <a:r>
              <a:rPr lang="en-US" dirty="0" err="1"/>
              <a:t>ScanType</a:t>
            </a:r>
            <a:r>
              <a:rPr lang="en-US" dirty="0"/>
              <a:t> parameter indicating an Active scan was issued. </a:t>
            </a:r>
          </a:p>
          <a:p>
            <a:pPr lvl="1"/>
            <a:r>
              <a:rPr lang="en-US" dirty="0"/>
              <a:t>Note: complete information means information of all APs of the AP MLD.</a:t>
            </a:r>
          </a:p>
          <a:p>
            <a:pPr lvl="1"/>
            <a:endParaRPr lang="en-US" dirty="0"/>
          </a:p>
        </p:txBody>
      </p:sp>
      <p:sp>
        <p:nvSpPr>
          <p:cNvPr id="4" name="Footer Placeholder 3">
            <a:extLst>
              <a:ext uri="{FF2B5EF4-FFF2-40B4-BE49-F238E27FC236}">
                <a16:creationId xmlns:a16="http://schemas.microsoft.com/office/drawing/2014/main" id="{4B0A6C0B-B708-41CA-B968-993A547058A6}"/>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58A78049-CF4D-4109-BB2F-095D2AEAFC2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6" name="Date Placeholder 5">
            <a:extLst>
              <a:ext uri="{FF2B5EF4-FFF2-40B4-BE49-F238E27FC236}">
                <a16:creationId xmlns:a16="http://schemas.microsoft.com/office/drawing/2014/main" id="{E1A11018-F430-4EBE-9274-76FC0B79997E}"/>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4226483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615FD-4E51-4759-B64D-9D9CA6622D55}"/>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14646EDC-E467-4A3A-B839-68B43F340DD7}"/>
              </a:ext>
            </a:extLst>
          </p:cNvPr>
          <p:cNvSpPr>
            <a:spLocks noGrp="1"/>
          </p:cNvSpPr>
          <p:nvPr>
            <p:ph idx="1"/>
          </p:nvPr>
        </p:nvSpPr>
        <p:spPr/>
        <p:txBody>
          <a:bodyPr/>
          <a:lstStyle/>
          <a:p>
            <a:r>
              <a:rPr lang="en-US" dirty="0"/>
              <a:t>Do you agree with the following:</a:t>
            </a:r>
          </a:p>
          <a:p>
            <a:pPr lvl="1"/>
            <a:r>
              <a:rPr lang="en-US" dirty="0"/>
              <a:t>Unsolicited probe responses sent by an AP with dot11UnsolicitedProbeResponseOptionActivated set to true shall not be ML probe response.</a:t>
            </a:r>
            <a:endParaRPr lang="en-US" sz="2400" dirty="0"/>
          </a:p>
        </p:txBody>
      </p:sp>
      <p:sp>
        <p:nvSpPr>
          <p:cNvPr id="4" name="Footer Placeholder 3">
            <a:extLst>
              <a:ext uri="{FF2B5EF4-FFF2-40B4-BE49-F238E27FC236}">
                <a16:creationId xmlns:a16="http://schemas.microsoft.com/office/drawing/2014/main" id="{4B0A6C0B-B708-41CA-B968-993A547058A6}"/>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58A78049-CF4D-4109-BB2F-095D2AEAFC2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6" name="Date Placeholder 5">
            <a:extLst>
              <a:ext uri="{FF2B5EF4-FFF2-40B4-BE49-F238E27FC236}">
                <a16:creationId xmlns:a16="http://schemas.microsoft.com/office/drawing/2014/main" id="{44DBE93A-9C0A-44F4-93A3-B0D8B13CF0E6}"/>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1622193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94459-256C-4959-B7C7-71BF248EED2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3E6AF5D3-2489-473C-B5C2-3624588B8095}"/>
              </a:ext>
            </a:extLst>
          </p:cNvPr>
          <p:cNvSpPr>
            <a:spLocks noGrp="1"/>
          </p:cNvSpPr>
          <p:nvPr>
            <p:ph idx="1"/>
          </p:nvPr>
        </p:nvSpPr>
        <p:spPr/>
        <p:txBody>
          <a:bodyPr/>
          <a:lstStyle/>
          <a:p>
            <a:r>
              <a:rPr lang="en-US" sz="2000" dirty="0"/>
              <a:t>We already agreed that for Multi-link discovery</a:t>
            </a:r>
          </a:p>
          <a:p>
            <a:pPr lvl="1"/>
            <a:r>
              <a:rPr lang="en-US" sz="1600" dirty="0"/>
              <a:t>Basic information of the MLD is carried in RNR in Beacon and probe response</a:t>
            </a:r>
          </a:p>
          <a:p>
            <a:pPr lvl="2"/>
            <a:r>
              <a:rPr lang="en-US" sz="1400" dirty="0"/>
              <a:t>[Motion 115, #SP93] All APs that are part of the same MLD as a reporting AP and that are collocated with the reporting AP shall be reported in the RNR element that is included in the beacons and the broadcast probe responses transmitted by the reporting AP when the reporting AP is either not part of a multiple BSSID set or corresponds to a transmitted BSSID in a multiple BSSID set.  </a:t>
            </a:r>
          </a:p>
          <a:p>
            <a:pPr lvl="2"/>
            <a:endParaRPr lang="en-US" sz="1400" dirty="0"/>
          </a:p>
          <a:p>
            <a:pPr lvl="1"/>
            <a:r>
              <a:rPr lang="en-US" sz="1600" dirty="0"/>
              <a:t>Complete information of the MLD can be provided via a ML Probe request</a:t>
            </a:r>
          </a:p>
          <a:p>
            <a:pPr lvl="2"/>
            <a:r>
              <a:rPr lang="en-US" sz="1400" dirty="0"/>
              <a:t>[Motion 115, #SP97, Motion 119, #SP109] 802.11be agrees to define a mechanism for a STA of a non-AP MLD to send a probe request frame to an AP belonging to an AP MLD, which enables to request a probe response from the AP that includes the complete set of capabilities, parameters and operation elements of other APs affiliated to the same MLD as the AP </a:t>
            </a:r>
          </a:p>
          <a:p>
            <a:pPr lvl="2"/>
            <a:r>
              <a:rPr lang="en-US" sz="1400" dirty="0"/>
              <a:t>Note: Such a directed probe request requesting complete MLO information for one or more APs of the MLD is referred to as an ML probe request.  </a:t>
            </a:r>
          </a:p>
          <a:p>
            <a:pPr lvl="2"/>
            <a:r>
              <a:rPr lang="en-US" sz="1400" dirty="0"/>
              <a:t>Note: A probe response sent in response to an ML probe request containing complete MLO Information for the requested AP(s) is referred to as an ML probe response. </a:t>
            </a:r>
          </a:p>
          <a:p>
            <a:endParaRPr lang="en-US" dirty="0"/>
          </a:p>
        </p:txBody>
      </p:sp>
      <p:sp>
        <p:nvSpPr>
          <p:cNvPr id="4" name="Footer Placeholder 3">
            <a:extLst>
              <a:ext uri="{FF2B5EF4-FFF2-40B4-BE49-F238E27FC236}">
                <a16:creationId xmlns:a16="http://schemas.microsoft.com/office/drawing/2014/main" id="{53C4F248-EC73-466E-BE19-D6D9E8A4703B}"/>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7627D8AC-02B1-42DE-B311-FC5DC50993C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6" name="Date Placeholder 5">
            <a:extLst>
              <a:ext uri="{FF2B5EF4-FFF2-40B4-BE49-F238E27FC236}">
                <a16:creationId xmlns:a16="http://schemas.microsoft.com/office/drawing/2014/main" id="{F8690710-D0B0-4EB7-8156-9C8CDBEDB8F2}"/>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157375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44338-F3DF-41F2-A782-EF52C8FB129A}"/>
              </a:ext>
            </a:extLst>
          </p:cNvPr>
          <p:cNvSpPr>
            <a:spLocks noGrp="1"/>
          </p:cNvSpPr>
          <p:nvPr>
            <p:ph type="title"/>
          </p:nvPr>
        </p:nvSpPr>
        <p:spPr/>
        <p:txBody>
          <a:bodyPr/>
          <a:lstStyle/>
          <a:p>
            <a:r>
              <a:rPr lang="en-US" dirty="0"/>
              <a:t>Regular probe request vs. ML probe request</a:t>
            </a:r>
          </a:p>
        </p:txBody>
      </p:sp>
      <p:sp>
        <p:nvSpPr>
          <p:cNvPr id="3" name="Content Placeholder 2">
            <a:extLst>
              <a:ext uri="{FF2B5EF4-FFF2-40B4-BE49-F238E27FC236}">
                <a16:creationId xmlns:a16="http://schemas.microsoft.com/office/drawing/2014/main" id="{8F3195DD-7283-4334-9287-4BE866D58410}"/>
              </a:ext>
            </a:extLst>
          </p:cNvPr>
          <p:cNvSpPr>
            <a:spLocks noGrp="1"/>
          </p:cNvSpPr>
          <p:nvPr>
            <p:ph idx="1"/>
          </p:nvPr>
        </p:nvSpPr>
        <p:spPr/>
        <p:txBody>
          <a:bodyPr/>
          <a:lstStyle/>
          <a:p>
            <a:pPr>
              <a:buFont typeface="Arial" panose="020B0604020202020204" pitchFamily="34" charset="0"/>
              <a:buChar char="•"/>
            </a:pPr>
            <a:r>
              <a:rPr lang="en-US" sz="2000" dirty="0"/>
              <a:t>We differentiate between regular probe request/response and MLD probe request/response:</a:t>
            </a:r>
          </a:p>
          <a:p>
            <a:pPr lvl="1">
              <a:buFont typeface="Arial" panose="020B0604020202020204" pitchFamily="34" charset="0"/>
              <a:buChar char="•"/>
            </a:pPr>
            <a:r>
              <a:rPr lang="en-US" sz="1800" dirty="0"/>
              <a:t>Regular probe request/probe responses:</a:t>
            </a:r>
          </a:p>
          <a:p>
            <a:pPr lvl="2">
              <a:buFont typeface="Arial" panose="020B0604020202020204" pitchFamily="34" charset="0"/>
              <a:buChar char="•"/>
            </a:pPr>
            <a:r>
              <a:rPr lang="en-US" sz="1600" dirty="0"/>
              <a:t>Probe request that contains mainly information on the link on which it is transmitted, and generates a regular probe response that contains the RNR (min information – basic discovery)</a:t>
            </a:r>
          </a:p>
          <a:p>
            <a:pPr lvl="1">
              <a:buFont typeface="Arial" panose="020B0604020202020204" pitchFamily="34" charset="0"/>
              <a:buChar char="•"/>
            </a:pPr>
            <a:r>
              <a:rPr lang="en-US" sz="1800" dirty="0"/>
              <a:t>MLD probe request/probe responses:</a:t>
            </a:r>
          </a:p>
          <a:p>
            <a:pPr lvl="2">
              <a:buFont typeface="Arial" panose="020B0604020202020204" pitchFamily="34" charset="0"/>
              <a:buChar char="•"/>
            </a:pPr>
            <a:r>
              <a:rPr lang="en-US" sz="1600" dirty="0"/>
              <a:t>Probe request that requests complete MLD info on multiple links that the STA supports</a:t>
            </a:r>
          </a:p>
          <a:p>
            <a:pPr lvl="2">
              <a:buFont typeface="Arial" panose="020B0604020202020204" pitchFamily="34" charset="0"/>
              <a:buChar char="•"/>
            </a:pPr>
            <a:r>
              <a:rPr lang="en-US" sz="1600" dirty="0"/>
              <a:t>Probe response contains complete information on AP MLD</a:t>
            </a:r>
          </a:p>
          <a:p>
            <a:pPr lvl="1">
              <a:buFont typeface="Arial" panose="020B0604020202020204" pitchFamily="34" charset="0"/>
              <a:buChar char="•"/>
            </a:pPr>
            <a:r>
              <a:rPr lang="en-US" sz="1800" dirty="0"/>
              <a:t>These 2 probes are used differently by the STA:</a:t>
            </a:r>
          </a:p>
          <a:p>
            <a:pPr lvl="2">
              <a:buFont typeface="Arial" panose="020B0604020202020204" pitchFamily="34" charset="0"/>
              <a:buChar char="•"/>
            </a:pPr>
            <a:r>
              <a:rPr lang="en-US" sz="1600" dirty="0"/>
              <a:t>For basic initial discovery---use regular probe</a:t>
            </a:r>
          </a:p>
          <a:p>
            <a:pPr lvl="2">
              <a:buFont typeface="Arial" panose="020B0604020202020204" pitchFamily="34" charset="0"/>
              <a:buChar char="•"/>
            </a:pPr>
            <a:r>
              <a:rPr lang="en-US" sz="1600" dirty="0"/>
              <a:t>For collecting complete info before Multi-link setup---use MLD Probe</a:t>
            </a:r>
          </a:p>
          <a:p>
            <a:endParaRPr lang="en-US" dirty="0"/>
          </a:p>
        </p:txBody>
      </p:sp>
      <p:sp>
        <p:nvSpPr>
          <p:cNvPr id="4" name="Footer Placeholder 3">
            <a:extLst>
              <a:ext uri="{FF2B5EF4-FFF2-40B4-BE49-F238E27FC236}">
                <a16:creationId xmlns:a16="http://schemas.microsoft.com/office/drawing/2014/main" id="{E4A30EB3-6A5F-4E75-A6F3-A44FED6D715C}"/>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6248EFD5-B824-454A-8D5F-8D36CBFBDA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Date Placeholder 5">
            <a:extLst>
              <a:ext uri="{FF2B5EF4-FFF2-40B4-BE49-F238E27FC236}">
                <a16:creationId xmlns:a16="http://schemas.microsoft.com/office/drawing/2014/main" id="{277C7D42-A8EE-4509-ABE9-6557FCA41B87}"/>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347291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E26B3-1592-4B1F-9196-4368B02C8EFE}"/>
              </a:ext>
            </a:extLst>
          </p:cNvPr>
          <p:cNvSpPr>
            <a:spLocks noGrp="1"/>
          </p:cNvSpPr>
          <p:nvPr>
            <p:ph type="title"/>
          </p:nvPr>
        </p:nvSpPr>
        <p:spPr/>
        <p:txBody>
          <a:bodyPr/>
          <a:lstStyle/>
          <a:p>
            <a:r>
              <a:rPr lang="en-US" dirty="0"/>
              <a:t>Restrictions on ML probe request</a:t>
            </a:r>
          </a:p>
        </p:txBody>
      </p:sp>
      <p:sp>
        <p:nvSpPr>
          <p:cNvPr id="3" name="Content Placeholder 2">
            <a:extLst>
              <a:ext uri="{FF2B5EF4-FFF2-40B4-BE49-F238E27FC236}">
                <a16:creationId xmlns:a16="http://schemas.microsoft.com/office/drawing/2014/main" id="{82E18DC9-E6C2-4139-89F1-BCB171F5B51B}"/>
              </a:ext>
            </a:extLst>
          </p:cNvPr>
          <p:cNvSpPr>
            <a:spLocks noGrp="1"/>
          </p:cNvSpPr>
          <p:nvPr>
            <p:ph idx="1"/>
          </p:nvPr>
        </p:nvSpPr>
        <p:spPr/>
        <p:txBody>
          <a:bodyPr/>
          <a:lstStyle/>
          <a:p>
            <a:r>
              <a:rPr lang="en-US" dirty="0"/>
              <a:t>Since ML probe request/response includes complete information of all links supported by the MLD, the associated overhead is likely to be much larger than regular probe request/response.</a:t>
            </a:r>
          </a:p>
          <a:p>
            <a:endParaRPr lang="en-US" dirty="0"/>
          </a:p>
          <a:p>
            <a:r>
              <a:rPr lang="en-US" dirty="0"/>
              <a:t>If we allow a non-AP MLD to arbitrarily use ML probe request, it may cause congestion in the links.</a:t>
            </a:r>
          </a:p>
          <a:p>
            <a:endParaRPr lang="en-US" dirty="0"/>
          </a:p>
          <a:p>
            <a:r>
              <a:rPr lang="en-US" dirty="0"/>
              <a:t>In 6 GHz, we placed several restrictions on the use of probe request. In this contribution we propose to apply similar ideas to limit the use of ML probe request.</a:t>
            </a:r>
          </a:p>
        </p:txBody>
      </p:sp>
      <p:sp>
        <p:nvSpPr>
          <p:cNvPr id="4" name="Date Placeholder 3">
            <a:extLst>
              <a:ext uri="{FF2B5EF4-FFF2-40B4-BE49-F238E27FC236}">
                <a16:creationId xmlns:a16="http://schemas.microsoft.com/office/drawing/2014/main" id="{5A789C35-1570-47BD-88DE-A20F781EFD3A}"/>
              </a:ext>
            </a:extLst>
          </p:cNvPr>
          <p:cNvSpPr>
            <a:spLocks noGrp="1"/>
          </p:cNvSpPr>
          <p:nvPr>
            <p:ph type="dt" sz="half" idx="10"/>
          </p:nvPr>
        </p:nvSpPr>
        <p:spPr/>
        <p:txBody>
          <a:bodyPr/>
          <a:lstStyle/>
          <a:p>
            <a:pPr>
              <a:defRPr/>
            </a:pPr>
            <a:r>
              <a:rPr lang="en-US" altLang="zh-CN"/>
              <a:t>August 2020</a:t>
            </a:r>
            <a:endParaRPr lang="en-GB" altLang="en-US" dirty="0"/>
          </a:p>
        </p:txBody>
      </p:sp>
      <p:sp>
        <p:nvSpPr>
          <p:cNvPr id="5" name="Footer Placeholder 4">
            <a:extLst>
              <a:ext uri="{FF2B5EF4-FFF2-40B4-BE49-F238E27FC236}">
                <a16:creationId xmlns:a16="http://schemas.microsoft.com/office/drawing/2014/main" id="{C577CB53-0B69-4F81-AB87-4217B526DD4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005295F2-9102-48BD-B5A6-5C78DB25E2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281467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CAB08-3846-400D-A162-6BF70D9A5785}"/>
              </a:ext>
            </a:extLst>
          </p:cNvPr>
          <p:cNvSpPr>
            <a:spLocks noGrp="1"/>
          </p:cNvSpPr>
          <p:nvPr>
            <p:ph type="title"/>
          </p:nvPr>
        </p:nvSpPr>
        <p:spPr/>
        <p:txBody>
          <a:bodyPr/>
          <a:lstStyle/>
          <a:p>
            <a:r>
              <a:rPr lang="en-US" dirty="0"/>
              <a:t>Blind ML probe</a:t>
            </a:r>
          </a:p>
        </p:txBody>
      </p:sp>
      <p:sp>
        <p:nvSpPr>
          <p:cNvPr id="3" name="Content Placeholder 2">
            <a:extLst>
              <a:ext uri="{FF2B5EF4-FFF2-40B4-BE49-F238E27FC236}">
                <a16:creationId xmlns:a16="http://schemas.microsoft.com/office/drawing/2014/main" id="{CF6B1746-C098-4EF7-8996-3137285910AC}"/>
              </a:ext>
            </a:extLst>
          </p:cNvPr>
          <p:cNvSpPr>
            <a:spLocks noGrp="1"/>
          </p:cNvSpPr>
          <p:nvPr>
            <p:ph idx="1"/>
          </p:nvPr>
        </p:nvSpPr>
        <p:spPr/>
        <p:txBody>
          <a:bodyPr/>
          <a:lstStyle/>
          <a:p>
            <a:r>
              <a:rPr lang="en-US" sz="2000" b="0" dirty="0"/>
              <a:t>We prohibit blind probe request in 6 GHz in 11ax.</a:t>
            </a:r>
          </a:p>
          <a:p>
            <a:pPr lvl="1"/>
            <a:r>
              <a:rPr lang="en-US" sz="1600" b="0" dirty="0">
                <a:highlight>
                  <a:srgbClr val="00FF00"/>
                </a:highlight>
              </a:rPr>
              <a:t>11ax 6 GHz</a:t>
            </a:r>
            <a:r>
              <a:rPr lang="en-US" sz="1600" b="0" dirty="0"/>
              <a:t>: The non-AP STA shall not transmit a Probe Request frame to the broadcast destination address with the Address 3 field set to the wildcard BSSID, and the SSID set to the wildcard SSID.</a:t>
            </a:r>
          </a:p>
          <a:p>
            <a:pPr lvl="1"/>
            <a:endParaRPr lang="en-US" sz="1600" b="0" dirty="0"/>
          </a:p>
          <a:p>
            <a:pPr lvl="1"/>
            <a:endParaRPr lang="en-US" sz="1600" b="0" dirty="0"/>
          </a:p>
          <a:p>
            <a:r>
              <a:rPr lang="en-US" sz="2000" b="0" dirty="0">
                <a:solidFill>
                  <a:schemeClr val="tx2"/>
                </a:solidFill>
              </a:rPr>
              <a:t>For MLD Probing, it should be done after basic discovery. Therefore, we should also prohibit blind MLD Probe Request.</a:t>
            </a:r>
          </a:p>
          <a:p>
            <a:pPr lvl="1"/>
            <a:r>
              <a:rPr lang="en-US" sz="1600" dirty="0">
                <a:highlight>
                  <a:srgbClr val="FF0000"/>
                </a:highlight>
              </a:rPr>
              <a:t>Proposed rule in 11be</a:t>
            </a:r>
            <a:r>
              <a:rPr lang="en-US" sz="1600" dirty="0">
                <a:solidFill>
                  <a:schemeClr val="tx2"/>
                </a:solidFill>
              </a:rPr>
              <a:t>: A </a:t>
            </a:r>
            <a:r>
              <a:rPr lang="en-US" sz="1600" dirty="0">
                <a:solidFill>
                  <a:srgbClr val="FF0000"/>
                </a:solidFill>
              </a:rPr>
              <a:t>non-AP STA affiliated with a non-AP MLD </a:t>
            </a:r>
            <a:r>
              <a:rPr lang="en-US" sz="1600" dirty="0">
                <a:solidFill>
                  <a:schemeClr val="tx2"/>
                </a:solidFill>
              </a:rPr>
              <a:t>shall not transmit a </a:t>
            </a:r>
            <a:r>
              <a:rPr lang="en-US" sz="1600" dirty="0">
                <a:solidFill>
                  <a:srgbClr val="FF0000"/>
                </a:solidFill>
              </a:rPr>
              <a:t>MLD Probe Request </a:t>
            </a:r>
            <a:r>
              <a:rPr lang="en-US" sz="1600" dirty="0">
                <a:solidFill>
                  <a:schemeClr val="tx2"/>
                </a:solidFill>
              </a:rPr>
              <a:t>to the broadcast destination address with the Address 3 field set to the wildcard BSSID, and the SSID set to the wildcard SSID (Note : </a:t>
            </a:r>
            <a:r>
              <a:rPr lang="en-US" sz="1600" dirty="0"/>
              <a:t>6 GHz is already covered</a:t>
            </a:r>
            <a:r>
              <a:rPr lang="en-US" sz="1600" dirty="0">
                <a:solidFill>
                  <a:schemeClr val="tx2"/>
                </a:solidFill>
              </a:rPr>
              <a:t>).</a:t>
            </a:r>
          </a:p>
          <a:p>
            <a:pPr lvl="1"/>
            <a:r>
              <a:rPr lang="en-US" sz="1600" dirty="0">
                <a:solidFill>
                  <a:schemeClr val="tx2"/>
                </a:solidFill>
              </a:rPr>
              <a:t>This is consistent with the definition of an ML Probe request:</a:t>
            </a:r>
          </a:p>
          <a:p>
            <a:pPr lvl="2"/>
            <a:r>
              <a:rPr lang="en-US" sz="1400" dirty="0"/>
              <a:t>Such a directed probe request requesting complete MLO information for one or more APs of the MLD is referred to as an ML probe request</a:t>
            </a:r>
            <a:r>
              <a:rPr lang="en-US" sz="1400" dirty="0">
                <a:solidFill>
                  <a:schemeClr val="tx2"/>
                </a:solidFill>
              </a:rPr>
              <a:t> </a:t>
            </a:r>
          </a:p>
          <a:p>
            <a:pPr lvl="1"/>
            <a:endParaRPr lang="en-US" sz="1400" b="0" dirty="0"/>
          </a:p>
          <a:p>
            <a:endParaRPr lang="en-US" sz="1400" b="0" dirty="0">
              <a:highlight>
                <a:srgbClr val="FFFF00"/>
              </a:highlight>
            </a:endParaRPr>
          </a:p>
        </p:txBody>
      </p:sp>
      <p:sp>
        <p:nvSpPr>
          <p:cNvPr id="4" name="Footer Placeholder 3">
            <a:extLst>
              <a:ext uri="{FF2B5EF4-FFF2-40B4-BE49-F238E27FC236}">
                <a16:creationId xmlns:a16="http://schemas.microsoft.com/office/drawing/2014/main" id="{96DBF62A-679F-484A-BEC7-A67028327E5C}"/>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92C99AE0-6C2F-418E-9790-F2F2AD19FE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Date Placeholder 5">
            <a:extLst>
              <a:ext uri="{FF2B5EF4-FFF2-40B4-BE49-F238E27FC236}">
                <a16:creationId xmlns:a16="http://schemas.microsoft.com/office/drawing/2014/main" id="{99137B11-3CDF-4E4E-ACA3-B2752E027E5B}"/>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6819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55DA3-728C-4D00-A77A-433FABEF2548}"/>
              </a:ext>
            </a:extLst>
          </p:cNvPr>
          <p:cNvSpPr>
            <a:spLocks noGrp="1"/>
          </p:cNvSpPr>
          <p:nvPr>
            <p:ph type="title"/>
          </p:nvPr>
        </p:nvSpPr>
        <p:spPr/>
        <p:txBody>
          <a:bodyPr/>
          <a:lstStyle/>
          <a:p>
            <a:r>
              <a:rPr lang="en-US" dirty="0"/>
              <a:t>Frequency of ML probe</a:t>
            </a:r>
          </a:p>
        </p:txBody>
      </p:sp>
      <p:sp>
        <p:nvSpPr>
          <p:cNvPr id="3" name="Content Placeholder 2">
            <a:extLst>
              <a:ext uri="{FF2B5EF4-FFF2-40B4-BE49-F238E27FC236}">
                <a16:creationId xmlns:a16="http://schemas.microsoft.com/office/drawing/2014/main" id="{4FB1793E-0270-4566-B8CA-E92136D8982B}"/>
              </a:ext>
            </a:extLst>
          </p:cNvPr>
          <p:cNvSpPr>
            <a:spLocks noGrp="1"/>
          </p:cNvSpPr>
          <p:nvPr>
            <p:ph idx="1"/>
          </p:nvPr>
        </p:nvSpPr>
        <p:spPr/>
        <p:txBody>
          <a:bodyPr/>
          <a:lstStyle/>
          <a:p>
            <a:r>
              <a:rPr lang="en-US" sz="1800" b="0" dirty="0"/>
              <a:t>We should also limit the frequency of transmitting MLD Probe Request, like what we did in 11ax in terms of limiting Probe Request in 6 GHz.</a:t>
            </a:r>
          </a:p>
          <a:p>
            <a:pPr lvl="1"/>
            <a:r>
              <a:rPr lang="en-US" sz="1600" dirty="0">
                <a:highlight>
                  <a:srgbClr val="00FF00"/>
                </a:highlight>
              </a:rPr>
              <a:t>11ax 6 GHz</a:t>
            </a:r>
            <a:r>
              <a:rPr lang="en-US" sz="1600" dirty="0"/>
              <a:t>: The non-AP STA shall not transmit more than one Probe Request frame to the broadcast destination address with the Address 3 field set to the wildcard BSSID and the SSID field not set to the wildcard SSID during each 20 TU period scanning the channel. The non-AP STA shall not transmit more than three Probe Request frames to the broadcast destination address with Address 3 field set to a non-wildcard BSSID during each 20 TU period scanning the channel.</a:t>
            </a:r>
          </a:p>
          <a:p>
            <a:pPr lvl="1"/>
            <a:endParaRPr lang="en-US" sz="1400" dirty="0"/>
          </a:p>
          <a:p>
            <a:pPr lvl="1"/>
            <a:r>
              <a:rPr lang="en-US" sz="1600" dirty="0">
                <a:highlight>
                  <a:srgbClr val="FF0000"/>
                </a:highlight>
              </a:rPr>
              <a:t>Proposed rule in 11be</a:t>
            </a:r>
            <a:r>
              <a:rPr lang="en-US" sz="1600" dirty="0"/>
              <a:t>: A</a:t>
            </a:r>
            <a:r>
              <a:rPr lang="en-US" sz="1600" b="0" dirty="0"/>
              <a:t> non-AP STA</a:t>
            </a:r>
            <a:r>
              <a:rPr lang="en-US" sz="1600" b="0" dirty="0">
                <a:solidFill>
                  <a:srgbClr val="FF0000"/>
                </a:solidFill>
              </a:rPr>
              <a:t> affiliated with a non-AP MLD </a:t>
            </a:r>
            <a:r>
              <a:rPr lang="en-US" sz="1600" b="0" dirty="0"/>
              <a:t>shall not transmit more than one MLD Probe Request frame to the broadcast destination address with the Address 3 field set to the wildcard BSSID and the SSID field not set to the wildcard SSID during each 20 TU period scanning the channel. A non-AP STA </a:t>
            </a:r>
            <a:r>
              <a:rPr lang="en-US" sz="1600" dirty="0">
                <a:solidFill>
                  <a:srgbClr val="FF0000"/>
                </a:solidFill>
              </a:rPr>
              <a:t>affiliated with a non-AP MLD </a:t>
            </a:r>
            <a:r>
              <a:rPr lang="en-US" sz="1600" b="0" dirty="0"/>
              <a:t>shall not transmit more than three </a:t>
            </a:r>
            <a:r>
              <a:rPr lang="en-US" sz="1600" b="0" dirty="0">
                <a:solidFill>
                  <a:srgbClr val="FF0000"/>
                </a:solidFill>
              </a:rPr>
              <a:t>MLD Probe Requests</a:t>
            </a:r>
            <a:r>
              <a:rPr lang="en-US" sz="1600" b="0" dirty="0"/>
              <a:t> to the broadcast destination address with Address 3 field set to a non-wildcard BSSID during each 20 TU period scanning the channel. </a:t>
            </a:r>
            <a:endParaRPr lang="en-US" sz="1600" dirty="0"/>
          </a:p>
          <a:p>
            <a:endParaRPr lang="en-US" dirty="0"/>
          </a:p>
        </p:txBody>
      </p:sp>
      <p:sp>
        <p:nvSpPr>
          <p:cNvPr id="4" name="Footer Placeholder 3">
            <a:extLst>
              <a:ext uri="{FF2B5EF4-FFF2-40B4-BE49-F238E27FC236}">
                <a16:creationId xmlns:a16="http://schemas.microsoft.com/office/drawing/2014/main" id="{C24344A4-B4B8-4314-B216-CBB779112285}"/>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B789F70C-F13F-4FEA-97F9-8F9DE9E16C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Date Placeholder 5">
            <a:extLst>
              <a:ext uri="{FF2B5EF4-FFF2-40B4-BE49-F238E27FC236}">
                <a16:creationId xmlns:a16="http://schemas.microsoft.com/office/drawing/2014/main" id="{6101EE5D-93F9-40A1-8B73-798589B4B776}"/>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1651017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FD22A-D0AB-4FB1-875D-97EE7B9079B8}"/>
              </a:ext>
            </a:extLst>
          </p:cNvPr>
          <p:cNvSpPr>
            <a:spLocks noGrp="1"/>
          </p:cNvSpPr>
          <p:nvPr>
            <p:ph type="title"/>
          </p:nvPr>
        </p:nvSpPr>
        <p:spPr/>
        <p:txBody>
          <a:bodyPr/>
          <a:lstStyle/>
          <a:p>
            <a:r>
              <a:rPr lang="en-US" dirty="0"/>
              <a:t>Additional rules on ML probe</a:t>
            </a:r>
          </a:p>
        </p:txBody>
      </p:sp>
      <p:sp>
        <p:nvSpPr>
          <p:cNvPr id="3" name="Content Placeholder 2">
            <a:extLst>
              <a:ext uri="{FF2B5EF4-FFF2-40B4-BE49-F238E27FC236}">
                <a16:creationId xmlns:a16="http://schemas.microsoft.com/office/drawing/2014/main" id="{4C34CFF5-DE98-4647-93B5-FB1DD3AC6F57}"/>
              </a:ext>
            </a:extLst>
          </p:cNvPr>
          <p:cNvSpPr>
            <a:spLocks noGrp="1"/>
          </p:cNvSpPr>
          <p:nvPr>
            <p:ph idx="1"/>
          </p:nvPr>
        </p:nvSpPr>
        <p:spPr/>
        <p:txBody>
          <a:bodyPr/>
          <a:lstStyle/>
          <a:p>
            <a:r>
              <a:rPr lang="en-US" sz="1800" dirty="0"/>
              <a:t>In 11ax 6 GHz, we prohibit the non-AP STA to send a probe if it has already obtained the information from the AP.</a:t>
            </a:r>
          </a:p>
          <a:p>
            <a:pPr lvl="1"/>
            <a:r>
              <a:rPr lang="en-US" sz="1400" dirty="0">
                <a:highlight>
                  <a:srgbClr val="00FF00"/>
                </a:highlight>
              </a:rPr>
              <a:t>11ax 6GHz</a:t>
            </a:r>
            <a:r>
              <a:rPr lang="en-US" sz="1400" dirty="0"/>
              <a:t>: The non-AP STA shall not send a Probe Request frame to the broadcast destination address with the Address 3 field (BSSID) set to the BSSID of an AP from which it has already received a Probe Response or a Beacon frame since the start of its scanning on that channel.</a:t>
            </a:r>
          </a:p>
          <a:p>
            <a:endParaRPr lang="en-US" sz="1800" dirty="0"/>
          </a:p>
          <a:p>
            <a:r>
              <a:rPr lang="en-US" sz="1800" dirty="0"/>
              <a:t>We should apply similar rules in 11be, prohibiting the use of MLD Probe Request if the non-AP MLD has already received complete information from the AP MLD.</a:t>
            </a:r>
          </a:p>
          <a:p>
            <a:pPr lvl="1"/>
            <a:r>
              <a:rPr lang="en-US" sz="1400" dirty="0">
                <a:highlight>
                  <a:srgbClr val="FF3300"/>
                </a:highlight>
              </a:rPr>
              <a:t>Proposed rule in 11be</a:t>
            </a:r>
            <a:r>
              <a:rPr lang="en-US" sz="1400" dirty="0"/>
              <a:t>: None of the non-AP STAs of a non-AP MLD shall send an ML Probe Request frame to the broadcast destination address with the Address 3 field (BSSID) set to the BSSID of the AP of the AP MLD in the corresponding link if any non-AP STA of the same non-AP MLD has already received a ML Probe Response or a Beacon frame including complete information from any of the AP of the AP MLD in any link, since the MLME-</a:t>
            </a:r>
            <a:r>
              <a:rPr lang="en-US" sz="1400" dirty="0" err="1"/>
              <a:t>SCAN.request</a:t>
            </a:r>
            <a:r>
              <a:rPr lang="en-US" sz="1400" dirty="0"/>
              <a:t> primitive with </a:t>
            </a:r>
            <a:r>
              <a:rPr lang="en-US" sz="1400" dirty="0" err="1"/>
              <a:t>ScanType</a:t>
            </a:r>
            <a:r>
              <a:rPr lang="en-US" sz="1400" dirty="0"/>
              <a:t> parameter indicating an Active scan was issued. </a:t>
            </a:r>
          </a:p>
          <a:p>
            <a:pPr lvl="1"/>
            <a:r>
              <a:rPr lang="en-US" sz="1400" dirty="0"/>
              <a:t>Note: complete information means information of all APs of the AP MLD</a:t>
            </a:r>
          </a:p>
          <a:p>
            <a:pPr lvl="1"/>
            <a:endParaRPr lang="en-US" dirty="0">
              <a:solidFill>
                <a:srgbClr val="FF0000"/>
              </a:solidFill>
            </a:endParaRPr>
          </a:p>
        </p:txBody>
      </p:sp>
      <p:sp>
        <p:nvSpPr>
          <p:cNvPr id="4" name="Footer Placeholder 3">
            <a:extLst>
              <a:ext uri="{FF2B5EF4-FFF2-40B4-BE49-F238E27FC236}">
                <a16:creationId xmlns:a16="http://schemas.microsoft.com/office/drawing/2014/main" id="{B88C732C-C573-458B-B6E4-517ACDF9BA95}"/>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2BBBA11F-206C-4EDB-B73B-A3FA3886B59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Date Placeholder 5">
            <a:extLst>
              <a:ext uri="{FF2B5EF4-FFF2-40B4-BE49-F238E27FC236}">
                <a16:creationId xmlns:a16="http://schemas.microsoft.com/office/drawing/2014/main" id="{22C3A2C6-29C9-459B-BBC5-9F0A1F2602A2}"/>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3181827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2EFE1-F587-4188-A4A3-ADA179118F83}"/>
              </a:ext>
            </a:extLst>
          </p:cNvPr>
          <p:cNvSpPr>
            <a:spLocks noGrp="1"/>
          </p:cNvSpPr>
          <p:nvPr>
            <p:ph type="title"/>
          </p:nvPr>
        </p:nvSpPr>
        <p:spPr/>
        <p:txBody>
          <a:bodyPr/>
          <a:lstStyle/>
          <a:p>
            <a:r>
              <a:rPr lang="en-US" dirty="0"/>
              <a:t>Unsolicited Probe Response</a:t>
            </a:r>
          </a:p>
        </p:txBody>
      </p:sp>
      <p:sp>
        <p:nvSpPr>
          <p:cNvPr id="3" name="Content Placeholder 2">
            <a:extLst>
              <a:ext uri="{FF2B5EF4-FFF2-40B4-BE49-F238E27FC236}">
                <a16:creationId xmlns:a16="http://schemas.microsoft.com/office/drawing/2014/main" id="{81BD6F9A-1B9B-493B-BC39-242A0A96C11F}"/>
              </a:ext>
            </a:extLst>
          </p:cNvPr>
          <p:cNvSpPr>
            <a:spLocks noGrp="1"/>
          </p:cNvSpPr>
          <p:nvPr>
            <p:ph idx="1"/>
          </p:nvPr>
        </p:nvSpPr>
        <p:spPr/>
        <p:txBody>
          <a:bodyPr/>
          <a:lstStyle/>
          <a:p>
            <a:r>
              <a:rPr lang="en-US" sz="2000" dirty="0"/>
              <a:t>In 11ax 6 GHz, we defined unsolicited probe response.</a:t>
            </a:r>
          </a:p>
          <a:p>
            <a:pPr lvl="1"/>
            <a:r>
              <a:rPr lang="en-US" sz="1600" dirty="0"/>
              <a:t>If implemented, the AP operating in 6 GHz schedules for transmission unsolicited probe response frames every 20 TUs or less.</a:t>
            </a:r>
          </a:p>
          <a:p>
            <a:endParaRPr lang="en-US" sz="1800" dirty="0"/>
          </a:p>
          <a:p>
            <a:r>
              <a:rPr lang="en-US" sz="2000" dirty="0"/>
              <a:t>Considering the large overhead associated with ML probe response, we think ML probe response should only be sent when requested. In other words, such unsolicited probe response shall not be ML probe response. As a result, we propose the following:</a:t>
            </a:r>
          </a:p>
          <a:p>
            <a:pPr lvl="1"/>
            <a:r>
              <a:rPr lang="en-US" sz="1600" dirty="0">
                <a:highlight>
                  <a:srgbClr val="FF3300"/>
                </a:highlight>
              </a:rPr>
              <a:t>Proposed rule in 11be :</a:t>
            </a:r>
            <a:r>
              <a:rPr lang="en-US" sz="1600" dirty="0"/>
              <a:t> Unsolicited probe responses sent by an AP with dot11UnsolicitedProbeResponseOptionActivated set to true shall not be ML probe response.</a:t>
            </a:r>
          </a:p>
          <a:p>
            <a:pPr lvl="1"/>
            <a:endParaRPr lang="en-US" sz="1400" dirty="0"/>
          </a:p>
          <a:p>
            <a:pPr lvl="1"/>
            <a:endParaRPr lang="en-US" sz="1400" dirty="0"/>
          </a:p>
          <a:p>
            <a:pPr lvl="1"/>
            <a:endParaRPr lang="en-US" sz="1400" dirty="0"/>
          </a:p>
          <a:p>
            <a:pPr lvl="1"/>
            <a:endParaRPr lang="en-US" sz="1400" b="0" dirty="0">
              <a:solidFill>
                <a:srgbClr val="FF0000"/>
              </a:solidFill>
            </a:endParaRPr>
          </a:p>
        </p:txBody>
      </p:sp>
      <p:sp>
        <p:nvSpPr>
          <p:cNvPr id="4" name="Footer Placeholder 3">
            <a:extLst>
              <a:ext uri="{FF2B5EF4-FFF2-40B4-BE49-F238E27FC236}">
                <a16:creationId xmlns:a16="http://schemas.microsoft.com/office/drawing/2014/main" id="{5E696227-6AAF-4E4B-B238-B7C62A5BE7BC}"/>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D7349E16-DEFD-45F0-9590-811672585B5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6" name="Date Placeholder 5">
            <a:extLst>
              <a:ext uri="{FF2B5EF4-FFF2-40B4-BE49-F238E27FC236}">
                <a16:creationId xmlns:a16="http://schemas.microsoft.com/office/drawing/2014/main" id="{3214F57B-0AC6-4359-9294-3B8915AF8EA8}"/>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237004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71B55-0637-4566-A59C-7DEF2224F273}"/>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FFCD3EEB-4C13-4F8F-87D7-B39C1483CDAE}"/>
              </a:ext>
            </a:extLst>
          </p:cNvPr>
          <p:cNvSpPr>
            <a:spLocks noGrp="1"/>
          </p:cNvSpPr>
          <p:nvPr>
            <p:ph idx="1"/>
          </p:nvPr>
        </p:nvSpPr>
        <p:spPr/>
        <p:txBody>
          <a:bodyPr/>
          <a:lstStyle/>
          <a:p>
            <a:r>
              <a:rPr lang="en-US" dirty="0"/>
              <a:t>We proposed several rules to restrict the use of MLD Probe in 11be.</a:t>
            </a:r>
          </a:p>
          <a:p>
            <a:pPr lvl="1"/>
            <a:r>
              <a:rPr lang="en-US" dirty="0"/>
              <a:t>To prevent “probe storm”.</a:t>
            </a:r>
          </a:p>
          <a:p>
            <a:pPr lvl="1"/>
            <a:r>
              <a:rPr lang="en-US" dirty="0"/>
              <a:t>Most of the rules are adapted from the restriction rules in 11ax 6 GHz and extended to MLD Probe with similar ideas.</a:t>
            </a:r>
          </a:p>
        </p:txBody>
      </p:sp>
      <p:sp>
        <p:nvSpPr>
          <p:cNvPr id="4" name="Footer Placeholder 3">
            <a:extLst>
              <a:ext uri="{FF2B5EF4-FFF2-40B4-BE49-F238E27FC236}">
                <a16:creationId xmlns:a16="http://schemas.microsoft.com/office/drawing/2014/main" id="{CA183677-1696-4450-A74E-15417111E2E5}"/>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D0C7DDB0-0F24-4682-B639-FCD75883E0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a:extLst>
              <a:ext uri="{FF2B5EF4-FFF2-40B4-BE49-F238E27FC236}">
                <a16:creationId xmlns:a16="http://schemas.microsoft.com/office/drawing/2014/main" id="{9B9B6149-62B8-448C-879B-407DBB58B2BE}"/>
              </a:ext>
            </a:extLst>
          </p:cNvPr>
          <p:cNvSpPr>
            <a:spLocks noGrp="1"/>
          </p:cNvSpPr>
          <p:nvPr>
            <p:ph type="dt" sz="half" idx="10"/>
          </p:nvPr>
        </p:nvSpPr>
        <p:spPr/>
        <p:txBody>
          <a:bodyPr/>
          <a:lstStyle/>
          <a:p>
            <a:pPr>
              <a:defRPr/>
            </a:pPr>
            <a:r>
              <a:rPr lang="en-US" altLang="zh-CN"/>
              <a:t>August 2020</a:t>
            </a:r>
            <a:endParaRPr lang="en-GB" altLang="en-US" dirty="0"/>
          </a:p>
        </p:txBody>
      </p:sp>
    </p:spTree>
    <p:extLst>
      <p:ext uri="{BB962C8B-B14F-4D97-AF65-F5344CB8AC3E}">
        <p14:creationId xmlns:p14="http://schemas.microsoft.com/office/powerpoint/2010/main" val="427552039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80294</TotalTime>
  <Words>1706</Words>
  <Application>Microsoft Office PowerPoint</Application>
  <PresentationFormat>On-screen Show (4:3)</PresentationFormat>
  <Paragraphs>150</Paragraphs>
  <Slides>13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Qualcomm Office Regular</vt:lpstr>
      <vt:lpstr>Qualcomm Regular</vt:lpstr>
      <vt:lpstr>Arial</vt:lpstr>
      <vt:lpstr>Times New Roman</vt:lpstr>
      <vt:lpstr>802-11-Submission</vt:lpstr>
      <vt:lpstr>Restrictions on MLD Probe</vt:lpstr>
      <vt:lpstr>Background</vt:lpstr>
      <vt:lpstr>Regular probe request vs. ML probe request</vt:lpstr>
      <vt:lpstr>Restrictions on ML probe request</vt:lpstr>
      <vt:lpstr>Blind ML probe</vt:lpstr>
      <vt:lpstr>Frequency of ML probe</vt:lpstr>
      <vt:lpstr>Additional rules on ML probe</vt:lpstr>
      <vt:lpstr>Unsolicited Probe Response</vt:lpstr>
      <vt:lpstr>Conclusions</vt:lpstr>
      <vt:lpstr>SP 1</vt:lpstr>
      <vt:lpstr>SP 2</vt:lpstr>
      <vt:lpstr>SP 3</vt:lpstr>
      <vt:lpstr>SP 4</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Chen, Cheng</cp:lastModifiedBy>
  <cp:revision>1864</cp:revision>
  <cp:lastPrinted>1998-02-10T13:28:06Z</cp:lastPrinted>
  <dcterms:created xsi:type="dcterms:W3CDTF">2004-12-02T14:01:45Z</dcterms:created>
  <dcterms:modified xsi:type="dcterms:W3CDTF">2020-08-26T22:51:22Z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6ad850d7-3e93-4a42-a6e9-fe7381aedbf6</vt:lpwstr>
  </property>
  <property fmtid="{D5CDD505-2E9C-101B-9397-08002B2CF9AE}" pid="4" name="CTP_TimeStamp">
    <vt:lpwstr>2020-08-06 23:05:32Z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