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27" r:id="rId3"/>
    <p:sldId id="333" r:id="rId4"/>
    <p:sldId id="336" r:id="rId5"/>
    <p:sldId id="338" r:id="rId6"/>
    <p:sldId id="328" r:id="rId7"/>
    <p:sldId id="329" r:id="rId8"/>
    <p:sldId id="337" r:id="rId9"/>
    <p:sldId id="330" r:id="rId10"/>
    <p:sldId id="347" r:id="rId11"/>
    <p:sldId id="334" r:id="rId12"/>
    <p:sldId id="345" r:id="rId13"/>
    <p:sldId id="332" r:id="rId14"/>
    <p:sldId id="341" r:id="rId15"/>
    <p:sldId id="343" r:id="rId16"/>
    <p:sldId id="346"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hishek Patil" initials="AP" lastIdx="6" clrIdx="0">
    <p:extLst>
      <p:ext uri="{19B8F6BF-5375-455C-9EA6-DF929625EA0E}">
        <p15:presenceInfo xmlns:p15="http://schemas.microsoft.com/office/powerpoint/2012/main" userId="S::appatil@qti.qualcomm.com::4a57f103-40b4-4474-a113-d3340a5396d8" providerId="AD"/>
      </p:ext>
    </p:extLst>
  </p:cmAuthor>
  <p:cmAuthor id="2" name="Cariou, Laurent" initials="CL" lastIdx="1"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E7D5CA-9C2A-42D7-990F-0479F33B4A05}" v="1" dt="2020-12-01T16:58:20.6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5143" autoAdjust="0"/>
  </p:normalViewPr>
  <p:slideViewPr>
    <p:cSldViewPr>
      <p:cViewPr varScale="1">
        <p:scale>
          <a:sx n="75" d="100"/>
          <a:sy n="75" d="100"/>
        </p:scale>
        <p:origin x="62"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6CE7D5CA-9C2A-42D7-990F-0479F33B4A05}"/>
    <pc:docChg chg="custSel modSld modMainMaster">
      <pc:chgData name="Cariou, Laurent" userId="4453f93f-2ed2-46e8-bb8c-3237fbfdd40b" providerId="ADAL" clId="{6CE7D5CA-9C2A-42D7-990F-0479F33B4A05}" dt="2020-12-01T16:58:20.671" v="11"/>
      <pc:docMkLst>
        <pc:docMk/>
      </pc:docMkLst>
      <pc:sldChg chg="addSp delSp">
        <pc:chgData name="Cariou, Laurent" userId="4453f93f-2ed2-46e8-bb8c-3237fbfdd40b" providerId="ADAL" clId="{6CE7D5CA-9C2A-42D7-990F-0479F33B4A05}" dt="2020-12-01T16:58:20.671" v="11"/>
        <pc:sldMkLst>
          <pc:docMk/>
          <pc:sldMk cId="2705425900" sldId="346"/>
        </pc:sldMkLst>
        <pc:picChg chg="add">
          <ac:chgData name="Cariou, Laurent" userId="4453f93f-2ed2-46e8-bb8c-3237fbfdd40b" providerId="ADAL" clId="{6CE7D5CA-9C2A-42D7-990F-0479F33B4A05}" dt="2020-12-01T16:58:20.671" v="11"/>
          <ac:picMkLst>
            <pc:docMk/>
            <pc:sldMk cId="2705425900" sldId="346"/>
            <ac:picMk id="7" creationId="{3CCBEFC5-F54F-489F-8225-0E86FFF26F12}"/>
          </ac:picMkLst>
        </pc:picChg>
        <pc:picChg chg="del">
          <ac:chgData name="Cariou, Laurent" userId="4453f93f-2ed2-46e8-bb8c-3237fbfdd40b" providerId="ADAL" clId="{6CE7D5CA-9C2A-42D7-990F-0479F33B4A05}" dt="2020-12-01T16:58:19.948" v="10" actId="478"/>
          <ac:picMkLst>
            <pc:docMk/>
            <pc:sldMk cId="2705425900" sldId="346"/>
            <ac:picMk id="19" creationId="{257C80E8-49A2-4C15-BFF6-C6521BB8F2C1}"/>
          </ac:picMkLst>
        </pc:picChg>
      </pc:sldChg>
      <pc:sldMasterChg chg="modSp">
        <pc:chgData name="Cariou, Laurent" userId="4453f93f-2ed2-46e8-bb8c-3237fbfdd40b" providerId="ADAL" clId="{6CE7D5CA-9C2A-42D7-990F-0479F33B4A05}" dt="2020-12-01T16:57:56.768" v="9" actId="20577"/>
        <pc:sldMasterMkLst>
          <pc:docMk/>
          <pc:sldMasterMk cId="0" sldId="2147483648"/>
        </pc:sldMasterMkLst>
        <pc:spChg chg="mod">
          <ac:chgData name="Cariou, Laurent" userId="4453f93f-2ed2-46e8-bb8c-3237fbfdd40b" providerId="ADAL" clId="{6CE7D5CA-9C2A-42D7-990F-0479F33B4A05}" dt="2020-12-01T16:57:49.970" v="1" actId="20577"/>
          <ac:spMkLst>
            <pc:docMk/>
            <pc:sldMasterMk cId="0" sldId="2147483648"/>
            <ac:spMk id="10" creationId="{00000000-0000-0000-0000-000000000000}"/>
          </ac:spMkLst>
        </pc:spChg>
        <pc:spChg chg="mod">
          <ac:chgData name="Cariou, Laurent" userId="4453f93f-2ed2-46e8-bb8c-3237fbfdd40b" providerId="ADAL" clId="{6CE7D5CA-9C2A-42D7-990F-0479F33B4A05}" dt="2020-12-01T16:57:56.768"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178274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40845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70993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04189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20/1140r6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CSA/</a:t>
            </a:r>
            <a:r>
              <a:rPr lang="en-GB" dirty="0" err="1"/>
              <a:t>eCSA</a:t>
            </a:r>
            <a:r>
              <a:rPr lang="en-GB" dirty="0"/>
              <a:t> within AP MLD</a:t>
            </a:r>
          </a:p>
        </p:txBody>
      </p:sp>
      <p:sp>
        <p:nvSpPr>
          <p:cNvPr id="3074" name="Rectangle 2"/>
          <p:cNvSpPr>
            <a:spLocks noGrp="1" noChangeArrowheads="1"/>
          </p:cNvSpPr>
          <p:nvPr>
            <p:ph type="subTitle" idx="1"/>
          </p:nvPr>
        </p:nvSpPr>
        <p:spPr>
          <a:xfrm>
            <a:off x="1828800" y="14478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2020-10-08</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805320860"/>
              </p:ext>
            </p:extLst>
          </p:nvPr>
        </p:nvGraphicFramePr>
        <p:xfrm>
          <a:off x="1828800" y="2663825"/>
          <a:ext cx="7500938" cy="2968625"/>
        </p:xfrm>
        <a:graphic>
          <a:graphicData uri="http://schemas.openxmlformats.org/presentationml/2006/ole">
            <mc:AlternateContent xmlns:mc="http://schemas.openxmlformats.org/markup-compatibility/2006">
              <mc:Choice xmlns:v="urn:schemas-microsoft-com:vml" Requires="v">
                <p:oleObj spid="_x0000_s1026" name="Document" r:id="rId4" imgW="8300186" imgH="3290335" progId="Word.Document.8">
                  <p:embed/>
                </p:oleObj>
              </mc:Choice>
              <mc:Fallback>
                <p:oleObj name="Document" r:id="rId4" imgW="8300186" imgH="3290335" progId="Word.Document.8">
                  <p:embed/>
                  <p:pic>
                    <p:nvPicPr>
                      <p:cNvPr id="9" name="Object 8">
                        <a:extLst>
                          <a:ext uri="{FF2B5EF4-FFF2-40B4-BE49-F238E27FC236}">
                            <a16:creationId xmlns:a16="http://schemas.microsoft.com/office/drawing/2014/main" id="{B3CA1433-205A-424A-9412-3DABF93C1E17}"/>
                          </a:ext>
                        </a:extLst>
                      </p:cNvPr>
                      <p:cNvPicPr>
                        <a:picLocks noChangeAspect="1" noChangeArrowheads="1"/>
                      </p:cNvPicPr>
                      <p:nvPr/>
                    </p:nvPicPr>
                    <p:blipFill>
                      <a:blip r:embed="rId5"/>
                      <a:srcRect/>
                      <a:stretch>
                        <a:fillRect/>
                      </a:stretch>
                    </p:blipFill>
                    <p:spPr bwMode="auto">
                      <a:xfrm>
                        <a:off x="1828800" y="2663825"/>
                        <a:ext cx="7500938" cy="2968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91C82-F8EA-4667-8641-B0651675946B}"/>
              </a:ext>
            </a:extLst>
          </p:cNvPr>
          <p:cNvSpPr>
            <a:spLocks noGrp="1"/>
          </p:cNvSpPr>
          <p:nvPr>
            <p:ph type="title"/>
          </p:nvPr>
        </p:nvSpPr>
        <p:spPr/>
        <p:txBody>
          <a:bodyPr/>
          <a:lstStyle/>
          <a:p>
            <a:r>
              <a:rPr lang="en-US" dirty="0"/>
              <a:t>SP1bis (merging SP1 and SP4)</a:t>
            </a:r>
          </a:p>
        </p:txBody>
      </p:sp>
      <p:sp>
        <p:nvSpPr>
          <p:cNvPr id="3" name="Content Placeholder 2">
            <a:extLst>
              <a:ext uri="{FF2B5EF4-FFF2-40B4-BE49-F238E27FC236}">
                <a16:creationId xmlns:a16="http://schemas.microsoft.com/office/drawing/2014/main" id="{9EED654A-2A1C-4119-B466-EEB0DC13BF1A}"/>
              </a:ext>
            </a:extLst>
          </p:cNvPr>
          <p:cNvSpPr>
            <a:spLocks noGrp="1"/>
          </p:cNvSpPr>
          <p:nvPr>
            <p:ph idx="1"/>
          </p:nvPr>
        </p:nvSpPr>
        <p:spPr>
          <a:xfrm>
            <a:off x="152400" y="1981201"/>
            <a:ext cx="11123085" cy="4113213"/>
          </a:xfrm>
        </p:spPr>
        <p:txBody>
          <a:bodyPr/>
          <a:lstStyle/>
          <a:p>
            <a:pPr marL="457200" lvl="1" indent="0" eaLnBrk="0" hangingPunct="0">
              <a:spcBef>
                <a:spcPct val="30000"/>
              </a:spcBef>
              <a:defRPr/>
            </a:pPr>
            <a:r>
              <a:rPr lang="en-US" sz="1800" dirty="0"/>
              <a:t>Do you support to add to the SFD:</a:t>
            </a:r>
            <a:endParaRPr lang="en-US" sz="1800" dirty="0">
              <a:solidFill>
                <a:schemeClr val="tx1"/>
              </a:solidFill>
            </a:endParaRPr>
          </a:p>
          <a:p>
            <a:pPr lvl="1" eaLnBrk="0" hangingPunct="0">
              <a:spcBef>
                <a:spcPct val="30000"/>
              </a:spcBef>
              <a:buFont typeface="Arial" panose="020B0604020202020204" pitchFamily="34" charset="0"/>
              <a:buChar char="•"/>
              <a:defRPr/>
            </a:pPr>
            <a:r>
              <a:rPr lang="en-US" sz="1800" dirty="0">
                <a:solidFill>
                  <a:schemeClr val="tx1"/>
                </a:solidFill>
              </a:rPr>
              <a:t>If an AP (AP1) of an AP MLD includes a (extended) Channel Switch Announcement element and a Max Channel Switch Time element (if present) or includes a Quiet element and optionally a Quiet Channel element in a beacon frame or probe response frame it transmits, then another AP (AP2) of the AP MLD shall include in the beacon and probe response frames it transmits (or if another AP (AP2) of the AP MLD corresponds to a </a:t>
            </a:r>
            <a:r>
              <a:rPr lang="en-US" sz="1800" dirty="0" err="1">
                <a:solidFill>
                  <a:schemeClr val="tx1"/>
                </a:solidFill>
              </a:rPr>
              <a:t>nontransmitted</a:t>
            </a:r>
            <a:r>
              <a:rPr lang="en-US" sz="1800" dirty="0">
                <a:solidFill>
                  <a:schemeClr val="tx1"/>
                </a:solidFill>
              </a:rPr>
              <a:t> BSSID, then the transmitted BSSID in the same multiple BSSID set as AP2 shall include in the beacon and probe response frame it transmits) the (extended) Channel Switch Announcement element and </a:t>
            </a:r>
            <a:r>
              <a:rPr lang="en-US" sz="1800" kern="1200" dirty="0">
                <a:solidFill>
                  <a:schemeClr val="tx1"/>
                </a:solidFill>
                <a:latin typeface="Times New Roman" pitchFamily="16" charset="0"/>
              </a:rPr>
              <a:t>Max Channel Switch Time element or </a:t>
            </a:r>
            <a:r>
              <a:rPr lang="en-US" sz="1800" dirty="0">
                <a:solidFill>
                  <a:schemeClr val="tx1"/>
                </a:solidFill>
              </a:rPr>
              <a:t>the Quiet element and Quiet Channel element</a:t>
            </a:r>
            <a:r>
              <a:rPr lang="en-US" sz="1800" kern="1200" dirty="0">
                <a:solidFill>
                  <a:schemeClr val="tx1"/>
                </a:solidFill>
                <a:latin typeface="Times New Roman" pitchFamily="16" charset="0"/>
              </a:rPr>
              <a:t> </a:t>
            </a:r>
            <a:r>
              <a:rPr lang="en-US" sz="1800" dirty="0">
                <a:solidFill>
                  <a:schemeClr val="tx1"/>
                </a:solidFill>
              </a:rPr>
              <a:t>in the per-STA profile corresponding to AP1 in a Multi-link element</a:t>
            </a:r>
          </a:p>
          <a:p>
            <a:pPr lvl="2" eaLnBrk="0" hangingPunct="0">
              <a:spcBef>
                <a:spcPct val="30000"/>
              </a:spcBef>
              <a:buFont typeface="Arial" panose="020B0604020202020204" pitchFamily="34" charset="0"/>
              <a:buChar char="•"/>
              <a:defRPr/>
            </a:pPr>
            <a:r>
              <a:rPr lang="en-US" sz="1600" dirty="0">
                <a:solidFill>
                  <a:schemeClr val="tx1"/>
                </a:solidFill>
              </a:rPr>
              <a:t>The timing fields in the Quiet element, Quiet Channel element, (extended) Channel Switch Announcement element shall be applied in reference to the most recent TBTT and BI indicated in the corresponding element(s) of AP1 and not to the TBTT and BI of the other AP (AP2) of the AP MLD</a:t>
            </a:r>
          </a:p>
          <a:p>
            <a:pPr lvl="2" eaLnBrk="0" hangingPunct="0">
              <a:spcBef>
                <a:spcPct val="30000"/>
              </a:spcBef>
              <a:buFont typeface="Arial" panose="020B0604020202020204" pitchFamily="34" charset="0"/>
              <a:buChar char="•"/>
              <a:defRPr/>
            </a:pPr>
            <a:r>
              <a:rPr lang="en-US" sz="1600" dirty="0">
                <a:solidFill>
                  <a:schemeClr val="tx1"/>
                </a:solidFill>
              </a:rPr>
              <a:t>Note: the CSA/</a:t>
            </a:r>
            <a:r>
              <a:rPr lang="en-US" sz="1600" dirty="0" err="1">
                <a:solidFill>
                  <a:schemeClr val="tx1"/>
                </a:solidFill>
              </a:rPr>
              <a:t>eCSA</a:t>
            </a:r>
            <a:r>
              <a:rPr lang="en-US" sz="1600" dirty="0">
                <a:solidFill>
                  <a:schemeClr val="tx1"/>
                </a:solidFill>
              </a:rPr>
              <a:t>/</a:t>
            </a:r>
            <a:r>
              <a:rPr lang="en-US" sz="1600" kern="1200" dirty="0">
                <a:solidFill>
                  <a:schemeClr val="tx1"/>
                </a:solidFill>
                <a:latin typeface="Times New Roman" pitchFamily="16" charset="0"/>
              </a:rPr>
              <a:t>Max Channel Switch Time elements </a:t>
            </a:r>
            <a:r>
              <a:rPr lang="en-US" sz="1600" dirty="0">
                <a:solidFill>
                  <a:schemeClr val="tx1"/>
                </a:solidFill>
              </a:rPr>
              <a:t>will be included in every beacon and probe response frames on all links of the AP MLD from right after the time AP1 includes the elements in its beacons until the intended channel switch time</a:t>
            </a:r>
          </a:p>
          <a:p>
            <a:endParaRPr lang="en-US" dirty="0"/>
          </a:p>
        </p:txBody>
      </p:sp>
      <p:sp>
        <p:nvSpPr>
          <p:cNvPr id="4" name="Slide Number Placeholder 3">
            <a:extLst>
              <a:ext uri="{FF2B5EF4-FFF2-40B4-BE49-F238E27FC236}">
                <a16:creationId xmlns:a16="http://schemas.microsoft.com/office/drawing/2014/main" id="{82194A55-C7D7-4470-8469-FF0EDEADC89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39CD4BE-512E-4198-B22A-E7462536C70B}"/>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2DCB67E4-91A8-4667-B983-FFBEE4BDE7B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216841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FB285-3C0D-4F53-A80B-E5B17813A1C6}"/>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02FE3D58-D603-4DF6-93E9-E11C8B59143F}"/>
              </a:ext>
            </a:extLst>
          </p:cNvPr>
          <p:cNvSpPr>
            <a:spLocks noGrp="1"/>
          </p:cNvSpPr>
          <p:nvPr>
            <p:ph idx="1"/>
          </p:nvPr>
        </p:nvSpPr>
        <p:spPr/>
        <p:txBody>
          <a:bodyPr/>
          <a:lstStyle/>
          <a:p>
            <a:pPr>
              <a:buFont typeface="Arial" panose="020B0604020202020204" pitchFamily="34" charset="0"/>
              <a:buChar char="•"/>
            </a:pPr>
            <a:r>
              <a:rPr lang="en-US" dirty="0"/>
              <a:t>Do you support the following:</a:t>
            </a:r>
          </a:p>
          <a:p>
            <a:pPr lvl="1">
              <a:buFont typeface="Arial" panose="020B0604020202020204" pitchFamily="34" charset="0"/>
              <a:buChar char="•"/>
            </a:pPr>
            <a:r>
              <a:rPr lang="en-US" dirty="0"/>
              <a:t>When an AP1 of an AP MLD is switching from </a:t>
            </a:r>
            <a:r>
              <a:rPr lang="en-US" dirty="0">
                <a:solidFill>
                  <a:schemeClr val="tx1"/>
                </a:solidFill>
              </a:rPr>
              <a:t>an initial operating channel/class to a target operating channel/class at a target switch time using (extended) channel switch announcement, then:</a:t>
            </a:r>
          </a:p>
          <a:p>
            <a:pPr lvl="2">
              <a:buFont typeface="Arial" panose="020B0604020202020204" pitchFamily="34" charset="0"/>
              <a:buChar char="•"/>
            </a:pPr>
            <a:r>
              <a:rPr lang="en-US" dirty="0">
                <a:solidFill>
                  <a:schemeClr val="tx1"/>
                </a:solidFill>
              </a:rPr>
              <a:t>another AP (AP2) of the AP MLD shall populate the fields corresponding to the AP1 that is reported in the RNR in beacon and probe response frames it transmits (or that the transmitted BSSID in the same Multiple BSSID set as the other AP (AP2) transmits if the other AP (AP2) is a non-transmitted BSSID) before the target switch time to the initial operating channel/class</a:t>
            </a:r>
          </a:p>
          <a:p>
            <a:pPr lvl="2">
              <a:buFont typeface="Arial" panose="020B0604020202020204" pitchFamily="34" charset="0"/>
              <a:buChar char="•"/>
            </a:pPr>
            <a:r>
              <a:rPr lang="en-US" dirty="0">
                <a:solidFill>
                  <a:schemeClr val="tx1"/>
                </a:solidFill>
              </a:rPr>
              <a:t>another AP (AP2) of the AP MLD shall populate the fields corresponding to the AP1 that is reported in the RNR in beacon and probe response frames it transmits (or that the transmitted BSSID in the same Multiple BSSID set as the other AP (AP2) transmits if the other AP (AP2) is a </a:t>
            </a:r>
            <a:r>
              <a:rPr lang="en-US" dirty="0"/>
              <a:t>non-transmitted BSSID) after the target switch time to the target operating channel/class</a:t>
            </a:r>
          </a:p>
          <a:p>
            <a:pPr lvl="2">
              <a:buFont typeface="Arial" panose="020B0604020202020204" pitchFamily="34" charset="0"/>
              <a:buChar char="•"/>
            </a:pPr>
            <a:endParaRPr lang="en-US" dirty="0"/>
          </a:p>
          <a:p>
            <a:pPr marL="914400" lvl="2" indent="0"/>
            <a:endParaRPr lang="en-US" dirty="0"/>
          </a:p>
          <a:p>
            <a:pPr marL="914400" lvl="2" indent="0"/>
            <a:endParaRPr lang="en-US" dirty="0"/>
          </a:p>
        </p:txBody>
      </p:sp>
      <p:sp>
        <p:nvSpPr>
          <p:cNvPr id="4" name="Slide Number Placeholder 3">
            <a:extLst>
              <a:ext uri="{FF2B5EF4-FFF2-40B4-BE49-F238E27FC236}">
                <a16:creationId xmlns:a16="http://schemas.microsoft.com/office/drawing/2014/main" id="{31488961-E4A5-4074-AFB9-9A138367136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7AADD28-D426-4CDF-A624-42289AD9BE9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BABF41D-597B-41DC-A386-6C28600111E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9757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762000" y="1830390"/>
            <a:ext cx="10361084" cy="3447425"/>
          </a:xfrm>
        </p:spPr>
        <p:txBody>
          <a:bodyPr/>
          <a:lstStyle/>
          <a:p>
            <a:pPr>
              <a:buFont typeface="Arial" panose="020B0604020202020204" pitchFamily="34" charset="0"/>
              <a:buChar char="•"/>
            </a:pPr>
            <a:r>
              <a:rPr lang="en-US" dirty="0">
                <a:solidFill>
                  <a:schemeClr val="tx1"/>
                </a:solidFill>
              </a:rPr>
              <a:t>Do you support the following:</a:t>
            </a:r>
          </a:p>
          <a:p>
            <a:pPr lvl="1">
              <a:buFont typeface="Arial" panose="020B0604020202020204" pitchFamily="34" charset="0"/>
              <a:buChar char="•"/>
            </a:pPr>
            <a:r>
              <a:rPr lang="en-US" dirty="0">
                <a:solidFill>
                  <a:schemeClr val="tx1"/>
                </a:solidFill>
              </a:rPr>
              <a:t>If any STA (STA2) of a non-AP MLD receives a management frame with a field corresponding to an AP (AP1) of the AP MLD with which the non-AP MLD is associated, and if the non-AP MLD has an affiliated STA (STA1) that is associated with that AP (AP1), then that affiliated STA (STA1) shall follow the procedure (if any) corresponding to receiving such field from its associated AP (AP1), as if that element was received by the affiliated STA (STA1) from its associated AP (AP1).</a:t>
            </a:r>
          </a:p>
          <a:p>
            <a:pPr lvl="2">
              <a:buFont typeface="Arial" panose="020B0604020202020204" pitchFamily="34" charset="0"/>
              <a:buChar char="•"/>
            </a:pPr>
            <a:r>
              <a:rPr lang="en-US" dirty="0">
                <a:solidFill>
                  <a:schemeClr val="tx1"/>
                </a:solidFill>
              </a:rPr>
              <a:t>NOTE 1 – Management frames from AP2 that would carry such information include Beacon, Probe Response, (Re)Association Response frame.</a:t>
            </a:r>
          </a:p>
          <a:p>
            <a:pPr lvl="2">
              <a:buFont typeface="Arial" panose="020B0604020202020204" pitchFamily="34" charset="0"/>
              <a:buChar char="•"/>
            </a:pPr>
            <a:r>
              <a:rPr lang="en-US" sz="1800" dirty="0">
                <a:solidFill>
                  <a:schemeClr val="tx1"/>
                </a:solidFill>
              </a:rPr>
              <a:t>NOTE 2: The timing fields (when present) in such an element are applied with reference to AP1.</a:t>
            </a:r>
            <a:endParaRPr lang="en-US" dirty="0">
              <a:solidFill>
                <a:schemeClr val="tx1"/>
              </a:solidFill>
            </a:endParaRP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52875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4EEAB-68D9-4D8D-98BC-3BECEF1E3BEE}"/>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1C2119DF-9F7E-4E23-B4A8-CA4EB4D04BAF}"/>
              </a:ext>
            </a:extLst>
          </p:cNvPr>
          <p:cNvSpPr>
            <a:spLocks noGrp="1"/>
          </p:cNvSpPr>
          <p:nvPr>
            <p:ph idx="1"/>
          </p:nvPr>
        </p:nvSpPr>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solidFill>
                  <a:schemeClr val="tx1"/>
                </a:solidFill>
              </a:rPr>
              <a:t>if an AP (AP1) of an AP MLD includes a Quiet element and optionally a Quiet Channel element in the beacon or probe response frame it transmits, then </a:t>
            </a:r>
            <a:r>
              <a:rPr lang="en-US" strike="sngStrike" dirty="0">
                <a:solidFill>
                  <a:schemeClr val="tx1"/>
                </a:solidFill>
              </a:rPr>
              <a:t>all the  </a:t>
            </a:r>
            <a:r>
              <a:rPr lang="en-US" dirty="0">
                <a:solidFill>
                  <a:schemeClr val="tx1"/>
                </a:solidFill>
              </a:rPr>
              <a:t>another AP</a:t>
            </a:r>
            <a:r>
              <a:rPr lang="en-US" strike="sngStrike" dirty="0">
                <a:solidFill>
                  <a:schemeClr val="tx1"/>
                </a:solidFill>
              </a:rPr>
              <a:t>s</a:t>
            </a:r>
            <a:r>
              <a:rPr lang="en-US" dirty="0">
                <a:solidFill>
                  <a:schemeClr val="tx1"/>
                </a:solidFill>
              </a:rPr>
              <a:t> (AP2) of the AP MLD shall include in the beacon and probe response frame it transmit </a:t>
            </a:r>
            <a:r>
              <a:rPr lang="en-US" sz="2000" dirty="0">
                <a:solidFill>
                  <a:schemeClr val="tx1"/>
                </a:solidFill>
              </a:rPr>
              <a:t>(or if another AP (AP2) of AP MLD corresponds to a </a:t>
            </a:r>
            <a:r>
              <a:rPr lang="en-US" sz="2000" dirty="0" err="1">
                <a:solidFill>
                  <a:schemeClr val="tx1"/>
                </a:solidFill>
              </a:rPr>
              <a:t>nontransmitted</a:t>
            </a:r>
            <a:r>
              <a:rPr lang="en-US" sz="2000" dirty="0">
                <a:solidFill>
                  <a:schemeClr val="tx1"/>
                </a:solidFill>
              </a:rPr>
              <a:t> BSSID, then the transmitted BSSID in the same multiple BSSID set shall include in the beacon and probe response frame it transmits)</a:t>
            </a:r>
            <a:r>
              <a:rPr lang="en-US" dirty="0">
                <a:solidFill>
                  <a:schemeClr val="tx1"/>
                </a:solidFill>
              </a:rPr>
              <a:t> the Quiet element and Quiet Channel element in the per-STA profile reporting this AP1 in a Multi-link element in the beacon and probe response frames </a:t>
            </a:r>
            <a:r>
              <a:rPr lang="en-US" sz="2000" strike="sngStrike" dirty="0">
                <a:solidFill>
                  <a:schemeClr val="tx1"/>
                </a:solidFill>
              </a:rPr>
              <a:t>they</a:t>
            </a:r>
            <a:r>
              <a:rPr lang="en-US" sz="2000" dirty="0">
                <a:solidFill>
                  <a:schemeClr val="tx1"/>
                </a:solidFill>
              </a:rPr>
              <a:t> it transmits </a:t>
            </a:r>
            <a:endParaRPr lang="en-US" dirty="0">
              <a:solidFill>
                <a:schemeClr val="tx1"/>
              </a:solidFill>
            </a:endParaRPr>
          </a:p>
          <a:p>
            <a:pPr lvl="2" eaLnBrk="0" hangingPunct="0">
              <a:spcBef>
                <a:spcPct val="30000"/>
              </a:spcBef>
              <a:buFont typeface="Arial" panose="020B0604020202020204" pitchFamily="34" charset="0"/>
              <a:buChar char="•"/>
              <a:defRPr/>
            </a:pPr>
            <a:r>
              <a:rPr lang="en-US" dirty="0">
                <a:solidFill>
                  <a:schemeClr val="tx1"/>
                </a:solidFill>
              </a:rPr>
              <a:t>The timing fields shall be applied in reference to the most recent TBTT and BI advertised in the Quiet element or Quiet Channel element by </a:t>
            </a:r>
            <a:r>
              <a:rPr lang="en-US" strike="sngStrike" dirty="0">
                <a:solidFill>
                  <a:schemeClr val="tx1"/>
                </a:solidFill>
              </a:rPr>
              <a:t>of </a:t>
            </a:r>
            <a:r>
              <a:rPr lang="en-US" dirty="0">
                <a:solidFill>
                  <a:schemeClr val="tx1"/>
                </a:solidFill>
              </a:rPr>
              <a:t>AP1 and not of the TBTT and BI of the other AP (AP2) of the AP MLD</a:t>
            </a:r>
          </a:p>
          <a:p>
            <a:pPr lvl="1">
              <a:buFont typeface="Arial" panose="020B0604020202020204" pitchFamily="34" charset="0"/>
              <a:buChar char="•"/>
            </a:pPr>
            <a:endParaRPr lang="en-US" dirty="0"/>
          </a:p>
          <a:p>
            <a:endParaRPr lang="en-US" dirty="0">
              <a:solidFill>
                <a:srgbClr val="FF0000"/>
              </a:solidFill>
            </a:endParaRPr>
          </a:p>
        </p:txBody>
      </p:sp>
      <p:sp>
        <p:nvSpPr>
          <p:cNvPr id="4" name="Slide Number Placeholder 3">
            <a:extLst>
              <a:ext uri="{FF2B5EF4-FFF2-40B4-BE49-F238E27FC236}">
                <a16:creationId xmlns:a16="http://schemas.microsoft.com/office/drawing/2014/main" id="{DB8C275E-71CE-433A-A0B3-445F76491A2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62839EA-5B63-47B2-9676-7E31E2F4B821}"/>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52A64771-EE47-4BCA-A153-5D5C28D2A7A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91883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3D04C-A64D-42DF-A07D-49D119528711}"/>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70034F03-FA16-4F47-AAD8-00DE1F8B3CC6}"/>
              </a:ext>
            </a:extLst>
          </p:cNvPr>
          <p:cNvSpPr>
            <a:spLocks noGrp="1"/>
          </p:cNvSpPr>
          <p:nvPr>
            <p:ph idx="1"/>
          </p:nvPr>
        </p:nvSpPr>
        <p:spPr>
          <a:xfrm>
            <a:off x="914401" y="1831961"/>
            <a:ext cx="10361084" cy="4568839"/>
          </a:xfrm>
        </p:spPr>
        <p:txBody>
          <a:bodyPr>
            <a:normAutofit lnSpcReduction="10000"/>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sz="1800" dirty="0">
                <a:solidFill>
                  <a:schemeClr val="tx1"/>
                </a:solidFill>
              </a:rPr>
              <a:t>If an AP (AP1) of an AP MLD is switching from an initial operating channel/class to a target operating channel/class at a target switch time using (extended) channel switch announcement, and another AP (AP2) of the AP MLD receives a (re)association request to perform ML setup with AP1 as a requested link, then:</a:t>
            </a:r>
          </a:p>
          <a:p>
            <a:pPr lvl="2">
              <a:buFont typeface="Arial" panose="020B0604020202020204" pitchFamily="34" charset="0"/>
              <a:buChar char="•"/>
            </a:pPr>
            <a:r>
              <a:rPr lang="en-US" sz="1600" dirty="0">
                <a:solidFill>
                  <a:schemeClr val="tx1"/>
                </a:solidFill>
              </a:rPr>
              <a:t>The other AP (AP2) shall include the (Extended) Channel Switch Announcement element and the same Max Channel Switch Time element (if any) in the per-STA profile corresponding to AP1 in the Multi-link element included in the (re)association frame it sends in response to indicate the time at which AP1 will start beaconing</a:t>
            </a:r>
          </a:p>
          <a:p>
            <a:pPr lvl="2">
              <a:buFont typeface="Arial" panose="020B0604020202020204" pitchFamily="34" charset="0"/>
              <a:buChar char="•"/>
            </a:pPr>
            <a:r>
              <a:rPr lang="en-US" sz="1600" dirty="0">
                <a:solidFill>
                  <a:schemeClr val="tx1"/>
                </a:solidFill>
              </a:rPr>
              <a:t>The other AP (AP2) shall include a Max Channel Switch Time element (if any) in the per-STA profile corresponding to AP1 in the Multi-link element included in the (re)association frame it sends in response to indicate the time at which AP1 will start beaconing, if the (re)association frame is sent between the last beacon on the initial operating channel/class and the first beacon on the target operating channel/class</a:t>
            </a:r>
          </a:p>
          <a:p>
            <a:pPr lvl="1">
              <a:buFont typeface="Arial" panose="020B0604020202020204" pitchFamily="34" charset="0"/>
              <a:buChar char="•"/>
            </a:pPr>
            <a:r>
              <a:rPr lang="en-US" sz="1800" dirty="0">
                <a:solidFill>
                  <a:schemeClr val="tx1"/>
                </a:solidFill>
              </a:rPr>
              <a:t>Otherwise, the other AP (AP2) shall not include Max Channel Switch Time element or (Extended) Channel Switch Announcement element in (re)association response</a:t>
            </a:r>
          </a:p>
          <a:p>
            <a:pPr lvl="1">
              <a:buFont typeface="Arial" panose="020B0604020202020204" pitchFamily="34" charset="0"/>
              <a:buChar char="•"/>
            </a:pPr>
            <a:r>
              <a:rPr lang="en-US" sz="1600" dirty="0">
                <a:solidFill>
                  <a:schemeClr val="tx1"/>
                </a:solidFill>
              </a:rPr>
              <a:t>The timing fields in the (Extended) Channel Switch Announcement element and Max Channel Switch Time element (if present) are applied with reference to the most recent values for AP1.</a:t>
            </a:r>
            <a:endParaRPr lang="en-US" sz="1800" dirty="0">
              <a:solidFill>
                <a:schemeClr val="tx1"/>
              </a:solidFill>
            </a:endParaRPr>
          </a:p>
          <a:p>
            <a:pPr>
              <a:buFont typeface="Arial" panose="020B0604020202020204" pitchFamily="34" charset="0"/>
              <a:buChar char="•"/>
            </a:pPr>
            <a:endParaRPr lang="en-US" dirty="0">
              <a:solidFill>
                <a:schemeClr val="tx1"/>
              </a:solidFill>
            </a:endParaRPr>
          </a:p>
        </p:txBody>
      </p:sp>
      <p:sp>
        <p:nvSpPr>
          <p:cNvPr id="4" name="Slide Number Placeholder 3">
            <a:extLst>
              <a:ext uri="{FF2B5EF4-FFF2-40B4-BE49-F238E27FC236}">
                <a16:creationId xmlns:a16="http://schemas.microsoft.com/office/drawing/2014/main" id="{967E2052-A626-439C-89C2-864EBB1E2B2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A0ACEAC-AC77-4A68-AB59-154C30D63A6A}"/>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7626B08-2D1D-41B4-B57B-B2D3A91512A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75418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1AA2A-69B9-4D16-8C82-D0839703FA4B}"/>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EF670E59-B0A3-4714-8909-21F98B3B43F2}"/>
              </a:ext>
            </a:extLst>
          </p:cNvPr>
          <p:cNvSpPr>
            <a:spLocks noGrp="1"/>
          </p:cNvSpPr>
          <p:nvPr>
            <p:ph idx="1"/>
          </p:nvPr>
        </p:nvSpPr>
        <p:spPr>
          <a:xfrm>
            <a:off x="929217" y="1830391"/>
            <a:ext cx="10460567" cy="4570410"/>
          </a:xfrm>
        </p:spPr>
        <p:txBody>
          <a:bodyPr>
            <a:normAutofit/>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t>When </a:t>
            </a:r>
            <a:r>
              <a:rPr lang="en-US" dirty="0">
                <a:solidFill>
                  <a:schemeClr val="tx1"/>
                </a:solidFill>
              </a:rPr>
              <a:t>an AP (AP1) of an AP MLD has announced period(s) of silence using Quiet element and optionally Quiet Channel element, and another AP </a:t>
            </a:r>
            <a:r>
              <a:rPr lang="en-US" sz="2000" dirty="0">
                <a:solidFill>
                  <a:schemeClr val="tx1"/>
                </a:solidFill>
              </a:rPr>
              <a:t>(AP2) </a:t>
            </a:r>
            <a:r>
              <a:rPr lang="en-US" dirty="0">
                <a:solidFill>
                  <a:schemeClr val="tx1"/>
                </a:solidFill>
              </a:rPr>
              <a:t>of the same AP MLD receives a (re)association request to perform ML setup with AP1 as one of the requested link, then:</a:t>
            </a:r>
          </a:p>
          <a:p>
            <a:pPr lvl="2">
              <a:buFont typeface="Arial" panose="020B0604020202020204" pitchFamily="34" charset="0"/>
              <a:buChar char="•"/>
            </a:pPr>
            <a:r>
              <a:rPr lang="en-US" dirty="0">
                <a:solidFill>
                  <a:schemeClr val="tx1"/>
                </a:solidFill>
              </a:rPr>
              <a:t>The other AP </a:t>
            </a:r>
            <a:r>
              <a:rPr lang="en-US" sz="1800" dirty="0">
                <a:solidFill>
                  <a:schemeClr val="tx1"/>
                </a:solidFill>
              </a:rPr>
              <a:t>(AP2) </a:t>
            </a:r>
            <a:r>
              <a:rPr lang="en-US" dirty="0">
                <a:solidFill>
                  <a:schemeClr val="tx1"/>
                </a:solidFill>
              </a:rPr>
              <a:t>shall include the Quiet element and Quiet Channel element (if present) in the per-STA profile </a:t>
            </a:r>
            <a:r>
              <a:rPr lang="en-US" sz="1800" dirty="0">
                <a:solidFill>
                  <a:schemeClr val="tx1"/>
                </a:solidFill>
              </a:rPr>
              <a:t>corresponding to AP1 in the Multi-link element </a:t>
            </a:r>
            <a:r>
              <a:rPr lang="en-US" dirty="0">
                <a:solidFill>
                  <a:schemeClr val="tx1"/>
                </a:solidFill>
              </a:rPr>
              <a:t>included in the (re)association response frame it sends in response to indicate the time(s) at (and duration for) which AP1’s BSS will be silenced</a:t>
            </a:r>
          </a:p>
          <a:p>
            <a:pPr lvl="2" eaLnBrk="0" hangingPunct="0">
              <a:spcBef>
                <a:spcPct val="30000"/>
              </a:spcBef>
              <a:buFont typeface="Arial" panose="020B0604020202020204" pitchFamily="34" charset="0"/>
              <a:buChar char="•"/>
              <a:defRPr/>
            </a:pPr>
            <a:r>
              <a:rPr lang="en-US" dirty="0">
                <a:solidFill>
                  <a:schemeClr val="tx1"/>
                </a:solidFill>
              </a:rPr>
              <a:t>The timing fields shall be applied in reference to the most recent TBTT and to the BI of AP1 and not of the TBTT and BI of the other AP (AP2) of the AP MLD</a:t>
            </a:r>
          </a:p>
          <a:p>
            <a:endParaRPr lang="en-US" dirty="0"/>
          </a:p>
        </p:txBody>
      </p:sp>
      <p:sp>
        <p:nvSpPr>
          <p:cNvPr id="4" name="Slide Number Placeholder 3">
            <a:extLst>
              <a:ext uri="{FF2B5EF4-FFF2-40B4-BE49-F238E27FC236}">
                <a16:creationId xmlns:a16="http://schemas.microsoft.com/office/drawing/2014/main" id="{5077DA52-2CDE-429D-AE94-85487DC31DF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453E033-343C-4FCB-B918-9BAF4CCD91C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72907CA8-0F93-4EFE-97F3-6B6B36E6197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345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E3A576A-93E7-4B3A-85D4-CDC2274F844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C8070D5-5840-407B-8D46-F72642147FA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6A0F90BF-E7BD-44BE-BA56-0C2A7A8BE667}"/>
              </a:ext>
            </a:extLst>
          </p:cNvPr>
          <p:cNvSpPr>
            <a:spLocks noGrp="1"/>
          </p:cNvSpPr>
          <p:nvPr>
            <p:ph type="dt" idx="15"/>
          </p:nvPr>
        </p:nvSpPr>
        <p:spPr/>
        <p:txBody>
          <a:bodyPr/>
          <a:lstStyle/>
          <a:p>
            <a:r>
              <a:rPr lang="en-US"/>
              <a:t>October 2020</a:t>
            </a:r>
            <a:endParaRPr lang="en-GB" dirty="0"/>
          </a:p>
        </p:txBody>
      </p:sp>
      <p:pic>
        <p:nvPicPr>
          <p:cNvPr id="7" name="Picture 1">
            <a:extLst>
              <a:ext uri="{FF2B5EF4-FFF2-40B4-BE49-F238E27FC236}">
                <a16:creationId xmlns:a16="http://schemas.microsoft.com/office/drawing/2014/main" id="{3CCBEFC5-F54F-489F-8225-0E86FFF26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657225"/>
            <a:ext cx="5159375"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5425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285E5-F872-45D9-8F8E-9679A1E6F0B8}"/>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0C2D56D7-98D3-4CA1-97F4-E07FEC572DF3}"/>
              </a:ext>
            </a:extLst>
          </p:cNvPr>
          <p:cNvSpPr>
            <a:spLocks noGrp="1"/>
          </p:cNvSpPr>
          <p:nvPr>
            <p:ph idx="1"/>
          </p:nvPr>
        </p:nvSpPr>
        <p:spPr/>
        <p:txBody>
          <a:bodyPr/>
          <a:lstStyle/>
          <a:p>
            <a:pPr>
              <a:buFont typeface="Arial" panose="020B0604020202020204" pitchFamily="34" charset="0"/>
              <a:buChar char="•"/>
            </a:pPr>
            <a:r>
              <a:rPr lang="en-US" dirty="0"/>
              <a:t>One AP of an AP MLD can be performing Channel switch Announcement or Extended Channel Switch Announcement</a:t>
            </a:r>
          </a:p>
          <a:p>
            <a:pPr>
              <a:buFont typeface="Arial" panose="020B0604020202020204" pitchFamily="34" charset="0"/>
              <a:buChar char="•"/>
            </a:pPr>
            <a:r>
              <a:rPr lang="en-US" dirty="0"/>
              <a:t>Associated (ML setup) Non-AP MLD that are currently monitoring other beacons on other links shall be informed of this procedure</a:t>
            </a:r>
          </a:p>
          <a:p>
            <a:pPr>
              <a:buFont typeface="Arial" panose="020B0604020202020204" pitchFamily="34" charset="0"/>
              <a:buChar char="•"/>
            </a:pPr>
            <a:endParaRPr lang="en-US" dirty="0"/>
          </a:p>
          <a:p>
            <a:pPr>
              <a:buFont typeface="Arial" panose="020B0604020202020204" pitchFamily="34" charset="0"/>
              <a:buChar char="•"/>
            </a:pPr>
            <a:r>
              <a:rPr lang="en-US" dirty="0"/>
              <a:t>We simply propose the following:</a:t>
            </a:r>
          </a:p>
          <a:p>
            <a:pPr lvl="1">
              <a:buFont typeface="Arial" panose="020B0604020202020204" pitchFamily="34" charset="0"/>
              <a:buChar char="•"/>
            </a:pPr>
            <a:r>
              <a:rPr lang="en-US" dirty="0"/>
              <a:t>If an AP1 of an AP MLD is performing Channel Switch Announcement or Extended Channel Switch announcement procedure, then all the other APs of the AP MLD shall include in the beacon and probe response frames they transmit the same Channel Switch Announcement element or Extended Channel Switch Announcement element for AP1 as the one that AP1 is including in the beacon and probe response frames it transmits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253FD90-2E2D-41FC-BC0D-6007A24DBC5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CCFC6D7-C767-4529-8D6A-551A2D357D4F}"/>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E41B602-C972-41E5-B5E0-6FB730442FF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03655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6A681-CB93-482C-900B-CE3E71B82446}"/>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648ECFA1-BAA7-47FA-A216-F4BEAFA4BCB1}"/>
              </a:ext>
            </a:extLst>
          </p:cNvPr>
          <p:cNvSpPr>
            <a:spLocks noGrp="1"/>
          </p:cNvSpPr>
          <p:nvPr>
            <p:ph idx="1"/>
          </p:nvPr>
        </p:nvSpPr>
        <p:spPr/>
        <p:txBody>
          <a:bodyPr/>
          <a:lstStyle/>
          <a:p>
            <a:r>
              <a:rPr lang="en-US" sz="2000" dirty="0"/>
              <a:t>Further details on the </a:t>
            </a:r>
            <a:r>
              <a:rPr lang="en-US" sz="2000" dirty="0" err="1"/>
              <a:t>eCSA</a:t>
            </a:r>
            <a:r>
              <a:rPr lang="en-US" sz="2000" dirty="0"/>
              <a:t> procedure:</a:t>
            </a:r>
          </a:p>
          <a:p>
            <a:pPr>
              <a:buFontTx/>
              <a:buChar char="-"/>
            </a:pPr>
            <a:r>
              <a:rPr lang="en-US" sz="2000" b="0" dirty="0"/>
              <a:t>CSA/</a:t>
            </a:r>
            <a:r>
              <a:rPr lang="en-US" sz="2000" b="0" dirty="0" err="1"/>
              <a:t>eCSA</a:t>
            </a:r>
            <a:r>
              <a:rPr lang="en-US" sz="2000" b="0" dirty="0"/>
              <a:t>/Channel Switch Time elements shall be the same as transmitted on the other link</a:t>
            </a:r>
          </a:p>
          <a:p>
            <a:pPr lvl="1">
              <a:buFontTx/>
              <a:buChar char="-"/>
            </a:pPr>
            <a:r>
              <a:rPr lang="en-US" sz="1800" dirty="0"/>
              <a:t>Parameters are set in reference to the link that switches</a:t>
            </a:r>
          </a:p>
          <a:p>
            <a:pPr lvl="2">
              <a:buFontTx/>
              <a:buChar char="-"/>
            </a:pPr>
            <a:r>
              <a:rPr lang="en-US" sz="1600" b="0" dirty="0"/>
              <a:t>For instance, channel switch count </a:t>
            </a:r>
            <a:r>
              <a:rPr lang="en-US" sz="1600" dirty="0"/>
              <a:t>will be used with the reference of the TBTT of the AP that switches, not the AP sending the element on the other links of the same AP MLD</a:t>
            </a:r>
          </a:p>
          <a:p>
            <a:pPr lvl="2">
              <a:buFontTx/>
              <a:buChar char="-"/>
            </a:pPr>
            <a:r>
              <a:rPr lang="en-US" sz="1600" dirty="0">
                <a:solidFill>
                  <a:schemeClr val="tx1"/>
                </a:solidFill>
              </a:rPr>
              <a:t>The reporting AP needs to provide the most recent timer values (i.e., decrement the TBTT count or Quiet Duration) so that it is consistent with the expected time of change on the other link (see next slide)</a:t>
            </a:r>
          </a:p>
          <a:p>
            <a:pPr lvl="1">
              <a:buFontTx/>
              <a:buChar char="-"/>
            </a:pPr>
            <a:r>
              <a:rPr lang="en-US" sz="1800" b="0" dirty="0"/>
              <a:t>As the </a:t>
            </a:r>
            <a:r>
              <a:rPr lang="en-US" sz="1800" dirty="0"/>
              <a:t>AP that switches is mandated to include these elements until the intended channel switch time, the same applies to the other APs of the same AP MLD</a:t>
            </a:r>
          </a:p>
          <a:p>
            <a:pPr lvl="1">
              <a:buFontTx/>
              <a:buChar char="-"/>
            </a:pPr>
            <a:r>
              <a:rPr lang="en-US" sz="1800" b="0" dirty="0"/>
              <a:t>If Max Channel Switch Time element is included in the beacon of the AP that switches, it shall also be included in the other APs of the same AP MLD </a:t>
            </a:r>
          </a:p>
          <a:p>
            <a:pPr lvl="2">
              <a:buFontTx/>
              <a:buChar char="-"/>
            </a:pPr>
            <a:r>
              <a:rPr lang="en-US" sz="1600" dirty="0">
                <a:solidFill>
                  <a:schemeClr val="tx1"/>
                </a:solidFill>
              </a:rPr>
              <a:t>In order to aid new associations in case association happens around a channel switch, CSA/</a:t>
            </a:r>
            <a:r>
              <a:rPr lang="en-US" sz="1600" dirty="0" err="1">
                <a:solidFill>
                  <a:schemeClr val="tx1"/>
                </a:solidFill>
              </a:rPr>
              <a:t>eCSA</a:t>
            </a:r>
            <a:r>
              <a:rPr lang="en-US" sz="1600" dirty="0">
                <a:solidFill>
                  <a:schemeClr val="tx1"/>
                </a:solidFill>
              </a:rPr>
              <a:t>/Max Channel Switch Time element should to be included in the (re)association response of the reporting link until the reported AP resumes beaconing on the new channel</a:t>
            </a:r>
          </a:p>
          <a:p>
            <a:pPr lvl="2">
              <a:buFontTx/>
              <a:buChar char="-"/>
            </a:pPr>
            <a:endParaRPr lang="en-US" sz="1600" b="0" dirty="0"/>
          </a:p>
          <a:p>
            <a:pPr>
              <a:buFontTx/>
              <a:buChar char="-"/>
            </a:pPr>
            <a:endParaRPr lang="en-US" sz="2000" b="0" dirty="0"/>
          </a:p>
        </p:txBody>
      </p:sp>
      <p:sp>
        <p:nvSpPr>
          <p:cNvPr id="4" name="Slide Number Placeholder 3">
            <a:extLst>
              <a:ext uri="{FF2B5EF4-FFF2-40B4-BE49-F238E27FC236}">
                <a16:creationId xmlns:a16="http://schemas.microsoft.com/office/drawing/2014/main" id="{789A2CFE-1199-4183-B454-72EC042539D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35F7B54-ABCA-44D8-B8EA-C80871ECD40F}"/>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6B5CB256-383D-4CEC-AD54-76E84B946A1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8574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3F1AEED-7AF6-4005-A1B7-FEC2FBBCD91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BD11D22-B75F-4F75-9DC1-C4DCA529FB5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9ECC785-B8E2-469E-99A4-0E26003350C7}"/>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C111EE00-14C5-4ECF-BC88-B00ECAD17BC9}"/>
              </a:ext>
            </a:extLst>
          </p:cNvPr>
          <p:cNvPicPr>
            <a:picLocks noChangeAspect="1"/>
          </p:cNvPicPr>
          <p:nvPr/>
        </p:nvPicPr>
        <p:blipFill>
          <a:blip r:embed="rId2"/>
          <a:stretch>
            <a:fillRect/>
          </a:stretch>
        </p:blipFill>
        <p:spPr>
          <a:xfrm>
            <a:off x="1629948" y="1447800"/>
            <a:ext cx="9536658" cy="4218983"/>
          </a:xfrm>
          <a:prstGeom prst="rect">
            <a:avLst/>
          </a:prstGeom>
        </p:spPr>
      </p:pic>
    </p:spTree>
    <p:extLst>
      <p:ext uri="{BB962C8B-B14F-4D97-AF65-F5344CB8AC3E}">
        <p14:creationId xmlns:p14="http://schemas.microsoft.com/office/powerpoint/2010/main" val="3965708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22B4F-0BA7-4DD1-84F2-0B37FB53BC98}"/>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A853C491-20E3-4B95-96BB-1C22C2C5CB06}"/>
              </a:ext>
            </a:extLst>
          </p:cNvPr>
          <p:cNvSpPr>
            <a:spLocks noGrp="1"/>
          </p:cNvSpPr>
          <p:nvPr>
            <p:ph idx="1"/>
          </p:nvPr>
        </p:nvSpPr>
        <p:spPr/>
        <p:txBody>
          <a:bodyPr/>
          <a:lstStyle/>
          <a:p>
            <a:pPr lvl="0" eaLnBrk="0" hangingPunct="0">
              <a:spcBef>
                <a:spcPct val="30000"/>
              </a:spcBef>
              <a:buFont typeface="Arial" panose="020B0604020202020204" pitchFamily="34" charset="0"/>
              <a:buChar char="•"/>
              <a:defRPr/>
            </a:pPr>
            <a:r>
              <a:rPr lang="en-US" sz="1800" dirty="0"/>
              <a:t>If an AP1 of an AP MLD is performing Channel Switch Announcement or Extended Channel Switch announcement procedure and include a Channel Switch Announcement element or an Extended Channel Switch Announcement element and/or a Max Channel Switch Time element in a beacon at a TBTT, then any other AP of the AP MLD shall include in the beacon and probe response frames they transmit (or that the transmitted BSSID in the same multiple BSSID set as the other AP transmits if the other AP is a non-transmitted BSSID) the same Channel Switch Announcement element or Extended Channel Switch Announcement element and/or </a:t>
            </a:r>
            <a:r>
              <a:rPr lang="en-US" sz="1800" b="0" kern="1200" dirty="0">
                <a:latin typeface="Times New Roman" pitchFamily="16" charset="0"/>
              </a:rPr>
              <a:t>Max Channel Switch Time element </a:t>
            </a:r>
            <a:r>
              <a:rPr lang="en-US" sz="1800" dirty="0"/>
              <a:t>in the per-STA profile corresponding to AP1 in the Multi-link element</a:t>
            </a:r>
          </a:p>
          <a:p>
            <a:pPr lvl="1" eaLnBrk="0" hangingPunct="0">
              <a:spcBef>
                <a:spcPct val="30000"/>
              </a:spcBef>
              <a:buFont typeface="Arial" panose="020B0604020202020204" pitchFamily="34" charset="0"/>
              <a:buChar char="•"/>
              <a:defRPr/>
            </a:pPr>
            <a:r>
              <a:rPr lang="en-US" sz="1400" dirty="0">
                <a:solidFill>
                  <a:schemeClr val="tx1"/>
                </a:solidFill>
              </a:rPr>
              <a:t>The reporting AP needs to provide the most recent timer values (i.e., decrement the TBTT count) so that it is consistent with the expected time of change on the other link</a:t>
            </a:r>
            <a:endParaRPr lang="en-US" sz="1800" dirty="0"/>
          </a:p>
          <a:p>
            <a:pPr lvl="0" eaLnBrk="0" hangingPunct="0">
              <a:spcBef>
                <a:spcPct val="30000"/>
              </a:spcBef>
              <a:buFont typeface="Arial" panose="020B0604020202020204" pitchFamily="34" charset="0"/>
              <a:buChar char="•"/>
              <a:defRPr/>
            </a:pPr>
            <a:r>
              <a:rPr lang="en-US" sz="1800" dirty="0"/>
              <a:t>Note: that means that the channel switch count field for instance is applied in reference to the TBTT of AP1 and not of the TBTT of the other AP of the AP MLD, and the TBTT of AP1 is already mandated to be included in the RNR</a:t>
            </a:r>
          </a:p>
          <a:p>
            <a:pPr lvl="0" eaLnBrk="0" hangingPunct="0">
              <a:spcBef>
                <a:spcPct val="30000"/>
              </a:spcBef>
              <a:buFont typeface="Arial" panose="020B0604020202020204" pitchFamily="34" charset="0"/>
              <a:buChar char="•"/>
              <a:defRPr/>
            </a:pPr>
            <a:r>
              <a:rPr lang="en-US" sz="1800" dirty="0"/>
              <a:t>Note: that means that the CSA/</a:t>
            </a:r>
            <a:r>
              <a:rPr lang="en-US" sz="1800" dirty="0" err="1"/>
              <a:t>eCSA</a:t>
            </a:r>
            <a:r>
              <a:rPr lang="en-US" sz="1800" dirty="0"/>
              <a:t> will be included in every beacons/probe on all links until the intended channel switch time</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0EC1340-0761-4A86-8059-DC73AF79A0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4A60E06-A505-4F50-8AD9-14B79B5823BE}"/>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CCA0318-CC1A-4D01-9AD7-7982158EC75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902257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A0EE8-E623-4596-9148-94946A465B57}"/>
              </a:ext>
            </a:extLst>
          </p:cNvPr>
          <p:cNvSpPr>
            <a:spLocks noGrp="1"/>
          </p:cNvSpPr>
          <p:nvPr>
            <p:ph type="title"/>
          </p:nvPr>
        </p:nvSpPr>
        <p:spPr/>
        <p:txBody>
          <a:bodyPr/>
          <a:lstStyle/>
          <a:p>
            <a:r>
              <a:rPr lang="en-US" dirty="0"/>
              <a:t>CSA/</a:t>
            </a:r>
            <a:r>
              <a:rPr lang="en-US" dirty="0" err="1"/>
              <a:t>eCSA</a:t>
            </a:r>
            <a:r>
              <a:rPr lang="en-US" dirty="0"/>
              <a:t> from non-AP MLD</a:t>
            </a:r>
          </a:p>
        </p:txBody>
      </p:sp>
      <p:sp>
        <p:nvSpPr>
          <p:cNvPr id="3" name="Content Placeholder 2">
            <a:extLst>
              <a:ext uri="{FF2B5EF4-FFF2-40B4-BE49-F238E27FC236}">
                <a16:creationId xmlns:a16="http://schemas.microsoft.com/office/drawing/2014/main" id="{EE517E6B-07E2-46C5-A782-710A0EF80C75}"/>
              </a:ext>
            </a:extLst>
          </p:cNvPr>
          <p:cNvSpPr>
            <a:spLocks noGrp="1"/>
          </p:cNvSpPr>
          <p:nvPr>
            <p:ph idx="1"/>
          </p:nvPr>
        </p:nvSpPr>
        <p:spPr/>
        <p:txBody>
          <a:bodyPr/>
          <a:lstStyle/>
          <a:p>
            <a:pPr>
              <a:buFont typeface="Arial" panose="020B0604020202020204" pitchFamily="34" charset="0"/>
              <a:buChar char="•"/>
            </a:pPr>
            <a:r>
              <a:rPr lang="en-US" sz="2000" dirty="0"/>
              <a:t>The CSA/</a:t>
            </a:r>
            <a:r>
              <a:rPr lang="en-US" sz="2000" dirty="0" err="1"/>
              <a:t>eCSA</a:t>
            </a:r>
            <a:r>
              <a:rPr lang="en-US" sz="2000" dirty="0"/>
              <a:t> procedures shall be respected by the STA of the non-AP MLD that operates on the link on which the AP performs CSA/</a:t>
            </a:r>
            <a:r>
              <a:rPr lang="en-US" sz="2000" dirty="0" err="1"/>
              <a:t>eCSA</a:t>
            </a:r>
            <a:r>
              <a:rPr lang="en-US" sz="2000" dirty="0"/>
              <a:t>, when any STAs of the non-AP MLD receive an CSA/</a:t>
            </a:r>
            <a:r>
              <a:rPr lang="en-US" sz="2000" dirty="0" err="1"/>
              <a:t>eCSA</a:t>
            </a:r>
            <a:r>
              <a:rPr lang="en-US" sz="2000" dirty="0"/>
              <a:t> element for that AP.</a:t>
            </a:r>
          </a:p>
          <a:p>
            <a:pPr>
              <a:buFont typeface="Arial" panose="020B0604020202020204" pitchFamily="34" charset="0"/>
              <a:buChar char="•"/>
            </a:pPr>
            <a:endParaRPr lang="en-US" sz="2000" dirty="0"/>
          </a:p>
          <a:p>
            <a:pPr>
              <a:buFont typeface="Arial" panose="020B0604020202020204" pitchFamily="34" charset="0"/>
              <a:buChar char="•"/>
            </a:pPr>
            <a:r>
              <a:rPr lang="en-US" sz="2000" dirty="0"/>
              <a:t>We propose the following:</a:t>
            </a:r>
          </a:p>
          <a:p>
            <a:pPr lvl="1">
              <a:buFont typeface="Arial" panose="020B0604020202020204" pitchFamily="34" charset="0"/>
              <a:buChar char="•"/>
            </a:pPr>
            <a:r>
              <a:rPr lang="en-US" sz="1800" dirty="0"/>
              <a:t>A first STA of a non-AP MLD that is operating after multi-link setup in the link with a first AP of an AP MLD that is performing CSA/</a:t>
            </a:r>
            <a:r>
              <a:rPr lang="en-US" sz="1800" dirty="0" err="1"/>
              <a:t>eCSA</a:t>
            </a:r>
            <a:r>
              <a:rPr lang="en-US" sz="1800" dirty="0"/>
              <a:t> procedure shall follow the CSA/</a:t>
            </a:r>
            <a:r>
              <a:rPr lang="en-US" sz="1800" dirty="0" err="1"/>
              <a:t>eCSA</a:t>
            </a:r>
            <a:r>
              <a:rPr lang="en-US" sz="1800" dirty="0"/>
              <a:t> procedure described in 11.9 (Extended Channel Switching), if that first STA has not received any Channel Switch Announcement element or Extended Channel Switch Announcement element from the first AP but a second STA that is part of the same non-AP MLD received an Channel Switch Announcement element or Extended Channel Switch Announcement element for that first AP from a second AP from the same AP MLD as that first AP, as if that first STA had received the Channel Switch Announcement frame or Extended channel switch announcement frame.</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B72AC01-4214-438A-8A8B-5723B714BF6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248EE81-BAB0-4B87-9A40-E5567D310F6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E523E996-8FDC-4DB7-AA3F-331D2F8852F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877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9396A-3CA4-482C-AEE9-461C98731628}"/>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DCB54F8D-E4AC-4270-B396-E5693581B01F}"/>
              </a:ext>
            </a:extLst>
          </p:cNvPr>
          <p:cNvSpPr>
            <a:spLocks noGrp="1"/>
          </p:cNvSpPr>
          <p:nvPr>
            <p:ph idx="1"/>
          </p:nvPr>
        </p:nvSpPr>
        <p:spPr/>
        <p:txBody>
          <a:bodyPr/>
          <a:lstStyle/>
          <a:p>
            <a:pPr>
              <a:buFont typeface="Arial" panose="020B0604020202020204" pitchFamily="34" charset="0"/>
              <a:buChar char="•"/>
            </a:pPr>
            <a:r>
              <a:rPr lang="en-US" dirty="0"/>
              <a:t>Similarly, we propose that if a first AP of an AP MLD includes a Quiet element in the beacon/probe response it transmits, then all the APs of the AP MLD include a Quiet element in the STA profile reporting this first AP in a Multi-link element in the beacon and probe response frames they transmit.</a:t>
            </a:r>
          </a:p>
          <a:p>
            <a:pPr lvl="1">
              <a:buFont typeface="Arial" panose="020B0604020202020204" pitchFamily="34" charset="0"/>
              <a:buChar char="•"/>
            </a:pPr>
            <a:r>
              <a:rPr lang="en-US" dirty="0"/>
              <a:t>Quiet element is the same as transmitted by the first AP at TBTT, if it is included in beacon/probe response between TBTT-BI and TBTT</a:t>
            </a:r>
          </a:p>
          <a:p>
            <a:pPr lvl="1">
              <a:buFont typeface="Arial" panose="020B0604020202020204" pitchFamily="34" charset="0"/>
              <a:buChar char="•"/>
            </a:pPr>
            <a:r>
              <a:rPr lang="en-US" dirty="0"/>
              <a:t>Timing parameters in the element uses the TBTT reference of the first AP, not the AP that sends the element on the other links</a:t>
            </a:r>
          </a:p>
        </p:txBody>
      </p:sp>
      <p:sp>
        <p:nvSpPr>
          <p:cNvPr id="4" name="Slide Number Placeholder 3">
            <a:extLst>
              <a:ext uri="{FF2B5EF4-FFF2-40B4-BE49-F238E27FC236}">
                <a16:creationId xmlns:a16="http://schemas.microsoft.com/office/drawing/2014/main" id="{44BB1811-6B8E-46BF-8BB0-7C5247DD421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ADAE736-9E55-4F32-8D7B-BE60BB9D109C}"/>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DE7BA961-9AFE-4AFB-8FEE-0A24E30E281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9689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ABE9-90B1-48EF-AD6B-CACC38D3904D}"/>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C15B4145-936B-4780-959E-398733C867F8}"/>
              </a:ext>
            </a:extLst>
          </p:cNvPr>
          <p:cNvSpPr>
            <a:spLocks noGrp="1"/>
          </p:cNvSpPr>
          <p:nvPr>
            <p:ph idx="1"/>
          </p:nvPr>
        </p:nvSpPr>
        <p:spPr/>
        <p:txBody>
          <a:bodyPr/>
          <a:lstStyle/>
          <a:p>
            <a:pPr>
              <a:buFont typeface="Arial" panose="020B0604020202020204" pitchFamily="34" charset="0"/>
              <a:buChar char="•"/>
            </a:pPr>
            <a:r>
              <a:rPr lang="en-US" dirty="0"/>
              <a:t>If a quiet period is happening on one link and is part of a periodic quiet element, then we’ll need a way to indicate that in the other link as well</a:t>
            </a:r>
          </a:p>
        </p:txBody>
      </p:sp>
      <p:sp>
        <p:nvSpPr>
          <p:cNvPr id="4" name="Slide Number Placeholder 3">
            <a:extLst>
              <a:ext uri="{FF2B5EF4-FFF2-40B4-BE49-F238E27FC236}">
                <a16:creationId xmlns:a16="http://schemas.microsoft.com/office/drawing/2014/main" id="{67313B13-6C59-47A2-BC44-25311FC469B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734D8AF-14BC-49B2-9EC8-DE9A2B3ADBD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1F4D8FC4-7C4C-4E35-BCAC-FE3460825184}"/>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E4DD3E5D-C246-42B0-9E83-E411DD52AFCB}"/>
              </a:ext>
            </a:extLst>
          </p:cNvPr>
          <p:cNvPicPr>
            <a:picLocks noChangeAspect="1"/>
          </p:cNvPicPr>
          <p:nvPr/>
        </p:nvPicPr>
        <p:blipFill>
          <a:blip r:embed="rId2"/>
          <a:stretch>
            <a:fillRect/>
          </a:stretch>
        </p:blipFill>
        <p:spPr>
          <a:xfrm>
            <a:off x="1175280" y="4267199"/>
            <a:ext cx="9839325" cy="1905000"/>
          </a:xfrm>
          <a:prstGeom prst="rect">
            <a:avLst/>
          </a:prstGeom>
        </p:spPr>
      </p:pic>
    </p:spTree>
    <p:extLst>
      <p:ext uri="{BB962C8B-B14F-4D97-AF65-F5344CB8AC3E}">
        <p14:creationId xmlns:p14="http://schemas.microsoft.com/office/powerpoint/2010/main" val="1930420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a:xfrm>
            <a:off x="914401" y="457200"/>
            <a:ext cx="10361084" cy="1065213"/>
          </a:xfrm>
        </p:spPr>
        <p:txBody>
          <a:bodyPr/>
          <a:lstStyle/>
          <a:p>
            <a:r>
              <a:rPr lang="en-US" dirty="0"/>
              <a:t>SP1</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685800" y="1295400"/>
            <a:ext cx="10818285" cy="4953000"/>
          </a:xfrm>
        </p:spPr>
        <p:txBody>
          <a:bodyPr/>
          <a:lstStyle/>
          <a:p>
            <a:pPr>
              <a:buFont typeface="Arial" panose="020B0604020202020204" pitchFamily="34" charset="0"/>
              <a:buChar char="•"/>
            </a:pPr>
            <a:r>
              <a:rPr lang="en-US" dirty="0"/>
              <a:t>Do you support the following:</a:t>
            </a:r>
          </a:p>
          <a:p>
            <a:pPr lvl="1" eaLnBrk="0" hangingPunct="0">
              <a:spcBef>
                <a:spcPct val="30000"/>
              </a:spcBef>
              <a:buFont typeface="Arial" panose="020B0604020202020204" pitchFamily="34" charset="0"/>
              <a:buChar char="•"/>
              <a:defRPr/>
            </a:pPr>
            <a:r>
              <a:rPr lang="en-US" sz="1800" dirty="0">
                <a:solidFill>
                  <a:schemeClr val="tx1"/>
                </a:solidFill>
              </a:rPr>
              <a:t>If an AP (AP1) of an AP MLD is performing (extended) Channel Switch Announcement procedure and includes a (extended) Channel Switch Announcement element and a Max Channel Switch Time element (if present) in a beacon frame or probe response frame, then </a:t>
            </a:r>
            <a:r>
              <a:rPr lang="en-US" sz="1800" strike="sngStrike" dirty="0">
                <a:solidFill>
                  <a:schemeClr val="tx1"/>
                </a:solidFill>
              </a:rPr>
              <a:t>any</a:t>
            </a:r>
            <a:r>
              <a:rPr lang="en-US" sz="1800" dirty="0">
                <a:solidFill>
                  <a:schemeClr val="tx1"/>
                </a:solidFill>
              </a:rPr>
              <a:t> another AP (AP2) of the AP MLD shall include in the beacon and probe response frames </a:t>
            </a:r>
            <a:r>
              <a:rPr lang="en-US" sz="1800" strike="sngStrike" dirty="0">
                <a:solidFill>
                  <a:schemeClr val="tx1"/>
                </a:solidFill>
              </a:rPr>
              <a:t>they</a:t>
            </a:r>
            <a:r>
              <a:rPr lang="en-US" sz="1800" dirty="0">
                <a:solidFill>
                  <a:schemeClr val="tx1"/>
                </a:solidFill>
              </a:rPr>
              <a:t> it transmits (or if another AP (AP2) of AP MLD corresponds to a </a:t>
            </a:r>
            <a:r>
              <a:rPr lang="en-US" sz="1800" dirty="0" err="1">
                <a:solidFill>
                  <a:schemeClr val="tx1"/>
                </a:solidFill>
              </a:rPr>
              <a:t>nontransmitted</a:t>
            </a:r>
            <a:r>
              <a:rPr lang="en-US" sz="1800" dirty="0">
                <a:solidFill>
                  <a:schemeClr val="tx1"/>
                </a:solidFill>
              </a:rPr>
              <a:t> BSSID, then </a:t>
            </a:r>
            <a:r>
              <a:rPr lang="en-US" sz="1800" strike="sngStrike" dirty="0">
                <a:solidFill>
                  <a:schemeClr val="tx1"/>
                </a:solidFill>
              </a:rPr>
              <a:t>that</a:t>
            </a:r>
            <a:r>
              <a:rPr lang="en-US" sz="1800" dirty="0">
                <a:solidFill>
                  <a:schemeClr val="tx1"/>
                </a:solidFill>
              </a:rPr>
              <a:t> the transmitted BSSID in the same multiple BSSID set as AP2 </a:t>
            </a:r>
            <a:r>
              <a:rPr lang="en-US" sz="1800" strike="sngStrike" dirty="0">
                <a:solidFill>
                  <a:schemeClr val="tx1"/>
                </a:solidFill>
              </a:rPr>
              <a:t>as the other AP</a:t>
            </a:r>
            <a:r>
              <a:rPr lang="en-US" sz="1800" dirty="0">
                <a:solidFill>
                  <a:schemeClr val="tx1"/>
                </a:solidFill>
              </a:rPr>
              <a:t> shall include in the beacon and probe response frame it transmits </a:t>
            </a:r>
            <a:r>
              <a:rPr lang="en-US" sz="1800" strike="sngStrike" dirty="0">
                <a:solidFill>
                  <a:schemeClr val="tx1"/>
                </a:solidFill>
              </a:rPr>
              <a:t>if the other AP is a non-transmitted BSSID</a:t>
            </a:r>
            <a:r>
              <a:rPr lang="en-US" sz="1800" dirty="0">
                <a:solidFill>
                  <a:schemeClr val="tx1"/>
                </a:solidFill>
              </a:rPr>
              <a:t>) the (extended) Channel Switch Announcement element and </a:t>
            </a:r>
            <a:r>
              <a:rPr lang="en-US" sz="1800" b="0" kern="1200" dirty="0">
                <a:solidFill>
                  <a:schemeClr val="tx1"/>
                </a:solidFill>
                <a:latin typeface="Times New Roman" pitchFamily="16" charset="0"/>
              </a:rPr>
              <a:t>Max Channel Switch Time element </a:t>
            </a:r>
            <a:r>
              <a:rPr lang="en-US" sz="1800" dirty="0">
                <a:solidFill>
                  <a:schemeClr val="tx1"/>
                </a:solidFill>
              </a:rPr>
              <a:t>in the per-STA profile corresponding to AP1 in the Multi-link element</a:t>
            </a:r>
          </a:p>
          <a:p>
            <a:pPr lvl="2" eaLnBrk="0" hangingPunct="0">
              <a:spcBef>
                <a:spcPct val="30000"/>
              </a:spcBef>
              <a:buFont typeface="Arial" panose="020B0604020202020204" pitchFamily="34" charset="0"/>
              <a:buChar char="•"/>
              <a:defRPr/>
            </a:pPr>
            <a:r>
              <a:rPr lang="en-US" sz="1600" dirty="0">
                <a:solidFill>
                  <a:schemeClr val="tx1"/>
                </a:solidFill>
              </a:rPr>
              <a:t>The channel switch count field shall be applied in reference to the most recent TBTT and BI indicated in the corresponding element(s) of AP1 and not to the TBTT and BI of the other AP (AP2) of the AP MLD</a:t>
            </a:r>
          </a:p>
          <a:p>
            <a:pPr marL="457200" lvl="1" indent="0" eaLnBrk="0" hangingPunct="0">
              <a:spcBef>
                <a:spcPct val="30000"/>
              </a:spcBef>
              <a:defRPr/>
            </a:pPr>
            <a:r>
              <a:rPr lang="en-US" sz="1800" dirty="0">
                <a:solidFill>
                  <a:schemeClr val="tx1"/>
                </a:solidFill>
              </a:rPr>
              <a:t>Note: the CSA/</a:t>
            </a:r>
            <a:r>
              <a:rPr lang="en-US" sz="1800" dirty="0" err="1">
                <a:solidFill>
                  <a:schemeClr val="tx1"/>
                </a:solidFill>
              </a:rPr>
              <a:t>eCSA</a:t>
            </a:r>
            <a:r>
              <a:rPr lang="en-US" sz="1800" dirty="0">
                <a:solidFill>
                  <a:schemeClr val="tx1"/>
                </a:solidFill>
              </a:rPr>
              <a:t>/</a:t>
            </a:r>
            <a:r>
              <a:rPr lang="en-US" sz="1800" b="0" kern="1200" dirty="0">
                <a:solidFill>
                  <a:schemeClr val="tx1"/>
                </a:solidFill>
                <a:latin typeface="Times New Roman" pitchFamily="16" charset="0"/>
              </a:rPr>
              <a:t>Max Channel Switch Time elements </a:t>
            </a:r>
            <a:r>
              <a:rPr lang="en-US" sz="1800" dirty="0">
                <a:solidFill>
                  <a:schemeClr val="tx1"/>
                </a:solidFill>
              </a:rPr>
              <a:t>will be included in every beacon and probe response frames on all links of the AP MLD from right after the time AP1 includes the elements in its beacons until the intended channel switch time</a:t>
            </a:r>
          </a:p>
          <a:p>
            <a:pPr marL="457200" lvl="1" indent="0" eaLnBrk="0" hangingPunct="0">
              <a:spcBef>
                <a:spcPct val="30000"/>
              </a:spcBef>
              <a:defRPr/>
            </a:pPr>
            <a:endParaRPr lang="en-US" sz="1800" dirty="0">
              <a:solidFill>
                <a:schemeClr val="tx1"/>
              </a:solidFill>
            </a:endParaRPr>
          </a:p>
          <a:p>
            <a:pPr marL="457200" lvl="1" indent="0" eaLnBrk="0" hangingPunct="0">
              <a:spcBef>
                <a:spcPct val="30000"/>
              </a:spcBef>
              <a:defRPr/>
            </a:pPr>
            <a:endParaRPr lang="en-US" sz="18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266041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95691</TotalTime>
  <Words>2632</Words>
  <Application>Microsoft Office PowerPoint</Application>
  <PresentationFormat>Widescreen</PresentationFormat>
  <Paragraphs>140</Paragraphs>
  <Slides>16</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CSA/eCSA within AP MLD</vt:lpstr>
      <vt:lpstr>CSA-eCSA</vt:lpstr>
      <vt:lpstr>CSA-eCSA</vt:lpstr>
      <vt:lpstr>PowerPoint Presentation</vt:lpstr>
      <vt:lpstr>Proposal</vt:lpstr>
      <vt:lpstr>CSA/eCSA from non-AP MLD</vt:lpstr>
      <vt:lpstr>Quiet element</vt:lpstr>
      <vt:lpstr>Quiet element</vt:lpstr>
      <vt:lpstr>SP1</vt:lpstr>
      <vt:lpstr>SP1bis (merging SP1 and SP4)</vt:lpstr>
      <vt:lpstr>SP2</vt:lpstr>
      <vt:lpstr>SP3</vt:lpstr>
      <vt:lpstr>SP4</vt:lpstr>
      <vt:lpstr>SP5</vt:lpstr>
      <vt:lpstr>SP6</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631</cp:revision>
  <cp:lastPrinted>1601-01-01T00:00:00Z</cp:lastPrinted>
  <dcterms:created xsi:type="dcterms:W3CDTF">2019-10-14T21:51:06Z</dcterms:created>
  <dcterms:modified xsi:type="dcterms:W3CDTF">2020-12-01T16:58:29Z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e02c71ae-ba4f-4c46-adc7-06d3be3529c3</vt:lpwstr>
  </property>
  <property fmtid="{D5CDD505-2E9C-101B-9397-08002B2CF9AE}" pid="3" name="CTP_TimeStamp">
    <vt:lpwstr>2020-08-05 15:24:29Z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