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7" r:id="rId4"/>
    <p:sldId id="281" r:id="rId5"/>
    <p:sldId id="288" r:id="rId6"/>
    <p:sldId id="290" r:id="rId7"/>
    <p:sldId id="280" r:id="rId8"/>
    <p:sldId id="283" r:id="rId9"/>
    <p:sldId id="286" r:id="rId10"/>
    <p:sldId id="28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A30220-15FF-47FC-8926-55E0ACD8167B}">
          <p14:sldIdLst>
            <p14:sldId id="269"/>
            <p14:sldId id="270"/>
            <p14:sldId id="287"/>
            <p14:sldId id="281"/>
            <p14:sldId id="288"/>
            <p14:sldId id="290"/>
            <p14:sldId id="280"/>
            <p14:sldId id="283"/>
            <p14:sldId id="286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423b1147_2_94:notes"/>
          <p:cNvSpPr txBox="1">
            <a:spLocks noGrp="1"/>
          </p:cNvSpPr>
          <p:nvPr>
            <p:ph type="hdr" idx="2"/>
          </p:nvPr>
        </p:nvSpPr>
        <p:spPr>
          <a:xfrm>
            <a:off x="4451922" y="79930"/>
            <a:ext cx="19107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doc.: IEEE 802.11-13/xxxxr0</a:t>
            </a:r>
            <a:endParaRPr/>
          </a:p>
        </p:txBody>
      </p:sp>
      <p:sp>
        <p:nvSpPr>
          <p:cNvPr id="146" name="Google Shape;146;g75423b1147_2_94:notes"/>
          <p:cNvSpPr txBox="1">
            <a:spLocks noGrp="1"/>
          </p:cNvSpPr>
          <p:nvPr>
            <p:ph type="dt" idx="10"/>
          </p:nvPr>
        </p:nvSpPr>
        <p:spPr>
          <a:xfrm>
            <a:off x="654051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November 2013</a:t>
            </a:r>
            <a:endParaRPr/>
          </a:p>
        </p:txBody>
      </p:sp>
      <p:sp>
        <p:nvSpPr>
          <p:cNvPr id="147" name="Google Shape;147;g75423b1147_2_94:notes"/>
          <p:cNvSpPr txBox="1">
            <a:spLocks noGrp="1"/>
          </p:cNvSpPr>
          <p:nvPr>
            <p:ph type="ftr" idx="11"/>
          </p:nvPr>
        </p:nvSpPr>
        <p:spPr>
          <a:xfrm>
            <a:off x="5357813" y="8985251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3235" lvl="4">
              <a:spcBef>
                <a:spcPts val="0"/>
              </a:spcBef>
              <a:spcAft>
                <a:spcPts val="0"/>
              </a:spcAft>
            </a:pPr>
            <a:r>
              <a:rPr lang="en" sz="1400"/>
              <a:t>Philip Levis, Stanford University</a:t>
            </a:r>
            <a:endParaRPr sz="1400"/>
          </a:p>
        </p:txBody>
      </p:sp>
      <p:sp>
        <p:nvSpPr>
          <p:cNvPr id="148" name="Google Shape;148;g75423b1147_2_94:notes"/>
          <p:cNvSpPr txBox="1">
            <a:spLocks noGrp="1"/>
          </p:cNvSpPr>
          <p:nvPr>
            <p:ph type="sldNum" idx="12"/>
          </p:nvPr>
        </p:nvSpPr>
        <p:spPr>
          <a:xfrm>
            <a:off x="3222625" y="8985251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400"/>
              <a:t>Page </a:t>
            </a:r>
            <a:fld id="{00000000-1234-1234-1234-123412341234}" type="slidenum">
              <a:rPr lang="en" sz="140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sz="1400"/>
          </a:p>
        </p:txBody>
      </p:sp>
      <p:sp>
        <p:nvSpPr>
          <p:cNvPr id="149" name="Google Shape;149;g75423b1147_2_9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g75423b1147_2_94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17" tIns="46050" rIns="95317" bIns="4605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1832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423b1147_2_226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</p:spPr>
        <p:txBody>
          <a:bodyPr spcFirstLastPara="1" wrap="square" lIns="91492" tIns="91492" rIns="91492" bIns="91492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9" name="Google Shape;249;g75423b1147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16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1138r2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Large M-RU Table and RU Table Ordering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2020-08-06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9018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Dignus-Jan Moelker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Prabhakaran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proposed RU table ordering as attached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046609"/>
              </p:ext>
            </p:extLst>
          </p:nvPr>
        </p:nvGraphicFramePr>
        <p:xfrm>
          <a:off x="3124200" y="3043238"/>
          <a:ext cx="1905000" cy="160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3043238"/>
                        <a:ext cx="1905000" cy="160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5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Abstract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47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Large M-RU have been agreed upon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[1]</a:t>
            </a:r>
          </a:p>
          <a:p>
            <a:pPr marL="44069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80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Mandatory MRU [2]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Propose additions of large M-RU to the RU table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r1</a:t>
            </a:r>
            <a:r>
              <a:rPr lang="en-US" sz="1800" b="0" dirty="0" smtClean="0">
                <a:solidFill>
                  <a:srgbClr val="FF0000"/>
                </a:solidFill>
              </a:rPr>
              <a:t> – Propose RU table ordering (including all RU small and large</a:t>
            </a:r>
            <a:r>
              <a:rPr lang="en-US" sz="1800" b="0" dirty="0" smtClean="0">
                <a:solidFill>
                  <a:srgbClr val="FF0000"/>
                </a:solidFill>
              </a:rPr>
              <a:t>)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r2</a:t>
            </a:r>
            <a:r>
              <a:rPr lang="en-US" sz="1800" b="0" dirty="0" smtClean="0">
                <a:solidFill>
                  <a:srgbClr val="FF0000"/>
                </a:solidFill>
              </a:rPr>
              <a:t> – revised </a:t>
            </a:r>
            <a:r>
              <a:rPr lang="en-US" sz="1800" b="0" dirty="0" err="1" smtClean="0">
                <a:solidFill>
                  <a:srgbClr val="FF0000"/>
                </a:solidFill>
              </a:rPr>
              <a:t>SP#1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ftr" idx="11"/>
          </p:nvPr>
        </p:nvSpPr>
        <p:spPr>
          <a:xfrm>
            <a:off x="6553200" y="6477000"/>
            <a:ext cx="19625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Ron Porat (Broadcom)</a:t>
            </a:r>
            <a:endParaRPr dirty="0"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696912" y="332603"/>
            <a:ext cx="1208087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667000"/>
            <a:ext cx="6029119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(1)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b="0" dirty="0" smtClean="0"/>
              <a:t>Full BW SU and MU-MIMO handled by compressed mode (+ puncturing)</a:t>
            </a:r>
          </a:p>
          <a:p>
            <a:pPr lvl="1"/>
            <a:r>
              <a:rPr lang="en-US" sz="1600" dirty="0" smtClean="0"/>
              <a:t>No elements for 4x996 or 242+484+996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RU allocation fields corresponding to a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subband</a:t>
            </a:r>
            <a:r>
              <a:rPr lang="en-US" sz="1800" b="0" dirty="0" smtClean="0"/>
              <a:t> signaled by </a:t>
            </a:r>
            <a:r>
              <a:rPr lang="en-US" sz="1800" b="0" u="sng" dirty="0" smtClean="0"/>
              <a:t>one</a:t>
            </a:r>
            <a:r>
              <a:rPr lang="en-US" sz="1800" b="0" dirty="0" smtClean="0"/>
              <a:t> special table element (‘punctured RU242’)</a:t>
            </a:r>
          </a:p>
          <a:p>
            <a:pPr lvl="1"/>
            <a:r>
              <a:rPr lang="en-US" sz="1600" dirty="0" smtClean="0"/>
              <a:t>Allowing only one field value simplifies the design compared to </a:t>
            </a:r>
            <a:r>
              <a:rPr lang="en-US" sz="1600" dirty="0" err="1" smtClean="0"/>
              <a:t>11ax</a:t>
            </a:r>
            <a:endParaRPr lang="en-US" sz="1600" dirty="0" smtClean="0"/>
          </a:p>
          <a:p>
            <a:pPr lvl="1"/>
            <a:r>
              <a:rPr lang="en-US" sz="1600" dirty="0" smtClean="0"/>
              <a:t>This is different from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contributing no user fields</a:t>
            </a: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11ax, </a:t>
            </a:r>
            <a:r>
              <a:rPr lang="en-US" sz="1800" b="0" dirty="0" smtClean="0"/>
              <a:t>for an RU &gt; 484 tones, first RU allocation field in the content channel (CC) signals the number of users for that CC, and the subsequent RA fields signal “no user fields’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Ordering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350407"/>
              </p:ext>
            </p:extLst>
          </p:nvPr>
        </p:nvGraphicFramePr>
        <p:xfrm>
          <a:off x="152400" y="1806575"/>
          <a:ext cx="8915400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9953765" imgH="4800834" progId="Excel.Sheet.12">
                  <p:embed/>
                </p:oleObj>
              </mc:Choice>
              <mc:Fallback>
                <p:oleObj name="Worksheet" r:id="rId3" imgW="9953765" imgH="48008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806575"/>
                        <a:ext cx="8915400" cy="443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Ordering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47565"/>
              </p:ext>
            </p:extLst>
          </p:nvPr>
        </p:nvGraphicFramePr>
        <p:xfrm>
          <a:off x="533401" y="1620838"/>
          <a:ext cx="8382000" cy="477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3" imgW="9953765" imgH="7182026" progId="Excel.Sheet.12">
                  <p:embed/>
                </p:oleObj>
              </mc:Choice>
              <mc:Fallback>
                <p:oleObj name="Worksheet" r:id="rId3" imgW="9953765" imgH="71820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1" y="1620838"/>
                        <a:ext cx="8382000" cy="477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79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 smtClean="0"/>
              <a:t>802.11-20/</a:t>
            </a:r>
            <a:r>
              <a:rPr lang="en-GB" sz="2000" b="0" dirty="0" err="1" smtClean="0"/>
              <a:t>0566r46</a:t>
            </a:r>
            <a:r>
              <a:rPr lang="en-GB" sz="2000" b="0" dirty="0" smtClean="0"/>
              <a:t>.  </a:t>
            </a:r>
            <a:r>
              <a:rPr lang="en-US" sz="2000" b="0" dirty="0" smtClean="0"/>
              <a:t>Compendium </a:t>
            </a:r>
            <a:r>
              <a:rPr lang="en-US" sz="2000" b="0" dirty="0"/>
              <a:t>of straw polls and </a:t>
            </a:r>
            <a:r>
              <a:rPr lang="en-US" sz="2000" b="0" dirty="0" smtClean="0"/>
              <a:t>potential </a:t>
            </a:r>
            <a:r>
              <a:rPr lang="en-US" sz="2000" b="0" dirty="0"/>
              <a:t>changes to the Specification Framework </a:t>
            </a:r>
            <a:r>
              <a:rPr lang="en-US" sz="20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802.11-20/0796/r5. </a:t>
            </a:r>
            <a:r>
              <a:rPr lang="en-GB" sz="2000" b="0" dirty="0"/>
              <a:t>Mandatory Larger BW Support</a:t>
            </a:r>
            <a:endParaRPr lang="en-US" sz="2000" b="0" dirty="0" smtClean="0"/>
          </a:p>
        </p:txBody>
      </p:sp>
      <p:sp>
        <p:nvSpPr>
          <p:cNvPr id="252" name="Google Shape;252;p36"/>
          <p:cNvSpPr txBox="1">
            <a:spLocks noGrp="1"/>
          </p:cNvSpPr>
          <p:nvPr>
            <p:ph type="dt" idx="10"/>
          </p:nvPr>
        </p:nvSpPr>
        <p:spPr>
          <a:xfrm>
            <a:off x="696914" y="332602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sp>
        <p:nvSpPr>
          <p:cNvPr id="253" name="Google Shape;253;p3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ftr" idx="11"/>
          </p:nvPr>
        </p:nvSpPr>
        <p:spPr>
          <a:xfrm>
            <a:off x="7190991" y="6475413"/>
            <a:ext cx="1352934" cy="18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3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/>
            <a:r>
              <a:rPr lang="en-US" sz="1800" dirty="0" smtClean="0"/>
              <a:t>Do you agree to add the following entries to the RU Allocation table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48817"/>
              </p:ext>
            </p:extLst>
          </p:nvPr>
        </p:nvGraphicFramePr>
        <p:xfrm>
          <a:off x="2540001" y="1909191"/>
          <a:ext cx="4063997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4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change the </a:t>
            </a:r>
            <a:r>
              <a:rPr lang="en-US" sz="1800" dirty="0"/>
              <a:t>entry “242-tone RU empty (with zero users</a:t>
            </a:r>
            <a:r>
              <a:rPr lang="en-US" sz="1800" dirty="0" smtClean="0"/>
              <a:t>)”  to: </a:t>
            </a:r>
            <a:r>
              <a:rPr lang="en-US" sz="1800" dirty="0"/>
              <a:t>242-tone RU; contributes zero User fields to the User Specific field in the same </a:t>
            </a:r>
            <a:r>
              <a:rPr lang="en-US" sz="1800" dirty="0" err="1"/>
              <a:t>EHT</a:t>
            </a:r>
            <a:r>
              <a:rPr lang="en-US" sz="1800" dirty="0"/>
              <a:t>-SIG content channel as this RU Allocation subfield for any RU or M-RU size &gt;= 242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345635</TotalTime>
  <Words>624</Words>
  <Application>Microsoft Office PowerPoint</Application>
  <PresentationFormat>On-screen Show (4:3)</PresentationFormat>
  <Paragraphs>627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Worksheet</vt:lpstr>
      <vt:lpstr>Large M-RU Table and RU Table Ordering </vt:lpstr>
      <vt:lpstr>Abstract</vt:lpstr>
      <vt:lpstr>Proposal (1)</vt:lpstr>
      <vt:lpstr>Proposal (2)</vt:lpstr>
      <vt:lpstr>RU Table Ordering (1)</vt:lpstr>
      <vt:lpstr>RU Table Ordering (2)</vt:lpstr>
      <vt:lpstr>References</vt:lpstr>
      <vt:lpstr>SP#1</vt:lpstr>
      <vt:lpstr>SP#2</vt:lpstr>
      <vt:lpstr>SP#3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1614</cp:revision>
  <cp:lastPrinted>1998-02-10T13:28:06Z</cp:lastPrinted>
  <dcterms:created xsi:type="dcterms:W3CDTF">2007-05-21T21:00:37Z</dcterms:created>
  <dcterms:modified xsi:type="dcterms:W3CDTF">2020-08-07T01:13:14Z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