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0" r:id="rId3"/>
    <p:sldId id="287" r:id="rId4"/>
    <p:sldId id="281" r:id="rId5"/>
    <p:sldId id="288" r:id="rId6"/>
    <p:sldId id="290" r:id="rId7"/>
    <p:sldId id="280" r:id="rId8"/>
    <p:sldId id="283" r:id="rId9"/>
    <p:sldId id="286" r:id="rId10"/>
    <p:sldId id="289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52A30220-15FF-47FC-8926-55E0ACD8167B}">
          <p14:sldIdLst>
            <p14:sldId id="269"/>
            <p14:sldId id="270"/>
            <p14:sldId id="287"/>
            <p14:sldId id="281"/>
            <p14:sldId id="288"/>
            <p14:sldId id="290"/>
            <p14:sldId id="280"/>
            <p14:sldId id="283"/>
            <p14:sldId id="286"/>
            <p14:sldId id="289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R" initials="BLR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43" autoAdjust="0"/>
    <p:restoredTop sz="86393" autoAdjust="0"/>
  </p:normalViewPr>
  <p:slideViewPr>
    <p:cSldViewPr>
      <p:cViewPr>
        <p:scale>
          <a:sx n="80" d="100"/>
          <a:sy n="80" d="100"/>
        </p:scale>
        <p:origin x="-1152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3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2934" y="-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64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75423b1147_2_94:notes"/>
          <p:cNvSpPr txBox="1">
            <a:spLocks noGrp="1"/>
          </p:cNvSpPr>
          <p:nvPr>
            <p:ph type="hdr" idx="2"/>
          </p:nvPr>
        </p:nvSpPr>
        <p:spPr>
          <a:xfrm>
            <a:off x="4451922" y="79930"/>
            <a:ext cx="191077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/>
              <a:t>doc.: IEEE 802.11-13/xxxxr0</a:t>
            </a:r>
            <a:endParaRPr/>
          </a:p>
        </p:txBody>
      </p:sp>
      <p:sp>
        <p:nvSpPr>
          <p:cNvPr id="146" name="Google Shape;146;g75423b1147_2_94:notes"/>
          <p:cNvSpPr txBox="1">
            <a:spLocks noGrp="1"/>
          </p:cNvSpPr>
          <p:nvPr>
            <p:ph type="dt" idx="10"/>
          </p:nvPr>
        </p:nvSpPr>
        <p:spPr>
          <a:xfrm>
            <a:off x="654051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/>
              <a:t>November 2013</a:t>
            </a:r>
            <a:endParaRPr/>
          </a:p>
        </p:txBody>
      </p:sp>
      <p:sp>
        <p:nvSpPr>
          <p:cNvPr id="147" name="Google Shape;147;g75423b1147_2_94:notes"/>
          <p:cNvSpPr txBox="1">
            <a:spLocks noGrp="1"/>
          </p:cNvSpPr>
          <p:nvPr>
            <p:ph type="ftr" idx="11"/>
          </p:nvPr>
        </p:nvSpPr>
        <p:spPr>
          <a:xfrm>
            <a:off x="5357813" y="8985251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63235" lvl="4">
              <a:spcBef>
                <a:spcPts val="0"/>
              </a:spcBef>
              <a:spcAft>
                <a:spcPts val="0"/>
              </a:spcAft>
            </a:pPr>
            <a:r>
              <a:rPr lang="en" sz="1400"/>
              <a:t>Philip Levis, Stanford University</a:t>
            </a:r>
            <a:endParaRPr sz="1400"/>
          </a:p>
        </p:txBody>
      </p:sp>
      <p:sp>
        <p:nvSpPr>
          <p:cNvPr id="148" name="Google Shape;148;g75423b1147_2_94:notes"/>
          <p:cNvSpPr txBox="1">
            <a:spLocks noGrp="1"/>
          </p:cNvSpPr>
          <p:nvPr>
            <p:ph type="sldNum" idx="12"/>
          </p:nvPr>
        </p:nvSpPr>
        <p:spPr>
          <a:xfrm>
            <a:off x="3222625" y="8985251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 sz="1400"/>
              <a:t>Page </a:t>
            </a:r>
            <a:fld id="{00000000-1234-1234-1234-123412341234}" type="slidenum">
              <a:rPr lang="en" sz="1400"/>
              <a:pPr>
                <a:spcBef>
                  <a:spcPts val="0"/>
                </a:spcBef>
                <a:spcAft>
                  <a:spcPts val="0"/>
                </a:spcAft>
              </a:pPr>
              <a:t>2</a:t>
            </a:fld>
            <a:endParaRPr sz="1400"/>
          </a:p>
        </p:txBody>
      </p:sp>
      <p:sp>
        <p:nvSpPr>
          <p:cNvPr id="149" name="Google Shape;149;g75423b1147_2_94:notes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0088"/>
            <a:ext cx="4625975" cy="3470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0" name="Google Shape;150;g75423b1147_2_94:notes"/>
          <p:cNvSpPr txBox="1">
            <a:spLocks noGrp="1"/>
          </p:cNvSpPr>
          <p:nvPr>
            <p:ph type="body" idx="1"/>
          </p:nvPr>
        </p:nvSpPr>
        <p:spPr>
          <a:xfrm>
            <a:off x="923925" y="4408489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317" tIns="46050" rIns="95317" bIns="46050" anchor="t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sz="1400"/>
          </a:p>
        </p:txBody>
      </p:sp>
    </p:spTree>
    <p:extLst>
      <p:ext uri="{BB962C8B-B14F-4D97-AF65-F5344CB8AC3E}">
        <p14:creationId xmlns:p14="http://schemas.microsoft.com/office/powerpoint/2010/main" val="3518329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75423b1147_2_226:notes"/>
          <p:cNvSpPr txBox="1">
            <a:spLocks noGrp="1"/>
          </p:cNvSpPr>
          <p:nvPr>
            <p:ph type="body" idx="1"/>
          </p:nvPr>
        </p:nvSpPr>
        <p:spPr>
          <a:xfrm>
            <a:off x="923925" y="4408489"/>
            <a:ext cx="5086350" cy="4176712"/>
          </a:xfrm>
          <a:prstGeom prst="rect">
            <a:avLst/>
          </a:prstGeom>
        </p:spPr>
        <p:txBody>
          <a:bodyPr spcFirstLastPara="1" wrap="square" lIns="91492" tIns="91492" rIns="91492" bIns="91492" anchor="t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/>
          </a:p>
        </p:txBody>
      </p:sp>
      <p:sp>
        <p:nvSpPr>
          <p:cNvPr id="249" name="Google Shape;249;g75423b1147_2_2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0088"/>
            <a:ext cx="4625975" cy="3470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76161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</a:t>
            </a:r>
            <a:r>
              <a:rPr lang="en-US" sz="1800" b="1" dirty="0" err="1" smtClean="0">
                <a:cs typeface="+mn-cs"/>
              </a:rPr>
              <a:t>1138r1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 smtClean="0"/>
              <a:t>Large M-RU </a:t>
            </a:r>
            <a:r>
              <a:rPr lang="en-GB" sz="2400" dirty="0" smtClean="0"/>
              <a:t>Table and RU Table Ordering 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2020-07-30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490183"/>
              </p:ext>
            </p:extLst>
          </p:nvPr>
        </p:nvGraphicFramePr>
        <p:xfrm>
          <a:off x="685800" y="2824688"/>
          <a:ext cx="7772401" cy="1213912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Ron Porat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 smtClean="0">
                          <a:effectLst/>
                          <a:latin typeface="+mn-lt"/>
                          <a:ea typeface="Times New Roman"/>
                        </a:rPr>
                        <a:t>ron.porat@broadcom.com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Dignus-Jan Moelker</a:t>
                      </a:r>
                      <a:endParaRPr lang="en-US" sz="1200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Dinakar</a:t>
                      </a:r>
                      <a:r>
                        <a:rPr lang="en-US" sz="1200" baseline="0" dirty="0" smtClean="0">
                          <a:effectLst/>
                          <a:latin typeface="+mn-lt"/>
                          <a:ea typeface="Times New Roman"/>
                        </a:rPr>
                        <a:t> Prabhakaran</a:t>
                      </a:r>
                      <a:endParaRPr lang="en-US" sz="1200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SP#3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133600"/>
            <a:ext cx="7772400" cy="4114800"/>
          </a:xfrm>
        </p:spPr>
        <p:txBody>
          <a:bodyPr/>
          <a:lstStyle/>
          <a:p>
            <a:pPr marL="457200" lvl="1" indent="0">
              <a:buNone/>
            </a:pPr>
            <a:r>
              <a:rPr lang="en-US" sz="1800" dirty="0" smtClean="0"/>
              <a:t>- Do you agree to the </a:t>
            </a:r>
            <a:r>
              <a:rPr lang="en-US" sz="1800" dirty="0" smtClean="0"/>
              <a:t>proposed RU table ordering as attached 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1046609"/>
              </p:ext>
            </p:extLst>
          </p:nvPr>
        </p:nvGraphicFramePr>
        <p:xfrm>
          <a:off x="3124200" y="3043238"/>
          <a:ext cx="1905000" cy="16073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Worksheet" showAsIcon="1" r:id="rId3" imgW="914400" imgH="771480" progId="Excel.Sheet.12">
                  <p:embed/>
                </p:oleObj>
              </mc:Choice>
              <mc:Fallback>
                <p:oleObj name="Worksheet" showAsIcon="1" r:id="rId3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24200" y="3043238"/>
                        <a:ext cx="1905000" cy="16073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358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6"/>
          <p:cNvSpPr txBox="1">
            <a:spLocks noGrp="1"/>
          </p:cNvSpPr>
          <p:nvPr>
            <p:ph type="sldNum" idx="12"/>
          </p:nvPr>
        </p:nvSpPr>
        <p:spPr>
          <a:xfrm>
            <a:off x="4344989" y="6475414"/>
            <a:ext cx="530225" cy="1825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153" name="Google Shape;153;p26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chemeClr val="dk1"/>
                </a:solidFill>
              </a:rPr>
              <a:t>Abstract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154" name="Google Shape;154;p26"/>
          <p:cNvSpPr txBox="1">
            <a:spLocks noGrp="1"/>
          </p:cNvSpPr>
          <p:nvPr>
            <p:ph type="body" idx="1"/>
          </p:nvPr>
        </p:nvSpPr>
        <p:spPr>
          <a:xfrm>
            <a:off x="228600" y="1600200"/>
            <a:ext cx="8763000" cy="4716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r>
              <a:rPr lang="en-US" sz="1800" b="0" dirty="0" smtClean="0"/>
              <a:t>Large M-RU have been agreed upon in the </a:t>
            </a:r>
            <a:r>
              <a:rPr lang="en-US" sz="1800" b="0" dirty="0" err="1" smtClean="0"/>
              <a:t>SFD</a:t>
            </a:r>
            <a:r>
              <a:rPr lang="en-US" sz="1800" b="0" dirty="0" smtClean="0"/>
              <a:t> [1]</a:t>
            </a:r>
          </a:p>
          <a:p>
            <a:pPr marL="440690" lvl="1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en-US" sz="1800" dirty="0" smtClean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r>
              <a:rPr lang="en-US" sz="1800" b="0" dirty="0" smtClean="0"/>
              <a:t>Mandatory MRU [2]</a:t>
            </a:r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 smtClean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 smtClean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 smtClean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 smtClean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 smtClean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r>
              <a:rPr lang="en-US" sz="1800" b="0" dirty="0" smtClean="0"/>
              <a:t>Propose additions of large M-RU to the RU </a:t>
            </a:r>
            <a:r>
              <a:rPr lang="en-US" sz="1800" b="0" dirty="0" smtClean="0"/>
              <a:t>table</a:t>
            </a:r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r>
              <a:rPr lang="en-US" sz="1800" b="0" dirty="0" smtClean="0">
                <a:solidFill>
                  <a:srgbClr val="FF0000"/>
                </a:solidFill>
              </a:rPr>
              <a:t>Addition to </a:t>
            </a:r>
            <a:r>
              <a:rPr lang="en-US" sz="1800" b="0" dirty="0" err="1" smtClean="0">
                <a:solidFill>
                  <a:srgbClr val="FF0000"/>
                </a:solidFill>
              </a:rPr>
              <a:t>r1</a:t>
            </a:r>
            <a:r>
              <a:rPr lang="en-US" sz="1800" b="0" dirty="0" smtClean="0">
                <a:solidFill>
                  <a:srgbClr val="FF0000"/>
                </a:solidFill>
              </a:rPr>
              <a:t> – Propose RU table ordering (including all RU small and large)</a:t>
            </a:r>
            <a:endParaRPr lang="en-US" sz="1800" b="0" dirty="0" smtClean="0">
              <a:solidFill>
                <a:srgbClr val="FF0000"/>
              </a:solidFill>
            </a:endParaRPr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b="0" dirty="0" smtClean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b="0" dirty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b="0" dirty="0" smtClean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b="0" dirty="0"/>
          </a:p>
        </p:txBody>
      </p:sp>
      <p:sp>
        <p:nvSpPr>
          <p:cNvPr id="155" name="Google Shape;155;p26"/>
          <p:cNvSpPr txBox="1">
            <a:spLocks noGrp="1"/>
          </p:cNvSpPr>
          <p:nvPr>
            <p:ph type="ftr" idx="11"/>
          </p:nvPr>
        </p:nvSpPr>
        <p:spPr>
          <a:xfrm>
            <a:off x="6553200" y="6477000"/>
            <a:ext cx="1962534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Ron Porat (Broadcom)</a:t>
            </a:r>
            <a:endParaRPr dirty="0"/>
          </a:p>
        </p:txBody>
      </p:sp>
      <p:sp>
        <p:nvSpPr>
          <p:cNvPr id="156" name="Google Shape;156;p26"/>
          <p:cNvSpPr txBox="1">
            <a:spLocks noGrp="1"/>
          </p:cNvSpPr>
          <p:nvPr>
            <p:ph type="dt" idx="10"/>
          </p:nvPr>
        </p:nvSpPr>
        <p:spPr>
          <a:xfrm>
            <a:off x="696912" y="332603"/>
            <a:ext cx="1208087" cy="276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July 2020</a:t>
            </a:r>
            <a:endParaRPr dirty="0"/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2667000"/>
            <a:ext cx="6029119" cy="1472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63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Proposal (1)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614916F-BBEF-4684-B6F5-1E636F42BA02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40001" y="1909191"/>
          <a:ext cx="4063997" cy="4258818"/>
        </p:xfrm>
        <a:graphic>
          <a:graphicData uri="http://schemas.openxmlformats.org/drawingml/2006/table">
            <a:tbl>
              <a:tblPr firstRow="1" firstCol="1" bandRow="1"/>
              <a:tblGrid>
                <a:gridCol w="280103"/>
                <a:gridCol w="280103"/>
                <a:gridCol w="280103"/>
                <a:gridCol w="280103"/>
                <a:gridCol w="228901"/>
                <a:gridCol w="223881"/>
                <a:gridCol w="228901"/>
                <a:gridCol w="223881"/>
                <a:gridCol w="228901"/>
                <a:gridCol w="223881"/>
                <a:gridCol w="228901"/>
                <a:gridCol w="223881"/>
                <a:gridCol w="228901"/>
                <a:gridCol w="223881"/>
                <a:gridCol w="228901"/>
                <a:gridCol w="223881"/>
                <a:gridCol w="226893"/>
              </a:tblGrid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1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Punctured RU242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459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Proposal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77200" cy="4800600"/>
          </a:xfrm>
        </p:spPr>
        <p:txBody>
          <a:bodyPr/>
          <a:lstStyle/>
          <a:p>
            <a:endParaRPr lang="en-US" sz="1400" dirty="0" smtClean="0"/>
          </a:p>
          <a:p>
            <a:r>
              <a:rPr lang="en-US" sz="1800" b="0" dirty="0" smtClean="0"/>
              <a:t>Full BW SU and MU-MIMO handled by compressed mode (+ puncturing)</a:t>
            </a:r>
          </a:p>
          <a:p>
            <a:pPr lvl="1"/>
            <a:r>
              <a:rPr lang="en-US" sz="1600" dirty="0" smtClean="0"/>
              <a:t>No elements for 4x996 or 242+484+996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RU allocation fields corresponding to a punctured </a:t>
            </a:r>
            <a:r>
              <a:rPr lang="en-US" sz="1800" b="0" dirty="0" err="1" smtClean="0"/>
              <a:t>20MHz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subband</a:t>
            </a:r>
            <a:r>
              <a:rPr lang="en-US" sz="1800" b="0" dirty="0" smtClean="0"/>
              <a:t> signaled by </a:t>
            </a:r>
            <a:r>
              <a:rPr lang="en-US" sz="1800" b="0" u="sng" dirty="0" smtClean="0"/>
              <a:t>one</a:t>
            </a:r>
            <a:r>
              <a:rPr lang="en-US" sz="1800" b="0" dirty="0" smtClean="0"/>
              <a:t> special table element (‘punctured RU242’)</a:t>
            </a:r>
          </a:p>
          <a:p>
            <a:pPr lvl="1"/>
            <a:r>
              <a:rPr lang="en-US" sz="1600" dirty="0" smtClean="0"/>
              <a:t>Allowing only one field value simplifies the design compared to </a:t>
            </a:r>
            <a:r>
              <a:rPr lang="en-US" sz="1600" dirty="0" err="1" smtClean="0"/>
              <a:t>11ax</a:t>
            </a:r>
            <a:endParaRPr lang="en-US" sz="1600" dirty="0" smtClean="0"/>
          </a:p>
          <a:p>
            <a:pPr lvl="1"/>
            <a:r>
              <a:rPr lang="en-US" sz="1600" dirty="0" smtClean="0"/>
              <a:t>This is different from a </a:t>
            </a:r>
            <a:r>
              <a:rPr lang="en-US" sz="1600" dirty="0" err="1" smtClean="0"/>
              <a:t>242RU</a:t>
            </a:r>
            <a:r>
              <a:rPr lang="en-US" sz="1600" dirty="0" smtClean="0"/>
              <a:t> contributing no user fields</a:t>
            </a:r>
            <a:endParaRPr lang="en-US" sz="1600" dirty="0"/>
          </a:p>
          <a:p>
            <a:endParaRPr lang="en-US" sz="1800" b="0" dirty="0" smtClean="0"/>
          </a:p>
          <a:p>
            <a:r>
              <a:rPr lang="en-US" sz="1800" b="0" dirty="0" smtClean="0"/>
              <a:t>As </a:t>
            </a:r>
            <a:r>
              <a:rPr lang="en-US" sz="1800" b="0" dirty="0"/>
              <a:t>in 11ax, </a:t>
            </a:r>
            <a:r>
              <a:rPr lang="en-US" sz="1800" b="0" dirty="0" smtClean="0"/>
              <a:t>for an RU &gt; 484 tones, first RU allocation field in the content channel (CC) signals the number of users for that CC, and the subsequent RA fields signal “no user fields’</a:t>
            </a:r>
            <a:endParaRPr lang="en-US" sz="1800" b="0" dirty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614916F-BBEF-4684-B6F5-1E636F42BA0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5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RU Table Ordering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77200" cy="4800600"/>
          </a:xfrm>
        </p:spPr>
        <p:txBody>
          <a:bodyPr/>
          <a:lstStyle/>
          <a:p>
            <a:endParaRPr lang="en-US" sz="1400" dirty="0" smtClean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614916F-BBEF-4684-B6F5-1E636F42BA02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1350407"/>
              </p:ext>
            </p:extLst>
          </p:nvPr>
        </p:nvGraphicFramePr>
        <p:xfrm>
          <a:off x="152400" y="1806575"/>
          <a:ext cx="8915400" cy="443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Worksheet" r:id="rId3" imgW="9953765" imgH="4800834" progId="Excel.Sheet.12">
                  <p:embed/>
                </p:oleObj>
              </mc:Choice>
              <mc:Fallback>
                <p:oleObj name="Worksheet" r:id="rId3" imgW="9953765" imgH="480083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" y="1806575"/>
                        <a:ext cx="8915400" cy="4433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9744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RU Table Ordering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77200" cy="4800600"/>
          </a:xfrm>
        </p:spPr>
        <p:txBody>
          <a:bodyPr/>
          <a:lstStyle/>
          <a:p>
            <a:endParaRPr lang="en-US" sz="1400" dirty="0" smtClean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614916F-BBEF-4684-B6F5-1E636F42BA02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3547565"/>
              </p:ext>
            </p:extLst>
          </p:nvPr>
        </p:nvGraphicFramePr>
        <p:xfrm>
          <a:off x="533401" y="1620838"/>
          <a:ext cx="8382000" cy="477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Worksheet" r:id="rId3" imgW="9953765" imgH="7182026" progId="Excel.Sheet.12">
                  <p:embed/>
                </p:oleObj>
              </mc:Choice>
              <mc:Fallback>
                <p:oleObj name="Worksheet" r:id="rId3" imgW="9953765" imgH="718202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3401" y="1620838"/>
                        <a:ext cx="8382000" cy="4779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3792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36"/>
          <p:cNvSpPr txBox="1">
            <a:spLocks noGrp="1"/>
          </p:cNvSpPr>
          <p:nvPr>
            <p:ph type="body" idx="1"/>
          </p:nvPr>
        </p:nvSpPr>
        <p:spPr>
          <a:xfrm>
            <a:off x="381000" y="1447800"/>
            <a:ext cx="83820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2000" b="0" dirty="0" smtClean="0"/>
              <a:t>802.11-20/</a:t>
            </a:r>
            <a:r>
              <a:rPr lang="en-GB" sz="2000" b="0" dirty="0" err="1" smtClean="0"/>
              <a:t>0566r46</a:t>
            </a:r>
            <a:r>
              <a:rPr lang="en-GB" sz="2000" b="0" dirty="0" smtClean="0"/>
              <a:t>.  </a:t>
            </a:r>
            <a:r>
              <a:rPr lang="en-US" sz="2000" b="0" dirty="0" smtClean="0"/>
              <a:t>Compendium </a:t>
            </a:r>
            <a:r>
              <a:rPr lang="en-US" sz="2000" b="0" dirty="0"/>
              <a:t>of straw polls and </a:t>
            </a:r>
            <a:r>
              <a:rPr lang="en-US" sz="2000" b="0" dirty="0" smtClean="0"/>
              <a:t>potential </a:t>
            </a:r>
            <a:r>
              <a:rPr lang="en-US" sz="2000" b="0" dirty="0"/>
              <a:t>changes to the Specification Framework </a:t>
            </a:r>
            <a:r>
              <a:rPr lang="en-US" sz="2000" b="0" dirty="0" smtClean="0"/>
              <a:t>Document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802.11-20/0796/r5. </a:t>
            </a:r>
            <a:r>
              <a:rPr lang="en-GB" sz="2000" b="0" dirty="0"/>
              <a:t>Mandatory Larger BW Support</a:t>
            </a:r>
            <a:endParaRPr lang="en-US" sz="2000" b="0" dirty="0" smtClean="0"/>
          </a:p>
        </p:txBody>
      </p:sp>
      <p:sp>
        <p:nvSpPr>
          <p:cNvPr id="252" name="Google Shape;252;p36"/>
          <p:cNvSpPr txBox="1">
            <a:spLocks noGrp="1"/>
          </p:cNvSpPr>
          <p:nvPr>
            <p:ph type="dt" idx="10"/>
          </p:nvPr>
        </p:nvSpPr>
        <p:spPr>
          <a:xfrm>
            <a:off x="696914" y="332602"/>
            <a:ext cx="118205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July 2020</a:t>
            </a:r>
            <a:endParaRPr dirty="0"/>
          </a:p>
        </p:txBody>
      </p:sp>
      <p:sp>
        <p:nvSpPr>
          <p:cNvPr id="253" name="Google Shape;253;p36"/>
          <p:cNvSpPr txBox="1">
            <a:spLocks noGrp="1"/>
          </p:cNvSpPr>
          <p:nvPr>
            <p:ph type="sldNum" idx="12"/>
          </p:nvPr>
        </p:nvSpPr>
        <p:spPr>
          <a:xfrm>
            <a:off x="4344989" y="6475414"/>
            <a:ext cx="530225" cy="1825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7</a:t>
            </a:fld>
            <a:endParaRPr/>
          </a:p>
        </p:txBody>
      </p:sp>
      <p:sp>
        <p:nvSpPr>
          <p:cNvPr id="254" name="Google Shape;254;p36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References</a:t>
            </a:r>
            <a:endParaRPr/>
          </a:p>
        </p:txBody>
      </p:sp>
      <p:sp>
        <p:nvSpPr>
          <p:cNvPr id="255" name="Google Shape;255;p36"/>
          <p:cNvSpPr txBox="1">
            <a:spLocks noGrp="1"/>
          </p:cNvSpPr>
          <p:nvPr>
            <p:ph type="ftr" idx="11"/>
          </p:nvPr>
        </p:nvSpPr>
        <p:spPr>
          <a:xfrm>
            <a:off x="7190991" y="6475413"/>
            <a:ext cx="1352934" cy="184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Ron Porat (Broadcom)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07312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SP#1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43000"/>
            <a:ext cx="7772400" cy="4114800"/>
          </a:xfrm>
        </p:spPr>
        <p:txBody>
          <a:bodyPr/>
          <a:lstStyle/>
          <a:p>
            <a:pPr lvl="1"/>
            <a:r>
              <a:rPr lang="en-US" sz="1800" dirty="0" smtClean="0"/>
              <a:t>Do you agree to add the following entries to the RU Allocation table 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40001" y="1909191"/>
          <a:ext cx="4063997" cy="4258818"/>
        </p:xfrm>
        <a:graphic>
          <a:graphicData uri="http://schemas.openxmlformats.org/drawingml/2006/table">
            <a:tbl>
              <a:tblPr firstRow="1" firstCol="1" bandRow="1"/>
              <a:tblGrid>
                <a:gridCol w="280103"/>
                <a:gridCol w="280103"/>
                <a:gridCol w="280103"/>
                <a:gridCol w="280103"/>
                <a:gridCol w="228901"/>
                <a:gridCol w="223881"/>
                <a:gridCol w="228901"/>
                <a:gridCol w="223881"/>
                <a:gridCol w="228901"/>
                <a:gridCol w="223881"/>
                <a:gridCol w="228901"/>
                <a:gridCol w="223881"/>
                <a:gridCol w="228901"/>
                <a:gridCol w="223881"/>
                <a:gridCol w="228901"/>
                <a:gridCol w="223881"/>
                <a:gridCol w="226893"/>
              </a:tblGrid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1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Punctured RU242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243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SP#2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133600"/>
            <a:ext cx="7772400" cy="4114800"/>
          </a:xfrm>
        </p:spPr>
        <p:txBody>
          <a:bodyPr/>
          <a:lstStyle/>
          <a:p>
            <a:pPr marL="457200" lvl="1" indent="0">
              <a:buNone/>
            </a:pPr>
            <a:r>
              <a:rPr lang="en-US" sz="1800" dirty="0" smtClean="0"/>
              <a:t>- Do you agree to the change the </a:t>
            </a:r>
            <a:r>
              <a:rPr lang="en-US" sz="1800" dirty="0"/>
              <a:t>entry “242-tone RU empty (with zero users</a:t>
            </a:r>
            <a:r>
              <a:rPr lang="en-US" sz="1800" dirty="0" smtClean="0"/>
              <a:t>)”  </a:t>
            </a:r>
            <a:r>
              <a:rPr lang="en-US" sz="1800" dirty="0" smtClean="0"/>
              <a:t>to: </a:t>
            </a:r>
            <a:r>
              <a:rPr lang="en-US" sz="1800" dirty="0"/>
              <a:t>242-tone RU; contributes zero User fields to the User Specific field in the same </a:t>
            </a:r>
            <a:r>
              <a:rPr lang="en-US" sz="1800" dirty="0" err="1"/>
              <a:t>EHT</a:t>
            </a:r>
            <a:r>
              <a:rPr lang="en-US" sz="1800" dirty="0"/>
              <a:t>-SIG content channel as this RU Allocation subfield for any RU or M-RU size &gt;= 242 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65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345515</TotalTime>
  <Words>621</Words>
  <Application>Microsoft Office PowerPoint</Application>
  <PresentationFormat>On-screen Show (4:3)</PresentationFormat>
  <Paragraphs>627</Paragraphs>
  <Slides>10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Microsoft Excel Worksheet</vt:lpstr>
      <vt:lpstr>Large M-RU Table and RU Table Ordering </vt:lpstr>
      <vt:lpstr>Abstract</vt:lpstr>
      <vt:lpstr>Proposal (1)</vt:lpstr>
      <vt:lpstr>Proposal (2)</vt:lpstr>
      <vt:lpstr>RU Table Ordering (1)</vt:lpstr>
      <vt:lpstr>RU Table Ordering (2)</vt:lpstr>
      <vt:lpstr>References</vt:lpstr>
      <vt:lpstr>SP#1</vt:lpstr>
      <vt:lpstr>SP#2</vt:lpstr>
      <vt:lpstr>SP#3</vt:lpstr>
    </vt:vector>
  </TitlesOfParts>
  <Manager>ron.porat@broadcom.com</Manager>
  <Company>Broadcom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HARQ Update</dc:title>
  <dc:creator>ron.porat@broadcom.com</dc:creator>
  <cp:keywords>September 2017</cp:keywords>
  <cp:lastModifiedBy>Ron Porat</cp:lastModifiedBy>
  <cp:revision>1612</cp:revision>
  <cp:lastPrinted>1998-02-10T13:28:06Z</cp:lastPrinted>
  <dcterms:created xsi:type="dcterms:W3CDTF">2007-05-21T21:00:37Z</dcterms:created>
  <dcterms:modified xsi:type="dcterms:W3CDTF">2020-07-31T03:30:21Z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