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189" r:id="rId3"/>
    <p:sldId id="1190" r:id="rId4"/>
    <p:sldId id="1198" r:id="rId5"/>
    <p:sldId id="1193" r:id="rId6"/>
    <p:sldId id="1194" r:id="rId7"/>
    <p:sldId id="1195" r:id="rId8"/>
    <p:sldId id="1196" r:id="rId9"/>
    <p:sldId id="1199" r:id="rId10"/>
    <p:sldId id="1197" r:id="rId11"/>
    <p:sldId id="1200" r:id="rId12"/>
    <p:sldId id="1191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802.11-20/1135r5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PAPR issues for EHT ER SU PPDU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2020-07-27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duplicated and </a:t>
            </a:r>
            <a:r>
              <a:rPr lang="en-US" altLang="ko-KR" sz="1600" dirty="0" smtClean="0"/>
              <a:t>the tones corresponding to the highest </a:t>
            </a:r>
            <a:r>
              <a:rPr lang="en-US" altLang="ko-KR" sz="1600" dirty="0"/>
              <a:t>20MHz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</a:p>
          <a:p>
            <a:pPr lvl="2"/>
            <a:r>
              <a:rPr lang="en-US" altLang="ko-KR" sz="1600" dirty="0"/>
              <a:t>For 160MHz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996-tone RU is duplicated and the tones corresponding to the highest 40MHz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320MHz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2x996-tone RU is duplicated and the tones corresponding to the highest 80MHz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</a:t>
            </a:r>
            <a:r>
              <a:rPr lang="en-US" altLang="ko-KR" sz="1600" dirty="0" smtClean="0"/>
              <a:t>1</a:t>
            </a:r>
          </a:p>
          <a:p>
            <a:pPr lvl="2"/>
            <a:r>
              <a:rPr lang="en-US" altLang="ko-KR" sz="1600" dirty="0" smtClean="0"/>
              <a:t>Phase rotation is not applied </a:t>
            </a:r>
            <a:r>
              <a:rPr lang="en-US" altLang="ko-KR" sz="1600" dirty="0" smtClean="0"/>
              <a:t>to pilot </a:t>
            </a:r>
            <a:r>
              <a:rPr lang="en-US" altLang="ko-KR" sz="1600" dirty="0" smtClean="0"/>
              <a:t>tones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This is for rel. 1</a:t>
            </a:r>
            <a:endParaRPr lang="ko-KR" altLang="en-US" sz="160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duplicated and </a:t>
            </a:r>
            <a:r>
              <a:rPr lang="en-US" altLang="ko-KR" sz="1600" dirty="0" smtClean="0"/>
              <a:t>the tones corresponding to the second highest </a:t>
            </a:r>
            <a:r>
              <a:rPr lang="en-US" altLang="ko-KR" sz="1600" dirty="0"/>
              <a:t>20MHz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</a:p>
          <a:p>
            <a:pPr lvl="2"/>
            <a:r>
              <a:rPr lang="en-US" altLang="ko-KR" sz="1600" dirty="0"/>
              <a:t>For 160MHz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996-tone RU is duplicated and the tones corresponding to the second highest 40MHz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320MHz </a:t>
            </a:r>
            <a:r>
              <a:rPr lang="en-US" altLang="ko-KR" sz="1600" dirty="0" smtClean="0"/>
              <a:t>PPDU</a:t>
            </a:r>
            <a:r>
              <a:rPr lang="en-US" altLang="ko-KR" sz="1600" dirty="0"/>
              <a:t>, 2x996-tone RU is duplicated and the tones corresponding to the second highest 80MHz </a:t>
            </a:r>
            <a:r>
              <a:rPr lang="en-US" altLang="ko-KR" sz="1600" dirty="0" err="1"/>
              <a:t>subchannel</a:t>
            </a:r>
            <a:r>
              <a:rPr lang="en-US" altLang="ko-KR" sz="1600" dirty="0"/>
              <a:t> is multiplied by -</a:t>
            </a:r>
            <a:r>
              <a:rPr lang="en-US" altLang="ko-KR" sz="1600" dirty="0" smtClean="0"/>
              <a:t>1</a:t>
            </a:r>
          </a:p>
          <a:p>
            <a:pPr lvl="2"/>
            <a:r>
              <a:rPr lang="en-US" altLang="ko-KR" sz="1600" dirty="0"/>
              <a:t>Phase rotation is not applied to pilot tones</a:t>
            </a:r>
          </a:p>
          <a:p>
            <a:pPr lvl="2"/>
            <a:r>
              <a:rPr lang="en-US" altLang="ko-KR" sz="1600" dirty="0" smtClean="0"/>
              <a:t>This </a:t>
            </a:r>
            <a:r>
              <a:rPr lang="en-US" altLang="ko-KR" sz="1600" dirty="0" smtClean="0"/>
              <a:t>is for rel. 1</a:t>
            </a:r>
            <a:endParaRPr lang="ko-KR" altLang="en-US" sz="160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[1]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802-11-20/0965r1 6GHz LPI Range Extension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[2]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802-11-20/0986r0 DCM for Range Extension in 6GHz LPI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30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extend the transmission range of the low power indoor Wi-Fi system in 6GHz, a new type of PPDU (EHT ER SU PPDU) was introduced in [1][2]</a:t>
            </a:r>
          </a:p>
          <a:p>
            <a:pPr lvl="1"/>
            <a:r>
              <a:rPr lang="en-US" altLang="ko-KR" sz="1800" dirty="0" smtClean="0"/>
              <a:t>Data part is duplicated in the frequency domain for the non-punctured 80/160/320MHz SU transmission</a:t>
            </a:r>
          </a:p>
          <a:p>
            <a:pPr lvl="1"/>
            <a:r>
              <a:rPr lang="en-US" altLang="ko-KR" sz="1800" dirty="0" smtClean="0"/>
              <a:t>Only BPSK with DCM is used</a:t>
            </a:r>
          </a:p>
          <a:p>
            <a:r>
              <a:rPr lang="en-US" altLang="ko-KR" sz="2000" dirty="0" smtClean="0"/>
              <a:t>This frequency-duplicated data part leads to an increase in PAPR</a:t>
            </a:r>
          </a:p>
          <a:p>
            <a:pPr lvl="1"/>
            <a:r>
              <a:rPr lang="en-US" altLang="ko-KR" sz="1800" dirty="0" smtClean="0"/>
              <a:t>It may be a harmful issue when EHT ER SU PPDU is used for the outdoor support</a:t>
            </a:r>
          </a:p>
          <a:p>
            <a:pPr lvl="1"/>
            <a:r>
              <a:rPr lang="en-US" altLang="ko-KR" sz="1800" dirty="0" smtClean="0"/>
              <a:t>It may also cause a problem for STAs which only support indoor usage cases in 6GHz</a:t>
            </a:r>
            <a:endParaRPr lang="en-US" altLang="ko-KR" sz="2000" dirty="0" smtClean="0"/>
          </a:p>
          <a:p>
            <a:r>
              <a:rPr lang="en-US" altLang="ko-KR" sz="2000" dirty="0" smtClean="0"/>
              <a:t>In this contribution, we propose a simple method to reduce the PAPR of the data part in EHT ER SU PPDU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7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STAs which support both indoor and outdoor environments in 6GHz, a PAPR increase due </a:t>
            </a:r>
            <a:r>
              <a:rPr lang="en-US" altLang="ko-KR" sz="2000" dirty="0"/>
              <a:t>to the frequency-duplicated data part </a:t>
            </a:r>
            <a:r>
              <a:rPr lang="en-US" altLang="ko-KR" sz="2000" dirty="0" smtClean="0"/>
              <a:t>may cause a problem if this PPDU is used for outdoor cases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low power indoor </a:t>
            </a:r>
            <a:r>
              <a:rPr lang="en-US" altLang="ko-KR" sz="1800" dirty="0" smtClean="0"/>
              <a:t>transmission, it </a:t>
            </a:r>
            <a:r>
              <a:rPr lang="en-US" altLang="ko-KR" sz="1800" dirty="0"/>
              <a:t>is highly probable that PA operates within a linear range </a:t>
            </a:r>
            <a:r>
              <a:rPr lang="en-US" altLang="ko-KR" sz="1800" dirty="0" smtClean="0"/>
              <a:t>that </a:t>
            </a:r>
            <a:r>
              <a:rPr lang="en-US" altLang="ko-KR" sz="1800" dirty="0"/>
              <a:t>means a little increase in PAPR for this low power mode may not cause a critical </a:t>
            </a:r>
            <a:r>
              <a:rPr lang="en-US" altLang="ko-KR" sz="1800" dirty="0" smtClean="0"/>
              <a:t>problem</a:t>
            </a:r>
          </a:p>
          <a:p>
            <a:pPr lvl="1"/>
            <a:r>
              <a:rPr lang="en-US" altLang="ko-KR" sz="1800" dirty="0" smtClean="0"/>
              <a:t>However, for the outdoor support where high power is used for the transmission, this increased PAPR can cause severe signal distortion, and thus, we need a decent method to reduce the PAPR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2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Issue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 the other hand, there are many devices used only for the indoor environment these days, and in this case, high PAPR may also need to be treated</a:t>
            </a:r>
          </a:p>
          <a:p>
            <a:pPr lvl="1"/>
            <a:r>
              <a:rPr lang="en-US" altLang="ko-KR" sz="1800" dirty="0" smtClean="0"/>
              <a:t>Various home appliances are equipped with a Wi-Fi system to provide smart home services</a:t>
            </a:r>
          </a:p>
          <a:p>
            <a:pPr lvl="1"/>
            <a:r>
              <a:rPr lang="en-US" altLang="ko-KR" sz="1800" dirty="0" err="1" smtClean="0"/>
              <a:t>IoT</a:t>
            </a:r>
            <a:r>
              <a:rPr lang="en-US" altLang="ko-KR" sz="1800" dirty="0" smtClean="0"/>
              <a:t> services are also prevalently used in many offices through Wi-Fi connection</a:t>
            </a:r>
          </a:p>
          <a:p>
            <a:pPr lvl="1"/>
            <a:r>
              <a:rPr lang="en-US" altLang="ko-KR" sz="1800" dirty="0" smtClean="0"/>
              <a:t>In these STAs, hardware can be implemented considering only the indoor support which results in cost reduction</a:t>
            </a:r>
          </a:p>
          <a:p>
            <a:pPr lvl="2"/>
            <a:r>
              <a:rPr lang="en-US" altLang="ko-KR" sz="1600" dirty="0" smtClean="0"/>
              <a:t>Considering the low power indoor in 6GHz, hardware requirement can be relaxed, e.g., 1dB </a:t>
            </a:r>
            <a:r>
              <a:rPr lang="en-US" altLang="ko-KR" sz="1600" dirty="0"/>
              <a:t>compression point of PA </a:t>
            </a:r>
            <a:r>
              <a:rPr lang="en-US" altLang="ko-KR" sz="1600" dirty="0" smtClean="0"/>
              <a:t>can be a low value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In this case, PAPR reduction may be beneficial for the hardware implementation as well as the performance (PER, throughput, etc.)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Duplication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introduce two options for the duplication of the data part in the frequency domain for EHT ER SU PPDU</a:t>
            </a:r>
          </a:p>
          <a:p>
            <a:pPr lvl="1"/>
            <a:r>
              <a:rPr lang="en-US" altLang="ko-KR" sz="1800" dirty="0" smtClean="0"/>
              <a:t>Option 1: simple duplication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Option 2: duplication + phase rotation of 180° (multiplied by -1) at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last (option 2a) </a:t>
            </a:r>
            <a:r>
              <a:rPr lang="en-US" altLang="ko-KR" sz="1800" dirty="0"/>
              <a:t>/ first (option </a:t>
            </a:r>
            <a:r>
              <a:rPr lang="en-US" altLang="ko-KR" sz="1800" dirty="0" smtClean="0"/>
              <a:t>2b) half of the channel in duplicated data part</a:t>
            </a:r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lvl="2"/>
            <a:r>
              <a:rPr lang="en-US" altLang="ko-KR" sz="1600" dirty="0" smtClean="0"/>
              <a:t>For 80MHz EHT </a:t>
            </a:r>
            <a:r>
              <a:rPr lang="en-US" altLang="ko-KR" sz="1600" dirty="0"/>
              <a:t>ER SU PPDU, </a:t>
            </a:r>
            <a:r>
              <a:rPr lang="en-US" altLang="ko-KR" sz="1600" dirty="0" smtClean="0"/>
              <a:t>484-tone RU is duplicated and the highest </a:t>
            </a:r>
            <a:r>
              <a:rPr lang="en-US" altLang="ko-KR" sz="1600" dirty="0"/>
              <a:t>(2a) / </a:t>
            </a:r>
            <a:r>
              <a:rPr lang="en-US" altLang="ko-KR" sz="1600" dirty="0" smtClean="0"/>
              <a:t>second </a:t>
            </a:r>
            <a:r>
              <a:rPr lang="en-US" altLang="ko-KR" sz="1600" dirty="0"/>
              <a:t>highest (</a:t>
            </a:r>
            <a:r>
              <a:rPr lang="en-US" altLang="ko-KR" sz="1600" dirty="0" smtClean="0"/>
              <a:t>2b) </a:t>
            </a:r>
            <a:r>
              <a:rPr lang="en-US" altLang="ko-KR" sz="1600" dirty="0"/>
              <a:t>20MHz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160MHz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996-tone RU is </a:t>
            </a:r>
            <a:r>
              <a:rPr lang="en-US" altLang="ko-KR" sz="1600" dirty="0"/>
              <a:t>duplicated and the </a:t>
            </a:r>
            <a:r>
              <a:rPr lang="en-US" altLang="ko-KR" sz="1600" dirty="0" smtClean="0"/>
              <a:t>highest </a:t>
            </a:r>
            <a:r>
              <a:rPr lang="en-US" altLang="ko-KR" sz="1600" dirty="0"/>
              <a:t>(2a) </a:t>
            </a:r>
            <a:r>
              <a:rPr lang="en-US" altLang="ko-KR" sz="1600" dirty="0" smtClean="0"/>
              <a:t>/ </a:t>
            </a:r>
            <a:r>
              <a:rPr lang="en-US" altLang="ko-KR" sz="1600" dirty="0"/>
              <a:t>second highest (2b) </a:t>
            </a:r>
            <a:r>
              <a:rPr lang="en-US" altLang="ko-KR" sz="1600" dirty="0" smtClean="0"/>
              <a:t>40MHz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multiplied by -1</a:t>
            </a:r>
            <a:endParaRPr lang="ko-KR" altLang="en-US" sz="1600"/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320MHz EHT ER </a:t>
            </a:r>
            <a:r>
              <a:rPr lang="en-US" altLang="ko-KR" sz="1600" dirty="0"/>
              <a:t>SU PPDU, </a:t>
            </a:r>
            <a:r>
              <a:rPr lang="en-US" altLang="ko-KR" sz="1600" dirty="0" smtClean="0"/>
              <a:t>2x996-tone RU is </a:t>
            </a:r>
            <a:r>
              <a:rPr lang="en-US" altLang="ko-KR" sz="1600" dirty="0"/>
              <a:t>duplicated and the </a:t>
            </a:r>
            <a:r>
              <a:rPr lang="en-US" altLang="ko-KR" sz="1600" dirty="0" smtClean="0"/>
              <a:t>highest </a:t>
            </a:r>
            <a:r>
              <a:rPr lang="en-US" altLang="ko-KR" sz="1600" dirty="0"/>
              <a:t>(2a) </a:t>
            </a:r>
            <a:r>
              <a:rPr lang="en-US" altLang="ko-KR" sz="1600" dirty="0" smtClean="0"/>
              <a:t>/ </a:t>
            </a:r>
            <a:r>
              <a:rPr lang="en-US" altLang="ko-KR" sz="1600" dirty="0"/>
              <a:t>second highest (2b) </a:t>
            </a:r>
            <a:r>
              <a:rPr lang="en-US" altLang="ko-KR" sz="1600" dirty="0" smtClean="0"/>
              <a:t>80MHz </a:t>
            </a:r>
            <a:r>
              <a:rPr lang="en-US" altLang="ko-KR" sz="1600" dirty="0" err="1" smtClean="0"/>
              <a:t>subchannel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multiplied by -1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16" name="그룹 15"/>
          <p:cNvGrpSpPr/>
          <p:nvPr/>
        </p:nvGrpSpPr>
        <p:grpSpPr>
          <a:xfrm>
            <a:off x="1828800" y="4081790"/>
            <a:ext cx="3046413" cy="566410"/>
            <a:chOff x="1828800" y="4515717"/>
            <a:chExt cx="3046413" cy="566410"/>
          </a:xfrm>
        </p:grpSpPr>
        <p:sp>
          <p:nvSpPr>
            <p:cNvPr id="10" name="직사각형 9"/>
            <p:cNvSpPr/>
            <p:nvPr/>
          </p:nvSpPr>
          <p:spPr bwMode="auto">
            <a:xfrm>
              <a:off x="32004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Duplicated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18288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Data*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3886200" y="4515717"/>
              <a:ext cx="685800" cy="304800"/>
            </a:xfrm>
            <a:prstGeom prst="rect">
              <a:avLst/>
            </a:prstGeom>
            <a:solidFill>
              <a:srgbClr val="FF0000">
                <a:alpha val="54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71900" y="4820517"/>
              <a:ext cx="11033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/>
                <a:t>Multiplied by -1</a:t>
              </a:r>
              <a:endParaRPr lang="ko-KR" altLang="en-US" sz="11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96913" y="6163603"/>
            <a:ext cx="5780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is generated by BPSK with DCM</a:t>
            </a:r>
            <a:endParaRPr lang="ko-KR" altLang="en-US" sz="1400"/>
          </a:p>
        </p:txBody>
      </p:sp>
      <p:grpSp>
        <p:nvGrpSpPr>
          <p:cNvPr id="19" name="그룹 18"/>
          <p:cNvGrpSpPr/>
          <p:nvPr/>
        </p:nvGrpSpPr>
        <p:grpSpPr>
          <a:xfrm>
            <a:off x="1828800" y="2830413"/>
            <a:ext cx="2743200" cy="606900"/>
            <a:chOff x="1828800" y="2784765"/>
            <a:chExt cx="2743200" cy="606900"/>
          </a:xfrm>
        </p:grpSpPr>
        <p:grpSp>
          <p:nvGrpSpPr>
            <p:cNvPr id="15" name="그룹 14"/>
            <p:cNvGrpSpPr/>
            <p:nvPr/>
          </p:nvGrpSpPr>
          <p:grpSpPr>
            <a:xfrm>
              <a:off x="1828800" y="2784765"/>
              <a:ext cx="2743200" cy="304800"/>
              <a:chOff x="1828800" y="2972378"/>
              <a:chExt cx="2743200" cy="304800"/>
            </a:xfrm>
          </p:grpSpPr>
          <p:sp>
            <p:nvSpPr>
              <p:cNvPr id="8" name="직사각형 7"/>
              <p:cNvSpPr/>
              <p:nvPr/>
            </p:nvSpPr>
            <p:spPr bwMode="auto">
              <a:xfrm>
                <a:off x="3200400" y="2972378"/>
                <a:ext cx="13716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Duplicated</a:t>
                </a:r>
                <a:r>
                  <a:rPr kumimoji="0" lang="en-US" altLang="ko-KR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Data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직사각형 8"/>
              <p:cNvSpPr/>
              <p:nvPr/>
            </p:nvSpPr>
            <p:spPr bwMode="auto">
              <a:xfrm>
                <a:off x="1828800" y="2972378"/>
                <a:ext cx="13716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Data*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2" name="직선 화살표 연결선 11"/>
            <p:cNvCxnSpPr/>
            <p:nvPr/>
          </p:nvCxnSpPr>
          <p:spPr bwMode="auto">
            <a:xfrm>
              <a:off x="1828800" y="3167148"/>
              <a:ext cx="2743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514600" y="3114666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Frequency domain</a:t>
              </a:r>
              <a:endParaRPr lang="ko-KR" altLang="en-US"/>
            </a:p>
          </p:txBody>
        </p:sp>
      </p:grpSp>
      <p:sp>
        <p:nvSpPr>
          <p:cNvPr id="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grpSp>
        <p:nvGrpSpPr>
          <p:cNvPr id="21" name="그룹 20"/>
          <p:cNvGrpSpPr/>
          <p:nvPr/>
        </p:nvGrpSpPr>
        <p:grpSpPr>
          <a:xfrm>
            <a:off x="5143500" y="4081790"/>
            <a:ext cx="2743200" cy="566410"/>
            <a:chOff x="1828800" y="4515717"/>
            <a:chExt cx="2743200" cy="566410"/>
          </a:xfrm>
        </p:grpSpPr>
        <p:sp>
          <p:nvSpPr>
            <p:cNvPr id="22" name="직사각형 21"/>
            <p:cNvSpPr/>
            <p:nvPr/>
          </p:nvSpPr>
          <p:spPr bwMode="auto">
            <a:xfrm>
              <a:off x="32004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Duplicated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1828800" y="4515717"/>
              <a:ext cx="13716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Data*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3200400" y="4515717"/>
              <a:ext cx="685800" cy="304800"/>
            </a:xfrm>
            <a:prstGeom prst="rect">
              <a:avLst/>
            </a:prstGeom>
            <a:solidFill>
              <a:srgbClr val="FF0000">
                <a:alpha val="54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086100" y="4820517"/>
              <a:ext cx="11033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 smtClean="0"/>
                <a:t>Multiplied by -1</a:t>
              </a:r>
              <a:endParaRPr lang="ko-KR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502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80MHz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4344988" y="2514600"/>
            <a:ext cx="42530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QAM: non-duplicated random data with QPSK </a:t>
            </a:r>
          </a:p>
          <a:p>
            <a:r>
              <a:rPr lang="en-US" altLang="ko-KR" sz="1600" dirty="0" smtClean="0"/>
              <a:t>BPSK: </a:t>
            </a:r>
            <a:r>
              <a:rPr lang="en-US" altLang="ko-KR" sz="1600" dirty="0"/>
              <a:t>non-duplicated random data </a:t>
            </a:r>
            <a:r>
              <a:rPr lang="en-US" altLang="ko-KR" sz="1600" dirty="0" smtClean="0"/>
              <a:t>with BPSK</a:t>
            </a:r>
          </a:p>
          <a:p>
            <a:r>
              <a:rPr lang="en-US" altLang="ko-KR" sz="1600" dirty="0" smtClean="0"/>
              <a:t>BPSK w/ DCM: </a:t>
            </a:r>
            <a:r>
              <a:rPr lang="en-US" altLang="ko-KR" sz="1600" dirty="0"/>
              <a:t>non-duplicated random data with </a:t>
            </a:r>
            <a:r>
              <a:rPr lang="en-US" altLang="ko-KR" sz="1600" dirty="0" smtClean="0"/>
              <a:t>BPSK w/ DCM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For option 1, 2a and 2b, data is modulated using BPSK </a:t>
            </a:r>
            <a:r>
              <a:rPr lang="en-US" altLang="ko-KR" sz="1600" dirty="0"/>
              <a:t>w/ </a:t>
            </a:r>
            <a:r>
              <a:rPr lang="en-US" altLang="ko-KR" sz="1600" dirty="0" smtClean="0"/>
              <a:t>DCM, and then, duplicated</a:t>
            </a:r>
            <a:endParaRPr lang="en-US" altLang="ko-KR" sz="1600" dirty="0"/>
          </a:p>
          <a:p>
            <a:r>
              <a:rPr lang="en-US" altLang="ko-KR" sz="1600" dirty="0" smtClean="0"/>
              <a:t>Simple duplication method (option 1) increases PAPR by about 2dB compared to the non-duplicated case with BPSK w/ DCM</a:t>
            </a:r>
          </a:p>
          <a:p>
            <a:r>
              <a:rPr lang="en-US" altLang="ko-KR" sz="1600" dirty="0" smtClean="0"/>
              <a:t>With the proposed phase rotation </a:t>
            </a:r>
            <a:r>
              <a:rPr lang="en-US" altLang="ko-KR" sz="1600" dirty="0"/>
              <a:t>methods </a:t>
            </a:r>
            <a:r>
              <a:rPr lang="en-US" altLang="ko-KR" sz="1600" dirty="0" smtClean="0"/>
              <a:t>(option 2a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2b), PAPR can be significantly reduced (even lower than the non-duplicated case with BPSK)</a:t>
            </a:r>
          </a:p>
          <a:p>
            <a:r>
              <a:rPr lang="en-US" altLang="ko-KR" sz="1600" dirty="0" smtClean="0"/>
              <a:t>Option 2a and 2b have almost the same PAPR</a:t>
            </a:r>
            <a:endParaRPr lang="ko-KR" altLang="en-US" sz="160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25" y="2352579"/>
            <a:ext cx="3900353" cy="293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r>
              <a:rPr lang="en-US" altLang="ko-KR" sz="2000" dirty="0" smtClean="0"/>
              <a:t>160MHz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05325" y="1752600"/>
            <a:ext cx="3810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320MHz</a:t>
            </a:r>
            <a:endParaRPr kumimoji="0" lang="ko-KR" altLang="en-US" sz="20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542061"/>
            <a:ext cx="563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Trend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is similar to the 80MHz frequency-duplicated transmission</a:t>
            </a:r>
            <a:endParaRPr lang="ko-KR" altLang="en-US" sz="160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247" y="2369205"/>
            <a:ext cx="3900353" cy="293016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094" y="2369205"/>
            <a:ext cx="3900353" cy="293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PAPR issues for EHT ER SU PPDU which was introduced to enhance the coverage of the low power indoor Wi-Fi system in 6GHz</a:t>
            </a:r>
          </a:p>
          <a:p>
            <a:pPr lvl="1"/>
            <a:r>
              <a:rPr lang="en-US" altLang="ko-KR" sz="1800" dirty="0" smtClean="0"/>
              <a:t>EHT ER SU PPDU can be also used for the outdoor case where a high power transmission is assumed, and in this case, PAPR reduction may be necessary</a:t>
            </a:r>
          </a:p>
          <a:p>
            <a:pPr lvl="1"/>
            <a:r>
              <a:rPr lang="en-US" altLang="ko-KR" sz="1800" dirty="0" smtClean="0"/>
              <a:t>On the other hand, there are many devices only used in the indoor environment, and, in this case, increased PAPR may also be a problem due to cost-efficient hardware design</a:t>
            </a:r>
          </a:p>
          <a:p>
            <a:r>
              <a:rPr lang="en-US" altLang="ko-KR" sz="2000" dirty="0" smtClean="0"/>
              <a:t>To reduce the </a:t>
            </a:r>
            <a:r>
              <a:rPr lang="en-US" altLang="ko-KR" sz="2000" dirty="0"/>
              <a:t>PAPR </a:t>
            </a:r>
            <a:r>
              <a:rPr lang="en-US" altLang="ko-KR" sz="2000" dirty="0" smtClean="0"/>
              <a:t>for EHT ER </a:t>
            </a:r>
            <a:r>
              <a:rPr lang="en-US" altLang="ko-KR" sz="2000" dirty="0"/>
              <a:t>SU </a:t>
            </a:r>
            <a:r>
              <a:rPr lang="en-US" altLang="ko-KR" sz="2000" dirty="0" smtClean="0"/>
              <a:t>PPDU, we have proposed to apply the phase rotation to the last / third quarter of the channel in the data field</a:t>
            </a:r>
          </a:p>
          <a:p>
            <a:pPr lvl="1"/>
            <a:r>
              <a:rPr lang="en-US" altLang="ko-KR" sz="1800" dirty="0" smtClean="0"/>
              <a:t>We have verified that these methods achieve considerable reduction in PAPR and even have lower PAPR than the non-duplicated case modulated with BPSK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prefer?</a:t>
            </a:r>
          </a:p>
          <a:p>
            <a:pPr lvl="1"/>
            <a:r>
              <a:rPr lang="en-US" altLang="ko-KR" sz="1800" dirty="0" smtClean="0"/>
              <a:t>Option 2a: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last quarter of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the channel in the data field is </a:t>
            </a:r>
            <a:r>
              <a:rPr lang="en-US" altLang="ko-KR" sz="1800" dirty="0"/>
              <a:t>multiplied by -1</a:t>
            </a:r>
          </a:p>
          <a:p>
            <a:pPr lvl="1"/>
            <a:r>
              <a:rPr lang="en-US" altLang="ko-KR" sz="1800" dirty="0" smtClean="0"/>
              <a:t>Option 2b: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third quarter of the channel in the data field </a:t>
            </a:r>
            <a:r>
              <a:rPr lang="en-US" altLang="ko-KR" sz="1800" dirty="0"/>
              <a:t>is multiplied by -</a:t>
            </a:r>
            <a:r>
              <a:rPr lang="en-US" altLang="ko-KR" sz="1800" dirty="0" smtClean="0"/>
              <a:t>1</a:t>
            </a:r>
          </a:p>
          <a:p>
            <a:pPr lvl="1"/>
            <a:r>
              <a:rPr lang="en-US" altLang="ko-KR" sz="1800" smtClean="0"/>
              <a:t>Abstain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This is not intended for SFD</a:t>
            </a:r>
            <a:endParaRPr lang="en-US" altLang="ko-KR" sz="1800" dirty="0"/>
          </a:p>
          <a:p>
            <a:endParaRPr lang="en-US" altLang="ko-KR" sz="2000" dirty="0"/>
          </a:p>
          <a:p>
            <a:r>
              <a:rPr lang="en-US" altLang="ko-KR" sz="2000" dirty="0" smtClean="0"/>
              <a:t>Op1/Op2/A: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8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278071</TotalTime>
  <Words>1322</Words>
  <Application>Microsoft Office PowerPoint</Application>
  <PresentationFormat>화면 슬라이드 쇼(4:3)</PresentationFormat>
  <Paragraphs>152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PAPR issues for EHT ER SU PPDU</vt:lpstr>
      <vt:lpstr>Introduction</vt:lpstr>
      <vt:lpstr>PAPR Issue (1/2)</vt:lpstr>
      <vt:lpstr>PAPR Issue (2/2)</vt:lpstr>
      <vt:lpstr>Options for Duplication</vt:lpstr>
      <vt:lpstr>PAPR (1/2)</vt:lpstr>
      <vt:lpstr>PAPR (2/2)</vt:lpstr>
      <vt:lpstr>Conclusion</vt:lpstr>
      <vt:lpstr>Straw Poll #1</vt:lpstr>
      <vt:lpstr>Straw Poll #2</vt:lpstr>
      <vt:lpstr>Straw Poll #2a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6262</cp:revision>
  <cp:lastPrinted>2019-09-10T23:00:58Z</cp:lastPrinted>
  <dcterms:created xsi:type="dcterms:W3CDTF">2007-05-21T21:00:37Z</dcterms:created>
  <dcterms:modified xsi:type="dcterms:W3CDTF">2020-09-25T01:58:11Z</dcterms:modified>
</cp:coreProperties>
</file>