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0"/>
  </p:notesMasterIdLst>
  <p:handoutMasterIdLst>
    <p:handoutMasterId r:id="rId181"/>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1965" r:id="rId32"/>
    <p:sldId id="1967" r:id="rId33"/>
    <p:sldId id="1968" r:id="rId34"/>
    <p:sldId id="2104" r:id="rId35"/>
    <p:sldId id="2113" r:id="rId36"/>
    <p:sldId id="2114" r:id="rId37"/>
    <p:sldId id="2167" r:id="rId38"/>
    <p:sldId id="2317" r:id="rId39"/>
    <p:sldId id="2331" r:id="rId40"/>
    <p:sldId id="2429" r:id="rId41"/>
    <p:sldId id="2332" r:id="rId42"/>
    <p:sldId id="2351" r:id="rId43"/>
    <p:sldId id="2431" r:id="rId44"/>
    <p:sldId id="2436" r:id="rId45"/>
    <p:sldId id="2437" r:id="rId46"/>
    <p:sldId id="2438" r:id="rId47"/>
    <p:sldId id="2008" r:id="rId48"/>
    <p:sldId id="2291" r:id="rId49"/>
    <p:sldId id="2428" r:id="rId50"/>
    <p:sldId id="2037" r:id="rId51"/>
    <p:sldId id="1945" r:id="rId52"/>
    <p:sldId id="2071" r:id="rId53"/>
    <p:sldId id="2036" r:id="rId54"/>
    <p:sldId id="2333" r:id="rId55"/>
    <p:sldId id="2323" r:id="rId56"/>
    <p:sldId id="2335" r:id="rId57"/>
    <p:sldId id="2334" r:id="rId58"/>
    <p:sldId id="2352" r:id="rId59"/>
    <p:sldId id="2353" r:id="rId60"/>
    <p:sldId id="2218" r:id="rId61"/>
    <p:sldId id="2426" r:id="rId62"/>
    <p:sldId id="2427" r:id="rId63"/>
    <p:sldId id="1688" r:id="rId64"/>
    <p:sldId id="2322" r:id="rId65"/>
    <p:sldId id="2293" r:id="rId66"/>
    <p:sldId id="1705" r:id="rId67"/>
    <p:sldId id="1706" r:id="rId68"/>
    <p:sldId id="1707" r:id="rId69"/>
    <p:sldId id="1708" r:id="rId70"/>
    <p:sldId id="1709" r:id="rId71"/>
    <p:sldId id="1710" r:id="rId72"/>
    <p:sldId id="1790" r:id="rId73"/>
    <p:sldId id="2199" r:id="rId74"/>
    <p:sldId id="2319" r:id="rId75"/>
    <p:sldId id="2320" r:id="rId76"/>
    <p:sldId id="2321" r:id="rId77"/>
    <p:sldId id="2355" r:id="rId78"/>
    <p:sldId id="2354" r:id="rId79"/>
    <p:sldId id="2294" r:id="rId80"/>
    <p:sldId id="1679" r:id="rId81"/>
    <p:sldId id="2336" r:id="rId82"/>
    <p:sldId id="2445" r:id="rId83"/>
    <p:sldId id="2328" r:id="rId84"/>
    <p:sldId id="2381" r:id="rId85"/>
    <p:sldId id="2430" r:id="rId86"/>
    <p:sldId id="2441" r:id="rId87"/>
    <p:sldId id="2442" r:id="rId88"/>
    <p:sldId id="2363" r:id="rId89"/>
    <p:sldId id="2384" r:id="rId90"/>
    <p:sldId id="2420" r:id="rId91"/>
    <p:sldId id="2419" r:id="rId92"/>
    <p:sldId id="2425" r:id="rId93"/>
    <p:sldId id="2388" r:id="rId94"/>
    <p:sldId id="2390" r:id="rId95"/>
    <p:sldId id="2432" r:id="rId96"/>
    <p:sldId id="2368" r:id="rId97"/>
    <p:sldId id="2369" r:id="rId98"/>
    <p:sldId id="2386" r:id="rId99"/>
    <p:sldId id="2389" r:id="rId100"/>
    <p:sldId id="2443" r:id="rId101"/>
    <p:sldId id="2440" r:id="rId102"/>
    <p:sldId id="2444" r:id="rId103"/>
    <p:sldId id="2324" r:id="rId104"/>
    <p:sldId id="1375" r:id="rId105"/>
    <p:sldId id="1376" r:id="rId106"/>
    <p:sldId id="1400" r:id="rId107"/>
    <p:sldId id="2004"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5" autoAdjust="0"/>
    <p:restoredTop sz="94660" autoAdjust="0"/>
  </p:normalViewPr>
  <p:slideViewPr>
    <p:cSldViewPr>
      <p:cViewPr varScale="1">
        <p:scale>
          <a:sx n="110" d="100"/>
          <a:sy n="110" d="100"/>
        </p:scale>
        <p:origin x="189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076244" y="363379"/>
            <a:ext cx="336925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802.11-20/1134r10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Sept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078-02-0jtc-minutes-of-virtual-meeting-in-july-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w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sd.iso.org/meetings/71598" TargetMode="External"/><Relationship Id="rId2" Type="http://schemas.openxmlformats.org/officeDocument/2006/relationships/hyperlink" Target="https://sd.iso.org/meetings/71600" TargetMode="External"/><Relationship Id="rId1" Type="http://schemas.openxmlformats.org/officeDocument/2006/relationships/slideLayout" Target="../slideLayouts/slideLayout1.xml"/><Relationship Id="rId6" Type="http://schemas.openxmlformats.org/officeDocument/2006/relationships/hyperlink" Target="https://sd.iso.org/meetings/71605" TargetMode="External"/><Relationship Id="rId5" Type="http://schemas.openxmlformats.org/officeDocument/2006/relationships/hyperlink" Target="https://sd.iso.org/meetings/71604" TargetMode="External"/><Relationship Id="rId4" Type="http://schemas.openxmlformats.org/officeDocument/2006/relationships/hyperlink" Target="https://sd.iso.org/meetings/71601"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5ae7bb16bcc3c1a29eb8af1e87b82f4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1/dcn/20/11-20-1358-01-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 Id="rId4" Type="http://schemas.openxmlformats.org/officeDocument/2006/relationships/hyperlink" Target="https://mentor.ieee.org/802.11/dcn/20/11-20-1358-02-0jtc-draft-ls-from-802-11-to-iso-iec-jtc1-sc6-in-relation-to-a-proposed-wake-up-radio-project.docx" TargetMode="Externa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2020 agenda virtually</a:t>
            </a:r>
            <a:br>
              <a:rPr lang="en-US" dirty="0">
                <a:solidFill>
                  <a:schemeClr val="accent2">
                    <a:lumMod val="75000"/>
                  </a:schemeClr>
                </a:solidFill>
              </a:rPr>
            </a:br>
            <a:r>
              <a:rPr lang="en-US" dirty="0">
                <a:solidFill>
                  <a:schemeClr val="accent2">
                    <a:lumMod val="75000"/>
                  </a:schemeClr>
                </a:solidFill>
              </a:rPr>
              <a:t>(will be updated during meeting)</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September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July 2020</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r>
              <a:rPr lang="en-AU" dirty="0"/>
              <a:t>WUR related motion likely</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7. Liaison</a:t>
            </a:r>
          </a:p>
          <a:p>
            <a:pPr lvl="2"/>
            <a:r>
              <a:rPr lang="en-AU" dirty="0">
                <a:effectLst/>
                <a:latin typeface="Arial" panose="020B0604020202020204" pitchFamily="34" charset="0"/>
              </a:rPr>
              <a:t>7.1 Liaisons with other SDOs</a:t>
            </a:r>
          </a:p>
          <a:p>
            <a:pPr lvl="3"/>
            <a:r>
              <a:rPr lang="en-AU" dirty="0">
                <a:effectLst/>
                <a:latin typeface="Arial" panose="020B0604020202020204" pitchFamily="34" charset="0"/>
              </a:rPr>
              <a:t>JTC1/SC17 : Cards and security devices for personal identification</a:t>
            </a:r>
          </a:p>
          <a:p>
            <a:pPr lvl="3"/>
            <a:r>
              <a:rPr lang="en-AU" dirty="0">
                <a:effectLst/>
                <a:latin typeface="Arial" panose="020B0604020202020204" pitchFamily="34" charset="0"/>
              </a:rPr>
              <a:t>JTC1/SC27: IT Security techniques</a:t>
            </a:r>
          </a:p>
          <a:p>
            <a:pPr lvl="3"/>
            <a:r>
              <a:rPr lang="en-AU" dirty="0">
                <a:effectLst/>
                <a:latin typeface="Arial" panose="020B0604020202020204" pitchFamily="34" charset="0"/>
              </a:rPr>
              <a:t>JTC1/SC41: Internet of Things and related technologies</a:t>
            </a:r>
          </a:p>
          <a:p>
            <a:pPr lvl="3"/>
            <a:r>
              <a:rPr lang="en-AU" dirty="0">
                <a:effectLst/>
                <a:highlight>
                  <a:srgbClr val="FFFF00"/>
                </a:highlight>
                <a:latin typeface="Arial" panose="020B0604020202020204" pitchFamily="34" charset="0"/>
              </a:rPr>
              <a:t>IEEE 802</a:t>
            </a:r>
          </a:p>
          <a:p>
            <a:pPr lvl="3"/>
            <a:r>
              <a:rPr lang="en-AU" dirty="0">
                <a:effectLst/>
                <a:latin typeface="Arial" panose="020B0604020202020204" pitchFamily="34" charset="0"/>
              </a:rPr>
              <a:t>NFC Forum</a:t>
            </a:r>
          </a:p>
          <a:p>
            <a:pPr lvl="3"/>
            <a:r>
              <a:rPr lang="en-AU" dirty="0">
                <a:effectLst/>
                <a:latin typeface="Arial" panose="020B0604020202020204" pitchFamily="34" charset="0"/>
              </a:rPr>
              <a:t>IEC TC 100/TA 15</a:t>
            </a:r>
          </a:p>
          <a:p>
            <a:pPr lvl="3"/>
            <a:r>
              <a:rPr lang="en-AU" dirty="0">
                <a:effectLst/>
                <a:latin typeface="Arial" panose="020B0604020202020204" pitchFamily="34" charset="0"/>
              </a:rPr>
              <a:t>ECMA International</a:t>
            </a:r>
          </a:p>
          <a:p>
            <a:pPr lvl="2"/>
            <a:r>
              <a:rPr lang="en-AU" dirty="0">
                <a:effectLst/>
                <a:latin typeface="Arial" panose="020B0604020202020204" pitchFamily="34" charset="0"/>
              </a:rPr>
              <a:t>7.2 Review liaison status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6663557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5AEB-2565-4F99-821C-9B3D2E07FF00}"/>
              </a:ext>
            </a:extLst>
          </p:cNvPr>
          <p:cNvSpPr>
            <a:spLocks noGrp="1"/>
          </p:cNvSpPr>
          <p:nvPr>
            <p:ph type="title"/>
          </p:nvPr>
        </p:nvSpPr>
        <p:spPr>
          <a:xfrm>
            <a:off x="685800" y="685800"/>
            <a:ext cx="8229600" cy="1066800"/>
          </a:xfrm>
        </p:spPr>
        <p:txBody>
          <a:bodyPr/>
          <a:lstStyle/>
          <a:p>
            <a:r>
              <a:rPr lang="en-AU" dirty="0"/>
              <a:t>7.1: The SC Chair/Vice Chair have been authorised to send a status report to SC6 based on this document</a:t>
            </a:r>
          </a:p>
        </p:txBody>
      </p:sp>
      <p:sp>
        <p:nvSpPr>
          <p:cNvPr id="3" name="Content Placeholder 2">
            <a:extLst>
              <a:ext uri="{FF2B5EF4-FFF2-40B4-BE49-F238E27FC236}">
                <a16:creationId xmlns:a16="http://schemas.microsoft.com/office/drawing/2014/main" id="{26C6150C-5649-4F5A-9250-1DFE77FF8B54}"/>
              </a:ext>
            </a:extLst>
          </p:cNvPr>
          <p:cNvSpPr>
            <a:spLocks noGrp="1"/>
          </p:cNvSpPr>
          <p:nvPr>
            <p:ph idx="1"/>
          </p:nvPr>
        </p:nvSpPr>
        <p:spPr/>
        <p:txBody>
          <a:bodyPr/>
          <a:lstStyle/>
          <a:p>
            <a:pPr lvl="1"/>
            <a:r>
              <a:rPr lang="en-AU" dirty="0"/>
              <a:t>IEEE 802 traditionally provides a status report of our activities to SC6, based on this agenda</a:t>
            </a:r>
          </a:p>
          <a:p>
            <a:pPr lvl="1"/>
            <a:r>
              <a:rPr lang="en-AU" dirty="0"/>
              <a:t>IEEE 802 EC has authorised the Chai/Vice Chair to do the same again</a:t>
            </a:r>
          </a:p>
          <a:p>
            <a:pPr lvl="1"/>
            <a:r>
              <a:rPr lang="en-AU" dirty="0"/>
              <a:t>The Vice Chair has volunteered do all the work … </a:t>
            </a:r>
            <a:r>
              <a:rPr lang="en-AU" dirty="0">
                <a:sym typeface="Wingdings" panose="05000000000000000000" pitchFamily="2" charset="2"/>
              </a:rPr>
              <a:t></a:t>
            </a:r>
          </a:p>
          <a:p>
            <a:pPr lvl="1"/>
            <a:r>
              <a:rPr lang="en-AU" dirty="0">
                <a:sym typeface="Wingdings" panose="05000000000000000000" pitchFamily="2" charset="2"/>
              </a:rPr>
              <a:t>Stephen McCann has volunteered to present it to SC6</a:t>
            </a:r>
            <a:endParaRPr lang="en-AU" dirty="0"/>
          </a:p>
        </p:txBody>
      </p:sp>
      <p:sp>
        <p:nvSpPr>
          <p:cNvPr id="4" name="Footer Placeholder 3">
            <a:extLst>
              <a:ext uri="{FF2B5EF4-FFF2-40B4-BE49-F238E27FC236}">
                <a16:creationId xmlns:a16="http://schemas.microsoft.com/office/drawing/2014/main" id="{A38774DD-87A5-44A1-84FB-8F41CAC27D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CE59A8C-7CAA-4B08-BC6B-1E276EE04B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8890235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8. Introduction of New Item</a:t>
            </a:r>
          </a:p>
          <a:p>
            <a:pPr lvl="1"/>
            <a:r>
              <a:rPr lang="en-AU" dirty="0">
                <a:effectLst/>
                <a:latin typeface="Arial" panose="020B0604020202020204" pitchFamily="34" charset="0"/>
              </a:rPr>
              <a:t>9. Information from ISO Central Secretariat/TMB/...</a:t>
            </a:r>
          </a:p>
          <a:p>
            <a:pPr lvl="1"/>
            <a:r>
              <a:rPr lang="en-AU" dirty="0">
                <a:effectLst/>
                <a:latin typeface="Arial" panose="020B0604020202020204" pitchFamily="34" charset="0"/>
              </a:rPr>
              <a:t>10. Other Business</a:t>
            </a:r>
          </a:p>
          <a:p>
            <a:pPr lvl="2"/>
            <a:r>
              <a:rPr lang="en-AU" dirty="0">
                <a:effectLst/>
                <a:latin typeface="Arial" panose="020B0604020202020204" pitchFamily="34" charset="0"/>
              </a:rPr>
              <a:t>10.1 Improvement of WG 1 Organization</a:t>
            </a:r>
          </a:p>
          <a:p>
            <a:pPr lvl="1"/>
            <a:r>
              <a:rPr lang="en-AU" dirty="0">
                <a:effectLst/>
                <a:latin typeface="Arial" panose="020B0604020202020204" pitchFamily="34" charset="0"/>
              </a:rPr>
              <a:t>11. Outputs review and recommendation of Resolutions</a:t>
            </a:r>
          </a:p>
          <a:p>
            <a:pPr lvl="1"/>
            <a:r>
              <a:rPr lang="en-AU" dirty="0">
                <a:effectLst/>
                <a:latin typeface="Arial" panose="020B0604020202020204" pitchFamily="34" charset="0"/>
              </a:rPr>
              <a:t>12. Adjournment</a:t>
            </a:r>
          </a:p>
          <a:p>
            <a:br>
              <a:rPr lang="en-AU" b="0" i="0" dirty="0">
                <a:solidFill>
                  <a:srgbClr val="000000"/>
                </a:solidFill>
                <a:effectLst/>
                <a:latin typeface="Arial" panose="020B0604020202020204" pitchFamily="34" charset="0"/>
              </a:rPr>
            </a:b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2708447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2432047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2850212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9312439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15941415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23833330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14 Sept 2020,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2020, as documented in </a:t>
            </a:r>
            <a:r>
              <a:rPr lang="en-AU" i="1" dirty="0">
                <a:hlinkClick r:id="rId3"/>
              </a:rPr>
              <a:t>11-20-1078-02</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23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12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508"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dirty="0"/>
              <a:t>There wasn’t any output out of the virtual July 2020 meeting</a:t>
            </a:r>
          </a:p>
          <a:p>
            <a:pPr lvl="2"/>
            <a:r>
              <a:rPr lang="en-AU" b="0" dirty="0">
                <a:solidFill>
                  <a:srgbClr val="FF0000"/>
                </a:solidFill>
              </a:rPr>
              <a:t>Should there have been</a:t>
            </a:r>
            <a:r>
              <a:rPr lang="en-AU" dirty="0">
                <a:solidFill>
                  <a:srgbClr val="FF0000"/>
                </a:solidFill>
              </a:rPr>
              <a:t>?</a:t>
            </a:r>
            <a:endParaRPr lang="en-AU" b="0" dirty="0">
              <a:solidFill>
                <a:srgbClr val="FF0000"/>
              </a:solidFill>
            </a:endParaRPr>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64 standards through to PSDO ratification with 41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7764086"/>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31</a:t>
                      </a:r>
                    </a:p>
                  </a:txBody>
                  <a:tcPr/>
                </a:tc>
                <a:tc>
                  <a:txBody>
                    <a:bodyPr/>
                    <a:lstStyle/>
                    <a:p>
                      <a:pPr algn="ctr"/>
                      <a:r>
                        <a:rPr lang="en-AU" dirty="0"/>
                        <a:t>16</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64</a:t>
                      </a:r>
                    </a:p>
                  </a:txBody>
                  <a:tcPr>
                    <a:lnT w="12700" cap="flat" cmpd="sng" algn="ctr">
                      <a:solidFill>
                        <a:schemeClr val="tx1"/>
                      </a:solidFill>
                      <a:prstDash val="solid"/>
                      <a:round/>
                      <a:headEnd type="none" w="med" len="med"/>
                      <a:tailEnd type="none" w="med" len="med"/>
                    </a:lnT>
                  </a:tcPr>
                </a:tc>
                <a:tc>
                  <a:txBody>
                    <a:bodyPr/>
                    <a:lstStyle/>
                    <a:p>
                      <a:pPr algn="ctr"/>
                      <a:r>
                        <a:rPr lang="en-AU" b="1" dirty="0"/>
                        <a:t>41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Sept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2289001"/>
              </p:ext>
            </p:extLst>
          </p:nvPr>
        </p:nvGraphicFramePr>
        <p:xfrm>
          <a:off x="761999" y="1712149"/>
          <a:ext cx="7696200" cy="29260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148365992"/>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0396858"/>
              </p:ext>
            </p:extLst>
          </p:nvPr>
        </p:nvGraphicFramePr>
        <p:xfrm>
          <a:off x="152399" y="18288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9564493"/>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446974359"/>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328013610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2163452583"/>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49573843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94049192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00126596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1917858360"/>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extLst>
              <p:ext uri="{D42A27DB-BD31-4B8C-83A1-F6EECF244321}">
                <p14:modId xmlns:p14="http://schemas.microsoft.com/office/powerpoint/2010/main" val="3226522475"/>
              </p:ext>
            </p:extLst>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299180"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60-day ballot passed in July 2020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 (</a:t>
            </a:r>
            <a:r>
              <a:rPr lang="en-AU" dirty="0">
                <a:solidFill>
                  <a:srgbClr val="FF0000"/>
                </a:solidFill>
              </a:rPr>
              <a:t>N??????</a:t>
            </a:r>
            <a:r>
              <a:rPr lang="en-AU" dirty="0"/>
              <a:t>)</a:t>
            </a:r>
          </a:p>
          <a:p>
            <a:pPr lvl="2"/>
            <a:r>
              <a:rPr lang="en-AU" dirty="0"/>
              <a:t>Response required, and developed in Jul/Aug 2020</a:t>
            </a:r>
          </a:p>
          <a:p>
            <a:pPr lvl="2"/>
            <a:r>
              <a:rPr lang="en-AU" dirty="0"/>
              <a:t>Plan is for 802.1 WG to consider in Sept, but will be approved later </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F01E9B5D-62EB-4FBC-9722-EE9990718A54}"/>
              </a:ext>
            </a:extLst>
          </p:cNvPr>
          <p:cNvGraphicFramePr>
            <a:graphicFrameLocks noChangeAspect="1"/>
          </p:cNvGraphicFramePr>
          <p:nvPr>
            <p:extLst>
              <p:ext uri="{D42A27DB-BD31-4B8C-83A1-F6EECF244321}">
                <p14:modId xmlns:p14="http://schemas.microsoft.com/office/powerpoint/2010/main" val="1525720731"/>
              </p:ext>
            </p:extLst>
          </p:nvPr>
        </p:nvGraphicFramePr>
        <p:xfrm>
          <a:off x="7239000" y="5110903"/>
          <a:ext cx="914400" cy="806450"/>
        </p:xfrm>
        <a:graphic>
          <a:graphicData uri="http://schemas.openxmlformats.org/presentationml/2006/ole">
            <mc:AlternateContent xmlns:mc="http://schemas.openxmlformats.org/markup-compatibility/2006">
              <mc:Choice xmlns:v="urn:schemas-microsoft-com:vml" Requires="v">
                <p:oleObj spid="_x0000_s329744"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239000" y="511090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passed in June 2020,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(China voted “no” with 1 comment)</a:t>
            </a:r>
          </a:p>
          <a:p>
            <a:pPr lvl="1"/>
            <a:r>
              <a:rPr lang="en-AU" dirty="0"/>
              <a:t>Response sent in Aug 2020 (N17265)</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3100459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60-day ballot passed in August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a:t>
            </a:r>
            <a:r>
              <a:rPr lang="en-AU" dirty="0"/>
              <a:t> </a:t>
            </a:r>
            <a:r>
              <a:rPr lang="en-AU" dirty="0">
                <a:solidFill>
                  <a:schemeClr val="accent2"/>
                </a:solidFill>
              </a:rPr>
              <a:t>but response required</a:t>
            </a: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1"/>
            <a:r>
              <a:rPr lang="en-AU" dirty="0"/>
              <a:t>China voted “no” with 1 comment</a:t>
            </a:r>
          </a:p>
          <a:p>
            <a:pPr lvl="2"/>
            <a:r>
              <a:rPr lang="en-AU" dirty="0"/>
              <a:t>Response required, and developed</a:t>
            </a:r>
          </a:p>
          <a:p>
            <a:pPr lvl="2"/>
            <a:r>
              <a:rPr lang="en-AU" dirty="0"/>
              <a:t>Plan is for 802.1 WG to consider in Sept, but will be approved later </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graphicFrame>
        <p:nvGraphicFramePr>
          <p:cNvPr id="2" name="Object 1">
            <a:extLst>
              <a:ext uri="{FF2B5EF4-FFF2-40B4-BE49-F238E27FC236}">
                <a16:creationId xmlns:a16="http://schemas.microsoft.com/office/drawing/2014/main" id="{8F5699B7-403D-4FD4-A266-FE699B00B6A2}"/>
              </a:ext>
            </a:extLst>
          </p:cNvPr>
          <p:cNvGraphicFramePr>
            <a:graphicFrameLocks noChangeAspect="1"/>
          </p:cNvGraphicFramePr>
          <p:nvPr>
            <p:extLst>
              <p:ext uri="{D42A27DB-BD31-4B8C-83A1-F6EECF244321}">
                <p14:modId xmlns:p14="http://schemas.microsoft.com/office/powerpoint/2010/main" val="3808082878"/>
              </p:ext>
            </p:extLst>
          </p:nvPr>
        </p:nvGraphicFramePr>
        <p:xfrm>
          <a:off x="5638800" y="4267200"/>
          <a:ext cx="914400" cy="806450"/>
        </p:xfrm>
        <a:graphic>
          <a:graphicData uri="http://schemas.openxmlformats.org/presentationml/2006/ole">
            <mc:AlternateContent xmlns:mc="http://schemas.openxmlformats.org/markup-compatibility/2006">
              <mc:Choice xmlns:v="urn:schemas-microsoft-com:vml" Requires="v">
                <p:oleObj spid="_x0000_s330769"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638800" y="4267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r>
              <a:rPr lang="en-AU" dirty="0"/>
              <a:t>FDIS ballot: </a:t>
            </a:r>
            <a:r>
              <a:rPr lang="en-AU" dirty="0">
                <a:solidFill>
                  <a:schemeClr val="accent2"/>
                </a:solidFill>
              </a:rPr>
              <a:t>waiting</a:t>
            </a:r>
          </a:p>
          <a:p>
            <a:pPr lvl="1"/>
            <a:r>
              <a:rPr lang="en-AU" dirty="0"/>
              <a:t>IEEE 802.1AX will be known as ISO/IEC/IEEE 8802-1AX:202</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194887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in Nov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IEEE 802.1Q-Rev is planning to start WG balloting very soon</a:t>
            </a:r>
          </a:p>
          <a:p>
            <a:pPr lvl="2"/>
            <a:r>
              <a:rPr lang="en-US" dirty="0"/>
              <a:t>A draft is likely to be ready by Nov 2020 (or possibly later) for liaising to SC6</a:t>
            </a:r>
          </a:p>
          <a:p>
            <a:pPr lvl="2"/>
            <a:r>
              <a:rPr lang="en-US" dirty="0"/>
              <a:t>Any amendments included in IEEE 802.1Q-Rev will not be sent independently</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404873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934145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chemeClr val="accent2"/>
                </a:solidFill>
              </a:rPr>
              <a:t>waiting</a:t>
            </a:r>
          </a:p>
          <a:p>
            <a:pPr lvl="1"/>
            <a:r>
              <a:rPr lang="en-AU" dirty="0"/>
              <a:t>IEEE 802.1X-2020 </a:t>
            </a:r>
            <a:r>
              <a:rPr lang="en-AU" dirty="0">
                <a:cs typeface="Arial" panose="020B0604020202020204" pitchFamily="34" charset="0"/>
              </a:rPr>
              <a:t>w</a:t>
            </a:r>
            <a:r>
              <a:rPr lang="en-AU" dirty="0"/>
              <a:t>as approved in July 2020 for submission</a:t>
            </a:r>
          </a:p>
          <a:p>
            <a:pPr lvl="2"/>
            <a:r>
              <a:rPr lang="en-AU" dirty="0"/>
              <a:t>This will probably occur in late Sept or Oct 2020</a:t>
            </a:r>
            <a:endParaRPr lang="en-AU" dirty="0">
              <a:solidFill>
                <a:schemeClr val="accent2"/>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941105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pPr lvl="1"/>
            <a:r>
              <a:rPr lang="en-AU" dirty="0"/>
              <a:t>IEEE 802.1CMde</a:t>
            </a:r>
            <a:r>
              <a:rPr lang="en-AU" dirty="0">
                <a:cs typeface="Arial" panose="020B0604020202020204" pitchFamily="34" charset="0"/>
              </a:rPr>
              <a:t> w</a:t>
            </a:r>
            <a:r>
              <a:rPr lang="en-AU" dirty="0"/>
              <a:t>as approved in July 2020 for submission once published </a:t>
            </a:r>
          </a:p>
          <a:p>
            <a:pPr lvl="2"/>
            <a:r>
              <a:rPr lang="en-AU" dirty="0"/>
              <a:t>It is likely to be submitted by the end of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196960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 1-2020 has been liaised for information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 1-2020 was liaised in Aug 2020 (N17252)</a:t>
            </a:r>
          </a:p>
          <a:p>
            <a:r>
              <a:rPr lang="en-US" dirty="0"/>
              <a:t>90-day</a:t>
            </a:r>
            <a:r>
              <a:rPr lang="en-AU" dirty="0"/>
              <a:t> FDIS: </a:t>
            </a:r>
            <a:r>
              <a:rPr lang="en-AU" dirty="0">
                <a:solidFill>
                  <a:schemeClr val="accent2"/>
                </a:solidFill>
              </a:rPr>
              <a:t>waiting</a:t>
            </a:r>
          </a:p>
          <a:p>
            <a:pPr lvl="1"/>
            <a:r>
              <a:rPr lang="en-AU" dirty="0"/>
              <a:t>802.1AE-2018/Cor 1-2020 </a:t>
            </a:r>
            <a:r>
              <a:rPr lang="en-AU" dirty="0">
                <a:cs typeface="Arial" panose="020B0604020202020204" pitchFamily="34" charset="0"/>
              </a:rPr>
              <a:t>w</a:t>
            </a:r>
            <a:r>
              <a:rPr lang="en-AU" dirty="0"/>
              <a:t>as approved in July 2020 for submission</a:t>
            </a:r>
          </a:p>
          <a:p>
            <a:pPr lvl="2"/>
            <a:r>
              <a:rPr lang="en-AU" dirty="0"/>
              <a:t>This will probably occur in late Sept or Oct 2020</a:t>
            </a: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944075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898911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42022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2786202"/>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accent2"/>
                          </a:solidFill>
                          <a:latin typeface="+mn-lt"/>
                          <a:ea typeface="+mn-ea"/>
                          <a:cs typeface="+mn-cs"/>
                        </a:rPr>
                        <a:t>Waiting</a:t>
                      </a:r>
                      <a:endParaRPr lang="en-GB" sz="1600" dirty="0">
                        <a:solidFill>
                          <a:srgbClr val="FF0000"/>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accent2"/>
                          </a:solidFill>
                          <a:latin typeface="+mn-lt"/>
                          <a:ea typeface="+mn-ea"/>
                          <a:cs typeface="+mn-cs"/>
                        </a:rPr>
                        <a:t>Waiting</a:t>
                      </a:r>
                      <a:endParaRPr lang="en-GB" sz="1600" dirty="0">
                        <a:solidFill>
                          <a:srgbClr val="FF0000"/>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is being systematically reviewed by ISO with ballot closing on 2 Dec 2020</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closing 2 </a:t>
            </a:r>
            <a:r>
              <a:rPr lang="en-AU"/>
              <a:t>Dec 2020</a:t>
            </a:r>
            <a:endParaRPr lang="en-AU" dirty="0"/>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49692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requires a response</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rgbClr val="00B050"/>
                </a:solidFill>
              </a:rPr>
              <a:t>passed</a:t>
            </a:r>
            <a:r>
              <a:rPr lang="en-AU" dirty="0">
                <a:solidFill>
                  <a:schemeClr val="accent2"/>
                </a:solidFill>
              </a:rPr>
              <a:t> &amp; requires a response</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is required and will be developed by the WG in Sept 2020 and approved by the EC in Oct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graphicFrame>
        <p:nvGraphicFramePr>
          <p:cNvPr id="3" name="Object 2">
            <a:extLst>
              <a:ext uri="{FF2B5EF4-FFF2-40B4-BE49-F238E27FC236}">
                <a16:creationId xmlns:a16="http://schemas.microsoft.com/office/drawing/2014/main" id="{C5C04F5C-BE9A-49D4-9030-03F9FF2A099F}"/>
              </a:ext>
            </a:extLst>
          </p:cNvPr>
          <p:cNvGraphicFramePr>
            <a:graphicFrameLocks noChangeAspect="1"/>
          </p:cNvGraphicFramePr>
          <p:nvPr>
            <p:extLst>
              <p:ext uri="{D42A27DB-BD31-4B8C-83A1-F6EECF244321}">
                <p14:modId xmlns:p14="http://schemas.microsoft.com/office/powerpoint/2010/main" val="113242240"/>
              </p:ext>
            </p:extLst>
          </p:nvPr>
        </p:nvGraphicFramePr>
        <p:xfrm>
          <a:off x="6934200" y="4771231"/>
          <a:ext cx="914400" cy="806450"/>
        </p:xfrm>
        <a:graphic>
          <a:graphicData uri="http://schemas.openxmlformats.org/presentationml/2006/ole">
            <mc:AlternateContent xmlns:mc="http://schemas.openxmlformats.org/markup-compatibility/2006">
              <mc:Choice xmlns:v="urn:schemas-microsoft-com:vml" Requires="v">
                <p:oleObj spid="_x0000_s316502" name="Document" showAsIcon="1" r:id="rId3" imgW="914597" imgH="806311" progId="Word.Document.8">
                  <p:embed/>
                </p:oleObj>
              </mc:Choice>
              <mc:Fallback>
                <p:oleObj name="Document" showAsIcon="1" r:id="rId3" imgW="914597" imgH="806311" progId="Word.Document.8">
                  <p:embed/>
                  <p:pic>
                    <p:nvPicPr>
                      <p:cNvPr id="0" name=""/>
                      <p:cNvPicPr/>
                      <p:nvPr/>
                    </p:nvPicPr>
                    <p:blipFill>
                      <a:blip r:embed="rId4"/>
                      <a:stretch>
                        <a:fillRect/>
                      </a:stretch>
                    </p:blipFill>
                    <p:spPr>
                      <a:xfrm>
                        <a:off x="6934200" y="47712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10491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a:t>
            </a:r>
            <a:r>
              <a:rPr lang="en-AU"/>
              <a:t>but was </a:t>
            </a:r>
            <a:r>
              <a:rPr lang="en-AU" dirty="0"/>
              <a:t>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33320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closes 16 Oct 2020</a:t>
            </a:r>
          </a:p>
          <a:p>
            <a:pPr lvl="1"/>
            <a:r>
              <a:rPr lang="en-AU" dirty="0"/>
              <a:t>Submission approved in Mar 2019</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521067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closes 16 Oct 2020</a:t>
            </a:r>
          </a:p>
          <a:p>
            <a:pPr lvl="1"/>
            <a:r>
              <a:rPr lang="en-AU" dirty="0"/>
              <a:t>Submission approved in Mar 2019</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4</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178958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15942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will be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6</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3159285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will be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7</a:t>
            </a:r>
            <a:endParaRPr lang="en-AU" dirty="0"/>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224028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will be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42328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will be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422595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Sept 2020</a:t>
            </a:r>
          </a:p>
          <a:p>
            <a:r>
              <a:rPr lang="en-AU" dirty="0"/>
              <a:t>FDIS ballot: </a:t>
            </a:r>
            <a:r>
              <a:rPr lang="en-AU" dirty="0">
                <a:solidFill>
                  <a:schemeClr val="accent2"/>
                </a:solidFill>
              </a:rPr>
              <a:t>waiting</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914299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will probably be liaised in Sept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Liaison of P802.3cr D3.1 was approved at the 24th July 2020 IEEE 802 EC teleconference</a:t>
            </a:r>
          </a:p>
          <a:p>
            <a:pPr lvl="2"/>
            <a:r>
              <a:rPr lang="en-AU" dirty="0"/>
              <a:t>It is expected it will be published by the end of the month</a:t>
            </a:r>
          </a:p>
          <a:p>
            <a:pPr lvl="2"/>
            <a:r>
              <a:rPr lang="en-AU" dirty="0"/>
              <a:t>Once published, David Law will liaise it to ISO/IEC JTC1/SC6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507657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802.3cu draft will probably be liaised in Sept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Liaison of P802.3cu D3.1 was approved at the 24th July 2020 IEEE 802 EC teleconference</a:t>
            </a:r>
          </a:p>
          <a:p>
            <a:pPr lvl="2"/>
            <a:r>
              <a:rPr lang="en-AU" dirty="0"/>
              <a:t>It is expected it will be published by the end of the month</a:t>
            </a:r>
          </a:p>
          <a:p>
            <a:pPr lvl="2"/>
            <a:r>
              <a:rPr lang="en-AU" dirty="0"/>
              <a:t>Once published, David Law will liaise it to ISO/IEC JTC1/SC6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2592050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9566843"/>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660601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17419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3790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5:20xx 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67547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Jan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909817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8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441909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ISO/IEC/IEEE 8802-22:2015 passed its systematic review</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ISO/IEC/IEEE 8802-22:2015 was ratified in 2015</a:t>
            </a:r>
          </a:p>
          <a:p>
            <a:pPr lvl="1"/>
            <a:r>
              <a:rPr lang="en-AU" dirty="0"/>
              <a:t>ISO conducted a systematic review ballot closing 3 Sept 2020</a:t>
            </a:r>
          </a:p>
          <a:p>
            <a:pPr lvl="1"/>
            <a:r>
              <a:rPr lang="en-AU" dirty="0"/>
              <a:t>It was confirmed!</a:t>
            </a:r>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41469423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60-day 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closes 16 Oct 2020</a:t>
            </a:r>
          </a:p>
          <a:p>
            <a:pPr lvl="1"/>
            <a:r>
              <a:rPr lang="en-AU" dirty="0"/>
              <a:t>IEEE 802.22-2019 was submitted in Aug 2020</a:t>
            </a:r>
          </a:p>
          <a:p>
            <a:pPr lvl="2"/>
            <a:r>
              <a:rPr lang="en-AU" dirty="0"/>
              <a:t>It was erroneously believed it has been submitted previously</a:t>
            </a:r>
          </a:p>
          <a:p>
            <a:pPr lvl="2"/>
            <a:r>
              <a:rPr lang="en-AU" dirty="0"/>
              <a:t>The confusion was caused by the systematic review of ISO/IEC/IEEE 8802-22:2015</a:t>
            </a:r>
          </a:p>
          <a:p>
            <a:pPr lvl="1"/>
            <a:r>
              <a:rPr lang="en-AU" dirty="0"/>
              <a:t>802.22 WG is in hibernation and so comment resolution will be a little more challenging </a:t>
            </a:r>
            <a:r>
              <a:rPr lang="en-AU"/>
              <a:t>than usual</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35510148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on Oct 2020 </a:t>
            </a:r>
            <a:r>
              <a:rPr lang="en-AU" strike="sngStrike" dirty="0">
                <a:solidFill>
                  <a:srgbClr val="FF0000"/>
                </a:solidFill>
              </a:rPr>
              <a:t>in Vienna, Austria has not yet been cancelled</a:t>
            </a:r>
            <a:r>
              <a:rPr lang="en-AU" dirty="0">
                <a:solidFill>
                  <a:srgbClr val="FF0000"/>
                </a:solidFill>
              </a:rPr>
              <a:t> is now virtual</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19-30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Rectangle 6">
            <a:extLst>
              <a:ext uri="{FF2B5EF4-FFF2-40B4-BE49-F238E27FC236}">
                <a16:creationId xmlns:a16="http://schemas.microsoft.com/office/drawing/2014/main" id="{DE87BBAF-DC71-4103-81B5-45CCF001BF81}"/>
              </a:ext>
            </a:extLst>
          </p:cNvPr>
          <p:cNvSpPr/>
          <p:nvPr/>
        </p:nvSpPr>
        <p:spPr bwMode="auto">
          <a:xfrm rot="19511529">
            <a:off x="1533192" y="2911074"/>
            <a:ext cx="5976117" cy="159315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9600" b="0" i="0" u="none" strike="noStrike" cap="none" normalizeH="0" baseline="0">
                <a:ln>
                  <a:noFill/>
                </a:ln>
                <a:solidFill>
                  <a:srgbClr val="FF0000"/>
                </a:solidFill>
                <a:effectLst/>
                <a:latin typeface="+mj-lt"/>
              </a:rPr>
              <a:t>Virtual</a:t>
            </a:r>
            <a:endParaRPr kumimoji="0" lang="en-AU" sz="96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0333514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4CD4-39FE-4D57-AD26-7048F133A08B}"/>
              </a:ext>
            </a:extLst>
          </p:cNvPr>
          <p:cNvSpPr>
            <a:spLocks noGrp="1"/>
          </p:cNvSpPr>
          <p:nvPr>
            <p:ph type="title"/>
          </p:nvPr>
        </p:nvSpPr>
        <p:spPr/>
        <p:txBody>
          <a:bodyPr/>
          <a:lstStyle/>
          <a:p>
            <a:r>
              <a:rPr lang="en-AU" dirty="0"/>
              <a:t>The SC6 meeting in October stretches over two weeks</a:t>
            </a:r>
          </a:p>
        </p:txBody>
      </p:sp>
      <p:sp>
        <p:nvSpPr>
          <p:cNvPr id="4" name="Footer Placeholder 3">
            <a:extLst>
              <a:ext uri="{FF2B5EF4-FFF2-40B4-BE49-F238E27FC236}">
                <a16:creationId xmlns:a16="http://schemas.microsoft.com/office/drawing/2014/main" id="{ADDF1E6C-53EC-4932-BF46-ADB1718317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E23124B-6BED-44E7-8C35-B3947168BD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
        <p:nvSpPr>
          <p:cNvPr id="6" name="Content Placeholder 5">
            <a:extLst>
              <a:ext uri="{FF2B5EF4-FFF2-40B4-BE49-F238E27FC236}">
                <a16:creationId xmlns:a16="http://schemas.microsoft.com/office/drawing/2014/main" id="{8DD65C12-ECA1-44E1-95B0-D67E06044967}"/>
              </a:ext>
            </a:extLst>
          </p:cNvPr>
          <p:cNvSpPr>
            <a:spLocks noGrp="1"/>
          </p:cNvSpPr>
          <p:nvPr>
            <p:ph idx="1"/>
          </p:nvPr>
        </p:nvSpPr>
        <p:spPr>
          <a:xfrm>
            <a:off x="685800" y="3583684"/>
            <a:ext cx="7772400" cy="2512315"/>
          </a:xfrm>
        </p:spPr>
        <p:txBody>
          <a:bodyPr/>
          <a:lstStyle/>
          <a:p>
            <a:pPr lvl="1"/>
            <a:r>
              <a:rPr lang="en-AU" dirty="0"/>
              <a:t>The items of most interest to IEEE 802 are both scheduled for Thu, 22 Oct 2020 @ 13:00-16:00 UTC</a:t>
            </a:r>
          </a:p>
          <a:p>
            <a:pPr lvl="2"/>
            <a:r>
              <a:rPr lang="en-AU" dirty="0"/>
              <a:t>5.6: WUR proposal</a:t>
            </a:r>
          </a:p>
          <a:p>
            <a:pPr lvl="2"/>
            <a:r>
              <a:rPr lang="en-AU" dirty="0"/>
              <a:t>7: Liaison from IEEE 802 </a:t>
            </a:r>
          </a:p>
          <a:p>
            <a:pPr lvl="2"/>
            <a:r>
              <a:rPr lang="en-AU" dirty="0"/>
              <a:t>Note: Stephen McCann has volunteered to attend on behalf of IEEE 802, Andrew Myles may attend and Peter Yee is probably conflicted</a:t>
            </a:r>
          </a:p>
          <a:p>
            <a:pPr lvl="1"/>
            <a:r>
              <a:rPr lang="en-AU" dirty="0"/>
              <a:t>IEEE 802 also potentially has interest in the 6.4: </a:t>
            </a:r>
            <a:r>
              <a:rPr lang="en-AU" i="1" dirty="0"/>
              <a:t>AHG 2 on Trustworthiness </a:t>
            </a:r>
            <a:r>
              <a:rPr lang="en-AU" dirty="0"/>
              <a:t>meeting scheduled for 26 Oct 2020 @ 7:00-8:00 UTC</a:t>
            </a:r>
          </a:p>
          <a:p>
            <a:pPr lvl="2"/>
            <a:r>
              <a:rPr lang="en-AU" dirty="0"/>
              <a:t>Note: Peter Yee has volunteered to attend</a:t>
            </a:r>
          </a:p>
          <a:p>
            <a:pPr lvl="1"/>
            <a:endParaRPr lang="en-AU" dirty="0"/>
          </a:p>
          <a:p>
            <a:pPr lvl="2"/>
            <a:endParaRPr lang="en-AU" dirty="0"/>
          </a:p>
        </p:txBody>
      </p:sp>
      <p:graphicFrame>
        <p:nvGraphicFramePr>
          <p:cNvPr id="8" name="Content Placeholder 8">
            <a:extLst>
              <a:ext uri="{FF2B5EF4-FFF2-40B4-BE49-F238E27FC236}">
                <a16:creationId xmlns:a16="http://schemas.microsoft.com/office/drawing/2014/main" id="{F5322946-7440-4833-ABFA-72FCB82315F2}"/>
              </a:ext>
            </a:extLst>
          </p:cNvPr>
          <p:cNvGraphicFramePr>
            <a:graphicFrameLocks/>
          </p:cNvGraphicFramePr>
          <p:nvPr>
            <p:extLst>
              <p:ext uri="{D42A27DB-BD31-4B8C-83A1-F6EECF244321}">
                <p14:modId xmlns:p14="http://schemas.microsoft.com/office/powerpoint/2010/main" val="1976040402"/>
              </p:ext>
            </p:extLst>
          </p:nvPr>
        </p:nvGraphicFramePr>
        <p:xfrm>
          <a:off x="669010" y="1754883"/>
          <a:ext cx="7772399" cy="1597917"/>
        </p:xfrm>
        <a:graphic>
          <a:graphicData uri="http://schemas.openxmlformats.org/drawingml/2006/table">
            <a:tbl>
              <a:tblPr firstRow="1" bandRow="1">
                <a:tableStyleId>{21E4AEA4-8DFA-4A89-87EB-49C32662AFE0}</a:tableStyleId>
              </a:tblPr>
              <a:tblGrid>
                <a:gridCol w="3843806">
                  <a:extLst>
                    <a:ext uri="{9D8B030D-6E8A-4147-A177-3AD203B41FA5}">
                      <a16:colId xmlns:a16="http://schemas.microsoft.com/office/drawing/2014/main" val="1372783328"/>
                    </a:ext>
                  </a:extLst>
                </a:gridCol>
                <a:gridCol w="3928593">
                  <a:extLst>
                    <a:ext uri="{9D8B030D-6E8A-4147-A177-3AD203B41FA5}">
                      <a16:colId xmlns:a16="http://schemas.microsoft.com/office/drawing/2014/main" val="3847734731"/>
                    </a:ext>
                  </a:extLst>
                </a:gridCol>
              </a:tblGrid>
              <a:tr h="209550">
                <a:tc>
                  <a:txBody>
                    <a:bodyPr/>
                    <a:lstStyle/>
                    <a:p>
                      <a:pPr>
                        <a:lnSpc>
                          <a:spcPts val="1050"/>
                        </a:lnSpc>
                        <a:spcAft>
                          <a:spcPts val="0"/>
                        </a:spcAft>
                      </a:pPr>
                      <a:r>
                        <a:rPr lang="en-AU" sz="1600" dirty="0">
                          <a:effectLst/>
                        </a:rPr>
                        <a:t>Meeting</a:t>
                      </a:r>
                      <a:endParaRPr lang="en-AU" sz="1600" dirty="0">
                        <a:effectLst/>
                        <a:latin typeface="Calibri" panose="020F0502020204030204" pitchFamily="34" charset="0"/>
                        <a:ea typeface="Calibri" panose="020F0502020204030204" pitchFamily="34" charset="0"/>
                      </a:endParaRPr>
                    </a:p>
                  </a:txBody>
                  <a:tcPr marL="50800" marR="50800" marT="50800" marB="50800" anchor="ctr"/>
                </a:tc>
                <a:tc>
                  <a:txBody>
                    <a:bodyPr/>
                    <a:lstStyle/>
                    <a:p>
                      <a:pPr>
                        <a:lnSpc>
                          <a:spcPts val="1050"/>
                        </a:lnSpc>
                        <a:spcAft>
                          <a:spcPts val="0"/>
                        </a:spcAft>
                      </a:pPr>
                      <a:r>
                        <a:rPr lang="en-AU" sz="1600">
                          <a:effectLst/>
                        </a:rPr>
                        <a:t>Meeting dates</a:t>
                      </a:r>
                      <a:endParaRPr lang="en-AU" sz="1600">
                        <a:effectLst/>
                        <a:latin typeface="Calibri" panose="020F0502020204030204" pitchFamily="34" charset="0"/>
                        <a:ea typeface="Calibri" panose="020F0502020204030204" pitchFamily="34" charset="0"/>
                      </a:endParaRPr>
                    </a:p>
                  </a:txBody>
                  <a:tcPr marL="50800" marR="50800" marT="50800" marB="50800" anchor="ctr"/>
                </a:tc>
                <a:extLst>
                  <a:ext uri="{0D108BD9-81ED-4DB2-BD59-A6C34878D82A}">
                    <a16:rowId xmlns:a16="http://schemas.microsoft.com/office/drawing/2014/main" val="753809226"/>
                  </a:ext>
                </a:extLst>
              </a:tr>
              <a:tr h="0">
                <a:tc>
                  <a:txBody>
                    <a:bodyPr/>
                    <a:lstStyle/>
                    <a:p>
                      <a:pPr>
                        <a:lnSpc>
                          <a:spcPts val="1200"/>
                        </a:lnSpc>
                        <a:spcAft>
                          <a:spcPts val="0"/>
                        </a:spcAft>
                      </a:pPr>
                      <a:r>
                        <a:rPr lang="en-AU" sz="1600" u="sng" dirty="0">
                          <a:effectLst/>
                          <a:hlinkClick r:id="rId2"/>
                        </a:rPr>
                        <a:t>ISO/IEC JTC 1/SC 6/WG 1 - 35th</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19-23</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186417565"/>
                  </a:ext>
                </a:extLst>
              </a:tr>
              <a:tr h="0">
                <a:tc>
                  <a:txBody>
                    <a:bodyPr/>
                    <a:lstStyle/>
                    <a:p>
                      <a:pPr>
                        <a:lnSpc>
                          <a:spcPts val="1200"/>
                        </a:lnSpc>
                        <a:spcAft>
                          <a:spcPts val="0"/>
                        </a:spcAft>
                      </a:pPr>
                      <a:r>
                        <a:rPr lang="en-AU" sz="1600" u="sng" dirty="0">
                          <a:effectLst/>
                          <a:hlinkClick r:id="rId3"/>
                        </a:rPr>
                        <a:t>ISO/IEC JTC 1/SC 6 - 42nd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700841288"/>
                  </a:ext>
                </a:extLst>
              </a:tr>
              <a:tr h="0">
                <a:tc>
                  <a:txBody>
                    <a:bodyPr/>
                    <a:lstStyle/>
                    <a:p>
                      <a:pPr>
                        <a:lnSpc>
                          <a:spcPts val="1200"/>
                        </a:lnSpc>
                        <a:spcAft>
                          <a:spcPts val="0"/>
                        </a:spcAft>
                      </a:pPr>
                      <a:r>
                        <a:rPr lang="en-AU" sz="1600" u="sng" dirty="0">
                          <a:effectLst/>
                          <a:hlinkClick r:id="rId4"/>
                        </a:rPr>
                        <a:t>ISO/IEC JTC 1/SC 6/WG 7 - 32nd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21-28</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05774980"/>
                  </a:ext>
                </a:extLst>
              </a:tr>
              <a:tr h="0">
                <a:tc>
                  <a:txBody>
                    <a:bodyPr/>
                    <a:lstStyle/>
                    <a:p>
                      <a:pPr>
                        <a:lnSpc>
                          <a:spcPts val="1200"/>
                        </a:lnSpc>
                        <a:spcAft>
                          <a:spcPts val="0"/>
                        </a:spcAft>
                      </a:pPr>
                      <a:r>
                        <a:rPr lang="en-AU" sz="1600" u="sng" dirty="0">
                          <a:effectLst/>
                          <a:hlinkClick r:id="rId5"/>
                        </a:rPr>
                        <a:t>ISO/IEC JTC 1/SC 6/AG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934717655"/>
                  </a:ext>
                </a:extLst>
              </a:tr>
              <a:tr h="0">
                <a:tc>
                  <a:txBody>
                    <a:bodyPr/>
                    <a:lstStyle/>
                    <a:p>
                      <a:pPr>
                        <a:lnSpc>
                          <a:spcPts val="1200"/>
                        </a:lnSpc>
                        <a:spcAft>
                          <a:spcPts val="0"/>
                        </a:spcAft>
                      </a:pPr>
                      <a:r>
                        <a:rPr lang="en-AU" sz="1600" u="sng" dirty="0">
                          <a:effectLst/>
                          <a:hlinkClick r:id="rId6"/>
                        </a:rPr>
                        <a:t>ISO/IEC JTC 1/SC 6/AHG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dirty="0">
                          <a:effectLst/>
                        </a:rPr>
                        <a:t>2020 October 26</a:t>
                      </a:r>
                      <a:endParaRPr lang="en-AU" sz="16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527811728"/>
                  </a:ext>
                </a:extLst>
              </a:tr>
            </a:tbl>
          </a:graphicData>
        </a:graphic>
      </p:graphicFrame>
    </p:spTree>
    <p:extLst>
      <p:ext uri="{BB962C8B-B14F-4D97-AF65-F5344CB8AC3E}">
        <p14:creationId xmlns:p14="http://schemas.microsoft.com/office/powerpoint/2010/main" val="12292015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1. Welcome &amp; ISO/IEC Codes of Conduct</a:t>
            </a:r>
          </a:p>
          <a:p>
            <a:pPr lvl="1"/>
            <a:r>
              <a:rPr lang="en-AU" dirty="0">
                <a:effectLst/>
                <a:latin typeface="Arial" panose="020B0604020202020204" pitchFamily="34" charset="0"/>
              </a:rPr>
              <a:t>2. Roll Call</a:t>
            </a:r>
          </a:p>
          <a:p>
            <a:pPr lvl="1"/>
            <a:r>
              <a:rPr lang="en-AU" dirty="0">
                <a:effectLst/>
                <a:latin typeface="Arial" panose="020B0604020202020204" pitchFamily="34" charset="0"/>
              </a:rPr>
              <a:t>3. Approval of Agenda</a:t>
            </a:r>
          </a:p>
          <a:p>
            <a:pPr lvl="1"/>
            <a:r>
              <a:rPr lang="en-AU" dirty="0">
                <a:effectLst/>
                <a:latin typeface="Arial" panose="020B0604020202020204" pitchFamily="34" charset="0"/>
              </a:rPr>
              <a:t>4. Review Meeting Report</a:t>
            </a:r>
          </a:p>
          <a:p>
            <a:pPr lvl="1"/>
            <a:r>
              <a:rPr lang="en-AU" dirty="0">
                <a:effectLst/>
                <a:latin typeface="Arial" panose="020B0604020202020204" pitchFamily="34" charset="0"/>
              </a:rPr>
              <a:t>5. Active Work Items</a:t>
            </a:r>
          </a:p>
          <a:p>
            <a:pPr lvl="2"/>
            <a:r>
              <a:rPr lang="en-AU" dirty="0">
                <a:effectLst/>
                <a:latin typeface="Arial" panose="020B0604020202020204" pitchFamily="34" charset="0"/>
              </a:rPr>
              <a:t>5.1 Revision ISO/IEC 21481:2012 - Near Field Communication Interface and Protocol - 2 (NFCIP-2) </a:t>
            </a:r>
          </a:p>
          <a:p>
            <a:pPr lvl="2"/>
            <a:r>
              <a:rPr lang="en-AU" dirty="0">
                <a:effectLst/>
                <a:latin typeface="Arial" panose="020B0604020202020204" pitchFamily="34" charset="0"/>
              </a:rPr>
              <a:t>5.2 Revision ISO/IEC 17982:2012 - Close Capacitive Coupling Communication Physical Layer (CCCC PHY)</a:t>
            </a:r>
          </a:p>
          <a:p>
            <a:pPr lvl="2"/>
            <a:r>
              <a:rPr lang="en-AU" dirty="0">
                <a:effectLst/>
                <a:latin typeface="Arial" panose="020B0604020202020204" pitchFamily="34" charset="0"/>
              </a:rPr>
              <a:t>5.3 ISO/IEC 4005 Low Altitude Drone Area Network (LADAN)</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a:t>
            </a: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7923273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2"/>
            <a:r>
              <a:rPr lang="en-AU" dirty="0">
                <a:latin typeface="Arial" panose="020B0604020202020204" pitchFamily="34" charset="0"/>
              </a:rPr>
              <a:t>…</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5.5 Revision of ISO/IEC 19369:2014 NFCIP - 2 Test method</a:t>
            </a:r>
          </a:p>
          <a:p>
            <a:pPr lvl="2"/>
            <a:r>
              <a:rPr lang="en-AU" dirty="0">
                <a:effectLst/>
                <a:highlight>
                  <a:srgbClr val="FFFF00"/>
                </a:highlight>
                <a:latin typeface="Arial" panose="020B0604020202020204" pitchFamily="34" charset="0"/>
              </a:rPr>
              <a:t>5.6 PWI on Narrow Band Variable OOK WUR</a:t>
            </a:r>
          </a:p>
          <a:p>
            <a:pPr lvl="1"/>
            <a:r>
              <a:rPr lang="en-AU" dirty="0">
                <a:effectLst/>
                <a:latin typeface="Arial" panose="020B0604020202020204" pitchFamily="34" charset="0"/>
              </a:rPr>
              <a:t>6. Potential updates of Ad-Hoc group related to WG 1</a:t>
            </a:r>
          </a:p>
          <a:p>
            <a:pPr lvl="2"/>
            <a:r>
              <a:rPr lang="en-AU" dirty="0">
                <a:effectLst/>
                <a:highlight>
                  <a:srgbClr val="FFFF00"/>
                </a:highlight>
                <a:latin typeface="Arial" panose="020B0604020202020204" pitchFamily="34" charset="0"/>
              </a:rPr>
              <a:t>6.1 AG 1 on Wearable Devices</a:t>
            </a:r>
          </a:p>
          <a:p>
            <a:pPr lvl="2"/>
            <a:r>
              <a:rPr lang="en-AU" dirty="0">
                <a:effectLst/>
                <a:latin typeface="Arial" panose="020B0604020202020204" pitchFamily="34" charset="0"/>
              </a:rPr>
              <a:t>6.2 AHG 1 on Networking for Blockchain</a:t>
            </a:r>
          </a:p>
          <a:p>
            <a:pPr lvl="2"/>
            <a:r>
              <a:rPr lang="en-AU" dirty="0">
                <a:effectLst/>
                <a:highlight>
                  <a:srgbClr val="FFFF00"/>
                </a:highlight>
                <a:latin typeface="Arial" panose="020B0604020202020204" pitchFamily="34" charset="0"/>
              </a:rPr>
              <a:t>6.3 AG 2 on Concepts and Terminology</a:t>
            </a:r>
          </a:p>
          <a:p>
            <a:pPr lvl="2"/>
            <a:r>
              <a:rPr lang="en-AU" dirty="0">
                <a:effectLst/>
                <a:highlight>
                  <a:srgbClr val="FFFF00"/>
                </a:highlight>
                <a:latin typeface="Arial" panose="020B0604020202020204" pitchFamily="34" charset="0"/>
              </a:rPr>
              <a:t>6.4 AHG 2 on Trustworthiness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859445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4277521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632"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Sept 2020</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14 Sept 2020</a:t>
            </a:r>
            <a:br>
              <a:rPr lang="en-US" sz="1600" b="1" dirty="0">
                <a:latin typeface="+mj-lt"/>
              </a:rPr>
            </a:br>
            <a:r>
              <a:rPr lang="en-US" sz="1600" b="1" dirty="0">
                <a:latin typeface="+mj-lt"/>
              </a:rPr>
              <a:t>@17:00-19:00</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hlinkClick r:id="rId3"/>
              </a:rPr>
              <a:t>https://ieeesa.webex.com/ieeesa/j.php?MTID=m5ae7bb16bcc3c1a29eb8af1e87b82f4d</a:t>
            </a:r>
            <a:endParaRPr lang="en-AU" sz="1600" dirty="0">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rPr>
              <a:t>Meeting number: 173 353 4222</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rPr>
              <a:t>Meeting password: wireless (94735377 from phones and video systems)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have not responded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has been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666377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This was weird because comments on the PWI were requested by Oct 2020 … </a:t>
            </a:r>
            <a:r>
              <a:rPr lang="en-AU" dirty="0" err="1"/>
              <a:t>hmmmm</a:t>
            </a:r>
            <a:r>
              <a:rPr lang="en-AU" dirty="0"/>
              <a:t>!</a:t>
            </a:r>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678"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679"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SC6 will discuss a possible LS to SC6</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possible LS has been developed for transmission to SC6</a:t>
            </a:r>
          </a:p>
          <a:p>
            <a:pPr lvl="2"/>
            <a:r>
              <a:rPr lang="en-AU" dirty="0"/>
              <a:t>See </a:t>
            </a:r>
            <a:r>
              <a:rPr lang="en-AU" dirty="0">
                <a:hlinkClick r:id="rId3"/>
              </a:rPr>
              <a:t>11-20-1358-01</a:t>
            </a:r>
            <a:endParaRPr lang="en-AU" dirty="0"/>
          </a:p>
          <a:p>
            <a:pPr lvl="1"/>
            <a:r>
              <a:rPr lang="en-AU" dirty="0"/>
              <a:t>Motion:</a:t>
            </a:r>
          </a:p>
          <a:p>
            <a:pPr lvl="2"/>
            <a:r>
              <a:rPr lang="en-AU" i="1" dirty="0"/>
              <a:t>The IEEE 802 JTC1 SC recommends to the IEEE 802.11 WG that the LS in </a:t>
            </a:r>
            <a:r>
              <a:rPr lang="en-AU" i="1" dirty="0">
                <a:hlinkClick r:id="rId3"/>
              </a:rPr>
              <a:t>11-20-1358-01</a:t>
            </a:r>
            <a:r>
              <a:rPr lang="en-AU" i="1" dirty="0"/>
              <a:t> related to a proposed Wake-Up Radio project in ISO/IEC JTC1/SC6 be liaised to SC6</a:t>
            </a:r>
          </a:p>
          <a:p>
            <a:pPr lvl="2"/>
            <a:r>
              <a:rPr lang="en-US" dirty="0">
                <a:effectLst/>
                <a:latin typeface="+mj-lt"/>
                <a:ea typeface="Calibri" panose="020F0502020204030204" pitchFamily="34" charset="0"/>
              </a:rPr>
              <a:t>Moved: Karen Randall</a:t>
            </a:r>
            <a:endParaRPr lang="en-AU" dirty="0">
              <a:effectLst/>
              <a:latin typeface="+mj-lt"/>
              <a:ea typeface="Calibri" panose="020F0502020204030204" pitchFamily="34" charset="0"/>
            </a:endParaRPr>
          </a:p>
          <a:p>
            <a:pPr lvl="2"/>
            <a:r>
              <a:rPr lang="en-US" dirty="0">
                <a:effectLst/>
                <a:latin typeface="+mj-lt"/>
                <a:ea typeface="Calibri" panose="020F0502020204030204" pitchFamily="34" charset="0"/>
              </a:rPr>
              <a:t>Seconded: Geert </a:t>
            </a:r>
            <a:r>
              <a:rPr lang="en-US" dirty="0" err="1">
                <a:effectLst/>
                <a:latin typeface="+mj-lt"/>
                <a:ea typeface="Calibri" panose="020F0502020204030204" pitchFamily="34" charset="0"/>
              </a:rPr>
              <a:t>Awater</a:t>
            </a:r>
            <a:endParaRPr lang="en-US" dirty="0">
              <a:effectLst/>
              <a:latin typeface="+mj-lt"/>
              <a:ea typeface="Calibri" panose="020F0502020204030204" pitchFamily="34" charset="0"/>
            </a:endParaRPr>
          </a:p>
          <a:p>
            <a:pPr lvl="2"/>
            <a:r>
              <a:rPr lang="en-US" dirty="0">
                <a:latin typeface="+mj-lt"/>
                <a:ea typeface="Calibri" panose="020F0502020204030204" pitchFamily="34" charset="0"/>
              </a:rPr>
              <a:t>Unanimous consent</a:t>
            </a:r>
            <a:endParaRPr lang="en-AU" dirty="0"/>
          </a:p>
          <a:p>
            <a:pPr lvl="1"/>
            <a:r>
              <a:rPr lang="en-AU" dirty="0"/>
              <a:t>Note: </a:t>
            </a:r>
            <a:r>
              <a:rPr lang="en-AU" dirty="0">
                <a:hlinkClick r:id="rId4"/>
              </a:rPr>
              <a:t>11-20-1358-02</a:t>
            </a:r>
            <a:r>
              <a:rPr lang="en-AU" dirty="0"/>
              <a:t> contains an updated version with editorial corrections</a:t>
            </a:r>
          </a:p>
          <a:p>
            <a:pPr lvl="2"/>
            <a:endParaRPr lang="en-AU" b="1"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5581853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6.1: It was previously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ISO/IEC JTC1 SC6 plenary in October 2020</a:t>
            </a:r>
          </a:p>
          <a:p>
            <a:pPr lvl="1"/>
            <a:r>
              <a:rPr lang="en-CA" dirty="0"/>
              <a:t>There are no plans to comment at this stage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extLst>
              <p:ext uri="{D42A27DB-BD31-4B8C-83A1-F6EECF244321}">
                <p14:modId xmlns:p14="http://schemas.microsoft.com/office/powerpoint/2010/main" val="3351660284"/>
              </p:ext>
            </p:extLst>
          </p:nvPr>
        </p:nvGraphicFramePr>
        <p:xfrm>
          <a:off x="1371600" y="4724400"/>
          <a:ext cx="381000" cy="806450"/>
        </p:xfrm>
        <a:graphic>
          <a:graphicData uri="http://schemas.openxmlformats.org/presentationml/2006/ole">
            <mc:AlternateContent xmlns:mc="http://schemas.openxmlformats.org/markup-compatibility/2006">
              <mc:Choice xmlns:v="urn:schemas-microsoft-com:vml" Requires="v">
                <p:oleObj spid="_x0000_s326680"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95BE35B9-CAAE-4F3B-8544-B5CA60C04698}"/>
                          </a:ext>
                        </a:extLst>
                      </p:cNvPr>
                      <p:cNvPicPr/>
                      <p:nvPr/>
                    </p:nvPicPr>
                    <p:blipFill>
                      <a:blip r:embed="rId4"/>
                      <a:stretch>
                        <a:fillRect/>
                      </a:stretch>
                    </p:blipFill>
                    <p:spPr>
                      <a:xfrm>
                        <a:off x="1371600" y="47244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24567170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0408282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t>
            </a:r>
            <a:r>
              <a:rPr lang="en-AU" i="1" dirty="0"/>
              <a:t>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t>
            </a:r>
            <a:r>
              <a:rPr lang="en-AU" i="1" dirty="0"/>
              <a:t>Advisory Group on Concept and Terminology</a:t>
            </a:r>
            <a:r>
              <a:rPr lang="en-CA" i="1" dirty="0"/>
              <a:t> </a:t>
            </a:r>
            <a:r>
              <a:rPr lang="en-CA" dirty="0"/>
              <a:t>(now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a:t>
            </a:r>
          </a:p>
          <a:p>
            <a:pPr lvl="2"/>
            <a:r>
              <a:rPr lang="en-AU" dirty="0"/>
              <a:t>Seven China NB reps &amp; John Day (US NB) attended</a:t>
            </a:r>
          </a:p>
          <a:p>
            <a:pPr lvl="2"/>
            <a:r>
              <a:rPr lang="en-AU" dirty="0"/>
              <a:t>No </a:t>
            </a:r>
            <a:r>
              <a:rPr lang="en-AU"/>
              <a:t>substantive discussion</a:t>
            </a:r>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5500459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705"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5981351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SC6 authorised the ad-hoc to proceed, </a:t>
            </a:r>
            <a:r>
              <a:rPr lang="en-AU" dirty="0"/>
              <a:t>but it will need to be re-chartered at the next ISO/IEC JTC1 SC6 plenary (October 2020)</a:t>
            </a:r>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728"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meeting has been scheduled for 15 Sept 2020 @ 13:00 UTC</a:t>
            </a:r>
          </a:p>
          <a:p>
            <a:pPr lvl="2"/>
            <a:r>
              <a:rPr lang="en-AU" dirty="0"/>
              <a:t>Peter Yee has volunteered to attend</a:t>
            </a:r>
          </a:p>
          <a:p>
            <a:pPr lvl="1"/>
            <a:r>
              <a:rPr lang="en-AU" dirty="0"/>
              <a:t>A meeting has also been scheduled for the virtual SC6 meeting for 26 Oct 2020 @ 7:00-8:00 UTC</a:t>
            </a:r>
          </a:p>
          <a:p>
            <a:pPr lvl="2"/>
            <a:r>
              <a:rPr lang="en-AU" dirty="0"/>
              <a:t>Peter Yee has volunteered to attend</a:t>
            </a:r>
          </a:p>
          <a:p>
            <a:pPr lvl="2"/>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47622018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17613</Words>
  <Application>Microsoft Office PowerPoint</Application>
  <PresentationFormat>On-screen Show (4:3)</PresentationFormat>
  <Paragraphs>2707</Paragraphs>
  <Slides>178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178</vt:i4>
      </vt:variant>
    </vt:vector>
  </HeadingPairs>
  <TitlesOfParts>
    <vt:vector size="185" baseType="lpstr">
      <vt:lpstr>Arial</vt:lpstr>
      <vt:lpstr>Calibri</vt:lpstr>
      <vt:lpstr>Times New Roman</vt:lpstr>
      <vt:lpstr>802-11-Submission</vt:lpstr>
      <vt:lpstr>Acrobat Document</vt:lpstr>
      <vt:lpstr>Document</vt:lpstr>
      <vt:lpstr>Packager Shell Object</vt:lpstr>
      <vt:lpstr>IEEE 802 JTC1 Standing Committee September 2020 agenda virtually (will be updated during meeting)</vt:lpstr>
      <vt:lpstr>This document will be used to provide information for any IEEE 802 JTC1 SC meetings in Sept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Sept 2020</vt:lpstr>
      <vt:lpstr>The IEEE 802 JTC1 SC regular meeting has a high-level list of agenda items to be considered</vt:lpstr>
      <vt:lpstr>The IEEE 802 JTC1 SC will consider approving its agenda</vt:lpstr>
      <vt:lpstr>The IEEE 802 JTC1 SC will consider approval of the minutes of its July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64 standards through to PSDO ratification with 41 in-process</vt:lpstr>
      <vt:lpstr>IEEE 802.1 WG has sent 31 standards completely through the PSDO ratification process</vt:lpstr>
      <vt:lpstr>IEEE 802.1 WG has sent 31 standards completely through the PSDO ratification process</vt:lpstr>
      <vt:lpstr>IEEE 802.1 WG has sent 31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16 standards in the pipeline for ratification under the PSDO</vt:lpstr>
      <vt:lpstr>IEEE 802.1 has 16 standards in the pipeline for ratification under the PSDO</vt:lpstr>
      <vt:lpstr>IEEE 802.1 WG has a number of regular participants in IEEE 802 JTC1 SC activities</vt:lpstr>
      <vt:lpstr>IEEE 802.1Q-2018 has been published</vt:lpstr>
      <vt:lpstr>IEEE 802.1Qcc 60-day ballot passed in July 2020 but a response is required</vt:lpstr>
      <vt:lpstr>IEEE 802.1Qcp-2018 60-day ballot passed and is waiting for start of FDIS ballot</vt:lpstr>
      <vt:lpstr>IEEE 802.1Qcy-2019 60-day ballot passed and is waiting for start of FDIS ballot</vt:lpstr>
      <vt:lpstr>IEEE 802.1Xck FDIS ballot passed in June 2020, a response sent and is waiting for publication</vt:lpstr>
      <vt:lpstr>IEEE 802.1AE-Rev has been published</vt:lpstr>
      <vt:lpstr>IEEE 802.1AS-Rev 60-day ballot passed in August 2020 but requires a response</vt:lpstr>
      <vt:lpstr>IEEE 802.1AX-REV 60-day ballot passed in August 2020 and is waiting for FDIS start</vt:lpstr>
      <vt:lpstr>IEEE 802.1Q-REV will probably be liaised in Nov 2020</vt:lpstr>
      <vt:lpstr>IEEE 802.1Qcx was liaised for information in Jan 2020</vt:lpstr>
      <vt:lpstr>IEEE 802.1X-2020 was liaised for information</vt:lpstr>
      <vt:lpstr>IEEE 802.1CMde was liaised for information in Jan 2020</vt:lpstr>
      <vt:lpstr>IEEE 802.1AE-2018/Cor 1-2020 has been liaised for information</vt:lpstr>
      <vt:lpstr>IEEE 802.1Qcr was liaised in Aug 2020</vt:lpstr>
      <vt:lpstr>IEEE 802.1CS was liaised in Aug 2020</vt:lpstr>
      <vt:lpstr>IEEE 802.1Qcz was liaised in Aug 2020</vt:lpstr>
      <vt:lpstr>IEEE 802.3 has 13 standards in the pipeline for ratification under the PSDO process</vt:lpstr>
      <vt:lpstr>IEEE 802.3 WG has a number of regular participants in IEEE 802 JTC1 SC activities</vt:lpstr>
      <vt:lpstr>IEEE 802.3.1 is being systematically reviewed by ISO with ballot closing on 2 Dec 2020</vt:lpstr>
      <vt:lpstr>IEEE 802.3-REV FDIS ballot passed and requires a response</vt:lpstr>
      <vt:lpstr>IEEE 802.3cb-2018 will be submitted to FDIS ballot in August 2020</vt:lpstr>
      <vt:lpstr>IEEE 802.3bt-2018 60-day pre-ballot closes in October 2020</vt:lpstr>
      <vt:lpstr>IEEE 802.3cd-2018 60-day pre-ballot closes in October 2020</vt:lpstr>
      <vt:lpstr>IEEE 802.3cn-2019 will be submitted to 60-day pre-ballot in September 2020</vt:lpstr>
      <vt:lpstr>IEEE 802.3cg-2019 will be submitted to 60-day pre-ballot in September 2020</vt:lpstr>
      <vt:lpstr>IEEE 802.3cq-2020 will be submitted to 60-day pre-ballot in October 2020</vt:lpstr>
      <vt:lpstr>IEEE 802.3cm-2020 will be submitted to 60-day pre-ballot in October 2020</vt:lpstr>
      <vt:lpstr>IEEE 802.3ch-2020 will be submitted to 60-day pre-ballot in October 2020</vt:lpstr>
      <vt:lpstr>IEEE 802.3ca-2020 will be submitted to 60-day pre-ballot in October 2020</vt:lpstr>
      <vt:lpstr>IEEE 802.3.2-2019 will be submitted to 60-day pre-ballot in September 2020</vt:lpstr>
      <vt:lpstr>IEEE 802.3cr draft will probably be liaised in Sept 2020</vt:lpstr>
      <vt:lpstr>IEEE 802.3cu draft will probably be liaised in Sept 2020</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ISO/IEC/IEEE 8802-11:2018/AMD 3:2020 has been published</vt:lpstr>
      <vt:lpstr>ISO/IEC/IEEE 8802-11:2018/AMD 4:2020 has been published</vt:lpstr>
      <vt:lpstr>ISO/IEC/IEEE 8802-11:2018/AMD 5:20xx has been published</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ISO/IEC/IEEE 8802-22:2015 passed its systematic review</vt:lpstr>
      <vt:lpstr>IEEE 802.22-2019 60-day ballot closes in October 2020</vt:lpstr>
      <vt:lpstr>The next SC6 meeting on Oct 2020 in Vienna, Austria has not yet been cancelled is now virtual</vt:lpstr>
      <vt:lpstr>The SC6 meeting in October stretches over two weeks</vt:lpstr>
      <vt:lpstr>An agenda has been proposed for SC6/WG1</vt:lpstr>
      <vt:lpstr>An agenda has been proposed for SC6/WG1</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have not responded</vt:lpstr>
      <vt:lpstr>5.6: An NWIP ballot started on the WUR proposal … but was then cancelled</vt:lpstr>
      <vt:lpstr>5.6: The SC6 will discuss a possible LS to SC6</vt:lpstr>
      <vt:lpstr>6.1: It was previously observed that Wearable Devices overlapped with 802.15 work</vt:lpstr>
      <vt:lpstr>6.3: SC6 approved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An agenda has been proposed for SC6/WG1</vt:lpstr>
      <vt:lpstr>7.1: The SC Chair/Vice Chair have been authorised to send a status report to SC6 based on this document</vt:lpstr>
      <vt:lpstr>An agenda has been proposed for SC6/WG1</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2020-09-14T22:29:28Z</dcterms:modified>
</cp:coreProperties>
</file>