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80"/>
  </p:notesMasterIdLst>
  <p:handoutMasterIdLst>
    <p:handoutMasterId r:id="rId181"/>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107" r:id="rId27"/>
    <p:sldId id="2075" r:id="rId28"/>
    <p:sldId id="1657" r:id="rId29"/>
    <p:sldId id="2439" r:id="rId30"/>
    <p:sldId id="2292" r:id="rId31"/>
    <p:sldId id="1965" r:id="rId32"/>
    <p:sldId id="1967" r:id="rId33"/>
    <p:sldId id="1968" r:id="rId34"/>
    <p:sldId id="2104" r:id="rId35"/>
    <p:sldId id="2113" r:id="rId36"/>
    <p:sldId id="2114" r:id="rId37"/>
    <p:sldId id="2167" r:id="rId38"/>
    <p:sldId id="2317" r:id="rId39"/>
    <p:sldId id="2331" r:id="rId40"/>
    <p:sldId id="2429" r:id="rId41"/>
    <p:sldId id="2332" r:id="rId42"/>
    <p:sldId id="2351" r:id="rId43"/>
    <p:sldId id="2431" r:id="rId44"/>
    <p:sldId id="2436" r:id="rId45"/>
    <p:sldId id="2437" r:id="rId46"/>
    <p:sldId id="2438" r:id="rId47"/>
    <p:sldId id="2008" r:id="rId48"/>
    <p:sldId id="2291" r:id="rId49"/>
    <p:sldId id="2428" r:id="rId50"/>
    <p:sldId id="2037" r:id="rId51"/>
    <p:sldId id="1945" r:id="rId52"/>
    <p:sldId id="2071" r:id="rId53"/>
    <p:sldId id="2036" r:id="rId54"/>
    <p:sldId id="2333" r:id="rId55"/>
    <p:sldId id="2323" r:id="rId56"/>
    <p:sldId id="2335" r:id="rId57"/>
    <p:sldId id="2334" r:id="rId58"/>
    <p:sldId id="2352" r:id="rId59"/>
    <p:sldId id="2353" r:id="rId60"/>
    <p:sldId id="2218" r:id="rId61"/>
    <p:sldId id="2426" r:id="rId62"/>
    <p:sldId id="2427" r:id="rId63"/>
    <p:sldId id="1688" r:id="rId64"/>
    <p:sldId id="2322" r:id="rId65"/>
    <p:sldId id="2293" r:id="rId66"/>
    <p:sldId id="1705" r:id="rId67"/>
    <p:sldId id="1706" r:id="rId68"/>
    <p:sldId id="1707" r:id="rId69"/>
    <p:sldId id="1708" r:id="rId70"/>
    <p:sldId id="1709" r:id="rId71"/>
    <p:sldId id="1710" r:id="rId72"/>
    <p:sldId id="1790" r:id="rId73"/>
    <p:sldId id="2199" r:id="rId74"/>
    <p:sldId id="2319" r:id="rId75"/>
    <p:sldId id="2320" r:id="rId76"/>
    <p:sldId id="2321" r:id="rId77"/>
    <p:sldId id="2355" r:id="rId78"/>
    <p:sldId id="2354" r:id="rId79"/>
    <p:sldId id="2294" r:id="rId80"/>
    <p:sldId id="1679" r:id="rId81"/>
    <p:sldId id="2336" r:id="rId82"/>
    <p:sldId id="2445" r:id="rId83"/>
    <p:sldId id="2328" r:id="rId84"/>
    <p:sldId id="2381" r:id="rId85"/>
    <p:sldId id="2430" r:id="rId86"/>
    <p:sldId id="2441" r:id="rId87"/>
    <p:sldId id="2442" r:id="rId88"/>
    <p:sldId id="2363" r:id="rId89"/>
    <p:sldId id="2384" r:id="rId90"/>
    <p:sldId id="2420" r:id="rId91"/>
    <p:sldId id="2419" r:id="rId92"/>
    <p:sldId id="2425" r:id="rId93"/>
    <p:sldId id="2388" r:id="rId94"/>
    <p:sldId id="2390" r:id="rId95"/>
    <p:sldId id="2432" r:id="rId96"/>
    <p:sldId id="2368" r:id="rId97"/>
    <p:sldId id="2369" r:id="rId98"/>
    <p:sldId id="2386" r:id="rId99"/>
    <p:sldId id="2389" r:id="rId100"/>
    <p:sldId id="2443" r:id="rId101"/>
    <p:sldId id="2440" r:id="rId102"/>
    <p:sldId id="2444" r:id="rId103"/>
    <p:sldId id="2324" r:id="rId104"/>
    <p:sldId id="1375" r:id="rId105"/>
    <p:sldId id="1376" r:id="rId106"/>
    <p:sldId id="1400" r:id="rId107"/>
    <p:sldId id="2004" r:id="rId108"/>
    <p:sldId id="619" r:id="rId109"/>
    <p:sldId id="621" r:id="rId110"/>
    <p:sldId id="1561" r:id="rId111"/>
    <p:sldId id="1555" r:id="rId112"/>
    <p:sldId id="1601" r:id="rId113"/>
    <p:sldId id="1585" r:id="rId114"/>
    <p:sldId id="1586" r:id="rId115"/>
    <p:sldId id="1587" r:id="rId116"/>
    <p:sldId id="1588" r:id="rId117"/>
    <p:sldId id="1589" r:id="rId118"/>
    <p:sldId id="1590" r:id="rId119"/>
    <p:sldId id="1771" r:id="rId120"/>
    <p:sldId id="1772" r:id="rId121"/>
    <p:sldId id="1591" r:id="rId122"/>
    <p:sldId id="1592" r:id="rId123"/>
    <p:sldId id="1593" r:id="rId124"/>
    <p:sldId id="1594" r:id="rId125"/>
    <p:sldId id="1595" r:id="rId126"/>
    <p:sldId id="1596" r:id="rId127"/>
    <p:sldId id="1597" r:id="rId128"/>
    <p:sldId id="1598" r:id="rId129"/>
    <p:sldId id="1599" r:id="rId130"/>
    <p:sldId id="1600" r:id="rId131"/>
    <p:sldId id="1628" r:id="rId132"/>
    <p:sldId id="1638" r:id="rId133"/>
    <p:sldId id="1725" r:id="rId134"/>
    <p:sldId id="1726" r:id="rId135"/>
    <p:sldId id="1947" r:id="rId136"/>
    <p:sldId id="1975" r:id="rId137"/>
    <p:sldId id="1976" r:id="rId138"/>
    <p:sldId id="1977" r:id="rId139"/>
    <p:sldId id="2039" r:id="rId140"/>
    <p:sldId id="2060" r:id="rId141"/>
    <p:sldId id="2061" r:id="rId142"/>
    <p:sldId id="2097" r:id="rId143"/>
    <p:sldId id="2103" r:id="rId144"/>
    <p:sldId id="2063" r:id="rId145"/>
    <p:sldId id="2064" r:id="rId146"/>
    <p:sldId id="2065" r:id="rId147"/>
    <p:sldId id="2066" r:id="rId148"/>
    <p:sldId id="2067" r:id="rId149"/>
    <p:sldId id="2068" r:id="rId150"/>
    <p:sldId id="2069" r:id="rId151"/>
    <p:sldId id="2146" r:id="rId152"/>
    <p:sldId id="2147" r:id="rId153"/>
    <p:sldId id="2148" r:id="rId154"/>
    <p:sldId id="2158" r:id="rId155"/>
    <p:sldId id="2159" r:id="rId156"/>
    <p:sldId id="2157" r:id="rId157"/>
    <p:sldId id="2160" r:id="rId158"/>
    <p:sldId id="2216" r:id="rId159"/>
    <p:sldId id="2217" r:id="rId160"/>
    <p:sldId id="2219" r:id="rId161"/>
    <p:sldId id="2238" r:id="rId162"/>
    <p:sldId id="2239" r:id="rId163"/>
    <p:sldId id="2240" r:id="rId164"/>
    <p:sldId id="2242" r:id="rId165"/>
    <p:sldId id="2263" r:id="rId166"/>
    <p:sldId id="2276" r:id="rId167"/>
    <p:sldId id="2277" r:id="rId168"/>
    <p:sldId id="2278" r:id="rId169"/>
    <p:sldId id="2281" r:id="rId170"/>
    <p:sldId id="2282" r:id="rId171"/>
    <p:sldId id="2283" r:id="rId172"/>
    <p:sldId id="2284" r:id="rId173"/>
    <p:sldId id="2318" r:id="rId174"/>
    <p:sldId id="2329" r:id="rId175"/>
    <p:sldId id="2356" r:id="rId176"/>
    <p:sldId id="1701" r:id="rId177"/>
    <p:sldId id="1969" r:id="rId178"/>
    <p:sldId id="2112" r:id="rId179"/>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autoAdjust="0"/>
  </p:normalViewPr>
  <p:slideViewPr>
    <p:cSldViewPr>
      <p:cViewPr varScale="1">
        <p:scale>
          <a:sx n="63" d="100"/>
          <a:sy n="63" d="100"/>
        </p:scale>
        <p:origin x="1140" y="6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handoutMaster" Target="handoutMasters/handout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presProps" Target="pres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notesMaster" Target="notesMasters/notes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90057" y="363379"/>
            <a:ext cx="325544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802.11-20/1134r9</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Sept 2020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hyperlink" Target="mailto:jmessenger@advaoptical.com" TargetMode="External"/><Relationship Id="rId2" Type="http://schemas.openxmlformats.org/officeDocument/2006/relationships/hyperlink" Target="mailto:bew@cisco.com"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0/11-20-1078-02-0jtc-minutes-of-virtual-meeting-in-july-2019.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4.wmf"/></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s://sd.iso.org/meetings/71598" TargetMode="External"/><Relationship Id="rId2" Type="http://schemas.openxmlformats.org/officeDocument/2006/relationships/hyperlink" Target="https://sd.iso.org/meetings/71600" TargetMode="External"/><Relationship Id="rId1" Type="http://schemas.openxmlformats.org/officeDocument/2006/relationships/slideLayout" Target="../slideLayouts/slideLayout1.xml"/><Relationship Id="rId6" Type="http://schemas.openxmlformats.org/officeDocument/2006/relationships/hyperlink" Target="https://sd.iso.org/meetings/71605" TargetMode="External"/><Relationship Id="rId5" Type="http://schemas.openxmlformats.org/officeDocument/2006/relationships/hyperlink" Target="https://sd.iso.org/meetings/71604" TargetMode="External"/><Relationship Id="rId4" Type="http://schemas.openxmlformats.org/officeDocument/2006/relationships/hyperlink" Target="https://sd.iso.org/meetings/71601"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3" Type="http://schemas.openxmlformats.org/officeDocument/2006/relationships/hyperlink" Target="https://ieeesa.webex.com/ieeesa/j.php?MTID=m5ae7bb16bcc3c1a29eb8af1e87b82f4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8.wmf"/></Relationships>
</file>

<file path=ppt/slides/_rels/slide92.xml.rels><?xml version="1.0" encoding="UTF-8" standalone="yes"?>
<Relationships xmlns="http://schemas.openxmlformats.org/package/2006/relationships"><Relationship Id="rId3" Type="http://schemas.openxmlformats.org/officeDocument/2006/relationships/hyperlink" Target="https://mentor.ieee.org/802.11/dcn/20/11-20-1358-01-0jtc-draft-ls-from-802-11-to-iso-iec-jtc1-sc6-in-relation-to-a-proposed-wake-up-radio-project.docx" TargetMode="External"/><Relationship Id="rId2" Type="http://schemas.openxmlformats.org/officeDocument/2006/relationships/hyperlink" Target="https://mentor.ieee.org/802.11/dcn/20/11-20-1008-00-0jtc-tgba-and-iso-iec-project-overlap.pptx"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mailto:liqin@iwncomm.com"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2.e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September 2020 agenda virtually</a:t>
            </a:r>
            <a:br>
              <a:rPr lang="en-US" dirty="0">
                <a:solidFill>
                  <a:schemeClr val="accent2">
                    <a:lumMod val="75000"/>
                  </a:schemeClr>
                </a:solidFill>
              </a:rPr>
            </a:br>
            <a:r>
              <a:rPr lang="en-US" dirty="0">
                <a:solidFill>
                  <a:schemeClr val="accent2">
                    <a:lumMod val="75000"/>
                  </a:schemeClr>
                </a:solidFill>
              </a:rPr>
              <a:t>(will be updated during meeting)</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14 September 2020</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Jan 2020 in Irvine</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r>
              <a:rPr lang="en-AU" dirty="0"/>
              <a:t>WUR related motion likely</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E759-6B81-46EC-AFB3-E52E13F42EC5}"/>
              </a:ext>
            </a:extLst>
          </p:cNvPr>
          <p:cNvSpPr>
            <a:spLocks noGrp="1"/>
          </p:cNvSpPr>
          <p:nvPr>
            <p:ph type="title"/>
          </p:nvPr>
        </p:nvSpPr>
        <p:spPr/>
        <p:txBody>
          <a:bodyPr/>
          <a:lstStyle/>
          <a:p>
            <a:r>
              <a:rPr lang="en-AU" dirty="0"/>
              <a:t>An agenda has been proposed for SC6/WG1</a:t>
            </a:r>
          </a:p>
        </p:txBody>
      </p:sp>
      <p:sp>
        <p:nvSpPr>
          <p:cNvPr id="3" name="Content Placeholder 2">
            <a:extLst>
              <a:ext uri="{FF2B5EF4-FFF2-40B4-BE49-F238E27FC236}">
                <a16:creationId xmlns:a16="http://schemas.microsoft.com/office/drawing/2014/main" id="{F2B98F7F-48E1-4890-8C50-EE3E49C4DE07}"/>
              </a:ext>
            </a:extLst>
          </p:cNvPr>
          <p:cNvSpPr>
            <a:spLocks noGrp="1"/>
          </p:cNvSpPr>
          <p:nvPr>
            <p:ph idx="1"/>
          </p:nvPr>
        </p:nvSpPr>
        <p:spPr/>
        <p:txBody>
          <a:bodyPr/>
          <a:lstStyle/>
          <a:p>
            <a:r>
              <a:rPr lang="en-AU" dirty="0">
                <a:effectLst/>
                <a:latin typeface="Arial" panose="020B0604020202020204" pitchFamily="34" charset="0"/>
              </a:rPr>
              <a:t>Agenda</a:t>
            </a:r>
          </a:p>
          <a:p>
            <a:pPr lvl="1"/>
            <a:r>
              <a:rPr lang="en-AU" dirty="0">
                <a:effectLst/>
                <a:latin typeface="Arial" panose="020B0604020202020204" pitchFamily="34" charset="0"/>
              </a:rPr>
              <a:t>…</a:t>
            </a:r>
          </a:p>
          <a:p>
            <a:pPr lvl="1"/>
            <a:r>
              <a:rPr lang="en-AU" dirty="0">
                <a:effectLst/>
                <a:latin typeface="Arial" panose="020B0604020202020204" pitchFamily="34" charset="0"/>
              </a:rPr>
              <a:t>7. Liaison</a:t>
            </a:r>
          </a:p>
          <a:p>
            <a:pPr lvl="2"/>
            <a:r>
              <a:rPr lang="en-AU" dirty="0">
                <a:effectLst/>
                <a:latin typeface="Arial" panose="020B0604020202020204" pitchFamily="34" charset="0"/>
              </a:rPr>
              <a:t>7.1 Liaisons with other SDOs</a:t>
            </a:r>
          </a:p>
          <a:p>
            <a:pPr lvl="3"/>
            <a:r>
              <a:rPr lang="en-AU" dirty="0">
                <a:effectLst/>
                <a:latin typeface="Arial" panose="020B0604020202020204" pitchFamily="34" charset="0"/>
              </a:rPr>
              <a:t>JTC1/SC17 : Cards and security devices for personal identification</a:t>
            </a:r>
          </a:p>
          <a:p>
            <a:pPr lvl="3"/>
            <a:r>
              <a:rPr lang="en-AU" dirty="0">
                <a:effectLst/>
                <a:latin typeface="Arial" panose="020B0604020202020204" pitchFamily="34" charset="0"/>
              </a:rPr>
              <a:t>JTC1/SC27: IT Security techniques</a:t>
            </a:r>
          </a:p>
          <a:p>
            <a:pPr lvl="3"/>
            <a:r>
              <a:rPr lang="en-AU" dirty="0">
                <a:effectLst/>
                <a:latin typeface="Arial" panose="020B0604020202020204" pitchFamily="34" charset="0"/>
              </a:rPr>
              <a:t>JTC1/SC41: Internet of Things and related technologies</a:t>
            </a:r>
          </a:p>
          <a:p>
            <a:pPr lvl="3"/>
            <a:r>
              <a:rPr lang="en-AU" dirty="0">
                <a:effectLst/>
                <a:highlight>
                  <a:srgbClr val="FFFF00"/>
                </a:highlight>
                <a:latin typeface="Arial" panose="020B0604020202020204" pitchFamily="34" charset="0"/>
              </a:rPr>
              <a:t>IEEE 802</a:t>
            </a:r>
          </a:p>
          <a:p>
            <a:pPr lvl="3"/>
            <a:r>
              <a:rPr lang="en-AU" dirty="0">
                <a:effectLst/>
                <a:latin typeface="Arial" panose="020B0604020202020204" pitchFamily="34" charset="0"/>
              </a:rPr>
              <a:t>NFC Forum</a:t>
            </a:r>
          </a:p>
          <a:p>
            <a:pPr lvl="3"/>
            <a:r>
              <a:rPr lang="en-AU" dirty="0">
                <a:effectLst/>
                <a:latin typeface="Arial" panose="020B0604020202020204" pitchFamily="34" charset="0"/>
              </a:rPr>
              <a:t>IEC TC 100/TA 15</a:t>
            </a:r>
          </a:p>
          <a:p>
            <a:pPr lvl="3"/>
            <a:r>
              <a:rPr lang="en-AU" dirty="0">
                <a:effectLst/>
                <a:latin typeface="Arial" panose="020B0604020202020204" pitchFamily="34" charset="0"/>
              </a:rPr>
              <a:t>ECMA International</a:t>
            </a:r>
          </a:p>
          <a:p>
            <a:pPr lvl="2"/>
            <a:r>
              <a:rPr lang="en-AU" dirty="0">
                <a:effectLst/>
                <a:latin typeface="Arial" panose="020B0604020202020204" pitchFamily="34" charset="0"/>
              </a:rPr>
              <a:t>7.2 Review liaison status</a:t>
            </a:r>
          </a:p>
          <a:p>
            <a:pPr lvl="1"/>
            <a:r>
              <a:rPr lang="en-AU" dirty="0">
                <a:effectLst/>
                <a:latin typeface="Arial" panose="020B0604020202020204" pitchFamily="34" charset="0"/>
              </a:rPr>
              <a:t>…</a:t>
            </a:r>
          </a:p>
        </p:txBody>
      </p:sp>
      <p:sp>
        <p:nvSpPr>
          <p:cNvPr id="4" name="Footer Placeholder 3">
            <a:extLst>
              <a:ext uri="{FF2B5EF4-FFF2-40B4-BE49-F238E27FC236}">
                <a16:creationId xmlns:a16="http://schemas.microsoft.com/office/drawing/2014/main" id="{39BD7D71-B910-4D6D-8F2C-F20961AEC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5D39E4-2CB1-4D0D-A0F5-F193DF07DA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16663557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05AEB-2565-4F99-821C-9B3D2E07FF00}"/>
              </a:ext>
            </a:extLst>
          </p:cNvPr>
          <p:cNvSpPr>
            <a:spLocks noGrp="1"/>
          </p:cNvSpPr>
          <p:nvPr>
            <p:ph type="title"/>
          </p:nvPr>
        </p:nvSpPr>
        <p:spPr>
          <a:xfrm>
            <a:off x="685800" y="685800"/>
            <a:ext cx="8229600" cy="1066800"/>
          </a:xfrm>
        </p:spPr>
        <p:txBody>
          <a:bodyPr/>
          <a:lstStyle/>
          <a:p>
            <a:r>
              <a:rPr lang="en-AU" dirty="0"/>
              <a:t>7.1: The SC Chair/Vice Chair have been authorised to send a status report to SC6 based on this document</a:t>
            </a:r>
          </a:p>
        </p:txBody>
      </p:sp>
      <p:sp>
        <p:nvSpPr>
          <p:cNvPr id="3" name="Content Placeholder 2">
            <a:extLst>
              <a:ext uri="{FF2B5EF4-FFF2-40B4-BE49-F238E27FC236}">
                <a16:creationId xmlns:a16="http://schemas.microsoft.com/office/drawing/2014/main" id="{26C6150C-5649-4F5A-9250-1DFE77FF8B54}"/>
              </a:ext>
            </a:extLst>
          </p:cNvPr>
          <p:cNvSpPr>
            <a:spLocks noGrp="1"/>
          </p:cNvSpPr>
          <p:nvPr>
            <p:ph idx="1"/>
          </p:nvPr>
        </p:nvSpPr>
        <p:spPr/>
        <p:txBody>
          <a:bodyPr/>
          <a:lstStyle/>
          <a:p>
            <a:pPr lvl="1"/>
            <a:r>
              <a:rPr lang="en-AU" dirty="0"/>
              <a:t>IEEE 802 traditionally provides a status report of our activities to SC6, based on this agenda</a:t>
            </a:r>
          </a:p>
          <a:p>
            <a:pPr lvl="1"/>
            <a:r>
              <a:rPr lang="en-AU" dirty="0"/>
              <a:t>IEEE 802 EC has authorised the Chai/Vice Chair to do the same again</a:t>
            </a:r>
          </a:p>
          <a:p>
            <a:pPr lvl="1"/>
            <a:r>
              <a:rPr lang="en-AU" dirty="0"/>
              <a:t>The Vice Chair has volunteered do all the work … </a:t>
            </a:r>
            <a:r>
              <a:rPr lang="en-AU" dirty="0">
                <a:sym typeface="Wingdings" panose="05000000000000000000" pitchFamily="2" charset="2"/>
              </a:rPr>
              <a:t></a:t>
            </a:r>
          </a:p>
          <a:p>
            <a:pPr lvl="1"/>
            <a:r>
              <a:rPr lang="en-AU" dirty="0">
                <a:sym typeface="Wingdings" panose="05000000000000000000" pitchFamily="2" charset="2"/>
              </a:rPr>
              <a:t>Stephen McCann has volunteered to present it to SC6</a:t>
            </a:r>
            <a:endParaRPr lang="en-AU" dirty="0"/>
          </a:p>
        </p:txBody>
      </p:sp>
      <p:sp>
        <p:nvSpPr>
          <p:cNvPr id="4" name="Footer Placeholder 3">
            <a:extLst>
              <a:ext uri="{FF2B5EF4-FFF2-40B4-BE49-F238E27FC236}">
                <a16:creationId xmlns:a16="http://schemas.microsoft.com/office/drawing/2014/main" id="{A38774DD-87A5-44A1-84FB-8F41CAC27D3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CE59A8C-7CAA-4B08-BC6B-1E276EE04B4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388902353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E759-6B81-46EC-AFB3-E52E13F42EC5}"/>
              </a:ext>
            </a:extLst>
          </p:cNvPr>
          <p:cNvSpPr>
            <a:spLocks noGrp="1"/>
          </p:cNvSpPr>
          <p:nvPr>
            <p:ph type="title"/>
          </p:nvPr>
        </p:nvSpPr>
        <p:spPr/>
        <p:txBody>
          <a:bodyPr/>
          <a:lstStyle/>
          <a:p>
            <a:r>
              <a:rPr lang="en-AU" dirty="0"/>
              <a:t>An agenda has been proposed for SC6/WG1</a:t>
            </a:r>
          </a:p>
        </p:txBody>
      </p:sp>
      <p:sp>
        <p:nvSpPr>
          <p:cNvPr id="3" name="Content Placeholder 2">
            <a:extLst>
              <a:ext uri="{FF2B5EF4-FFF2-40B4-BE49-F238E27FC236}">
                <a16:creationId xmlns:a16="http://schemas.microsoft.com/office/drawing/2014/main" id="{F2B98F7F-48E1-4890-8C50-EE3E49C4DE07}"/>
              </a:ext>
            </a:extLst>
          </p:cNvPr>
          <p:cNvSpPr>
            <a:spLocks noGrp="1"/>
          </p:cNvSpPr>
          <p:nvPr>
            <p:ph idx="1"/>
          </p:nvPr>
        </p:nvSpPr>
        <p:spPr/>
        <p:txBody>
          <a:bodyPr/>
          <a:lstStyle/>
          <a:p>
            <a:r>
              <a:rPr lang="en-AU" dirty="0">
                <a:effectLst/>
                <a:latin typeface="Arial" panose="020B0604020202020204" pitchFamily="34" charset="0"/>
              </a:rPr>
              <a:t>Agenda</a:t>
            </a:r>
          </a:p>
          <a:p>
            <a:pPr lvl="1"/>
            <a:r>
              <a:rPr lang="en-AU" dirty="0">
                <a:effectLst/>
                <a:latin typeface="Arial" panose="020B0604020202020204" pitchFamily="34" charset="0"/>
              </a:rPr>
              <a:t>…</a:t>
            </a:r>
          </a:p>
          <a:p>
            <a:pPr lvl="1"/>
            <a:r>
              <a:rPr lang="en-AU" dirty="0">
                <a:effectLst/>
                <a:latin typeface="Arial" panose="020B0604020202020204" pitchFamily="34" charset="0"/>
              </a:rPr>
              <a:t>8. Introduction of New Item</a:t>
            </a:r>
          </a:p>
          <a:p>
            <a:pPr lvl="1"/>
            <a:r>
              <a:rPr lang="en-AU" dirty="0">
                <a:effectLst/>
                <a:latin typeface="Arial" panose="020B0604020202020204" pitchFamily="34" charset="0"/>
              </a:rPr>
              <a:t>9. Information from ISO Central Secretariat/TMB/...</a:t>
            </a:r>
          </a:p>
          <a:p>
            <a:pPr lvl="1"/>
            <a:r>
              <a:rPr lang="en-AU" dirty="0">
                <a:effectLst/>
                <a:latin typeface="Arial" panose="020B0604020202020204" pitchFamily="34" charset="0"/>
              </a:rPr>
              <a:t>10. Other Business</a:t>
            </a:r>
          </a:p>
          <a:p>
            <a:pPr lvl="2"/>
            <a:r>
              <a:rPr lang="en-AU" dirty="0">
                <a:effectLst/>
                <a:latin typeface="Arial" panose="020B0604020202020204" pitchFamily="34" charset="0"/>
              </a:rPr>
              <a:t>10.1 Improvement of WG 1 Organization</a:t>
            </a:r>
          </a:p>
          <a:p>
            <a:pPr lvl="1"/>
            <a:r>
              <a:rPr lang="en-AU" dirty="0">
                <a:effectLst/>
                <a:latin typeface="Arial" panose="020B0604020202020204" pitchFamily="34" charset="0"/>
              </a:rPr>
              <a:t>11. Outputs review and recommendation of Resolutions</a:t>
            </a:r>
          </a:p>
          <a:p>
            <a:pPr lvl="1"/>
            <a:r>
              <a:rPr lang="en-AU" dirty="0">
                <a:effectLst/>
                <a:latin typeface="Arial" panose="020B0604020202020204" pitchFamily="34" charset="0"/>
              </a:rPr>
              <a:t>12. Adjournment</a:t>
            </a:r>
          </a:p>
          <a:p>
            <a:br>
              <a:rPr lang="en-AU" b="0" i="0" dirty="0">
                <a:solidFill>
                  <a:srgbClr val="000000"/>
                </a:solidFill>
                <a:effectLst/>
                <a:latin typeface="Arial" panose="020B0604020202020204" pitchFamily="34" charset="0"/>
              </a:rPr>
            </a:br>
            <a:endParaRPr lang="en-AU" dirty="0"/>
          </a:p>
        </p:txBody>
      </p:sp>
      <p:sp>
        <p:nvSpPr>
          <p:cNvPr id="4" name="Footer Placeholder 3">
            <a:extLst>
              <a:ext uri="{FF2B5EF4-FFF2-40B4-BE49-F238E27FC236}">
                <a16:creationId xmlns:a16="http://schemas.microsoft.com/office/drawing/2014/main" id="{39BD7D71-B910-4D6D-8F2C-F20961AEC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5D39E4-2CB1-4D0D-A0F5-F193DF07DA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12708447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124320472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228502126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93124392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a:t>
            </a:r>
            <a:r>
              <a:rPr lang="en-AU" dirty="0">
                <a:hlinkClick r:id="rId2"/>
              </a:rPr>
              <a:t>bew@cisco.com</a:t>
            </a:r>
            <a:r>
              <a:rPr lang="en-AU" dirty="0"/>
              <a:t> (no longer at Cisco)</a:t>
            </a:r>
          </a:p>
          <a:p>
            <a:pPr lvl="2"/>
            <a:r>
              <a:rPr lang="en-AU" dirty="0"/>
              <a:t>Mick Seaman - mickseaman@gmail.com</a:t>
            </a:r>
          </a:p>
          <a:p>
            <a:pPr lvl="2"/>
            <a:r>
              <a:rPr lang="en-AU" dirty="0"/>
              <a:t>Stephen McCann  - mccann.stephen@gmail.com</a:t>
            </a:r>
          </a:p>
          <a:p>
            <a:pPr lvl="2"/>
            <a:r>
              <a:rPr lang="en-AU" dirty="0"/>
              <a:t>Adrian Stephens – </a:t>
            </a:r>
          </a:p>
          <a:p>
            <a:pPr lvl="2"/>
            <a:r>
              <a:rPr lang="en-AU" dirty="0"/>
              <a:t>Bruce Kraemer - bkraemer@marvell.com</a:t>
            </a:r>
          </a:p>
          <a:p>
            <a:pPr lvl="2"/>
            <a:r>
              <a:rPr lang="en-AU" dirty="0"/>
              <a:t>John Messenger - </a:t>
            </a:r>
            <a:r>
              <a:rPr lang="en-AU" dirty="0">
                <a:hlinkClick r:id="rId3"/>
              </a:rPr>
              <a:t>jmessenger@advaoptical.com</a:t>
            </a:r>
            <a:endParaRPr lang="en-AU" dirty="0"/>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106</a:t>
            </a:fld>
            <a:endParaRPr lang="en-US"/>
          </a:p>
        </p:txBody>
      </p:sp>
    </p:spTree>
    <p:extLst>
      <p:ext uri="{BB962C8B-B14F-4D97-AF65-F5344CB8AC3E}">
        <p14:creationId xmlns:p14="http://schemas.microsoft.com/office/powerpoint/2010/main" val="159414153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endParaRPr lang="en-AU" dirty="0">
              <a:solidFill>
                <a:srgbClr val="FF0000"/>
              </a:solidFill>
            </a:endParaRP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107</a:t>
            </a:fld>
            <a:endParaRPr lang="en-US"/>
          </a:p>
        </p:txBody>
      </p:sp>
    </p:spTree>
    <p:extLst>
      <p:ext uri="{BB962C8B-B14F-4D97-AF65-F5344CB8AC3E}">
        <p14:creationId xmlns:p14="http://schemas.microsoft.com/office/powerpoint/2010/main" val="23833330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Sept 2020,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 14 Sept 2020,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32331781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31765050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328523446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July 2020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July 2020, as documented in </a:t>
            </a:r>
            <a:r>
              <a:rPr lang="en-AU" i="1" dirty="0">
                <a:hlinkClick r:id="rId3"/>
              </a:rPr>
              <a:t>11-20-1078-02</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2230"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&amp; July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ratification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6118"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Sponsor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315504" name="Acrobat Document" showAsIcon="1" r:id="rId3" imgW="914400" imgH="771480" progId="AcroExch.Document.DC">
                  <p:embed/>
                </p:oleObj>
              </mc:Choice>
              <mc:Fallback>
                <p:oleObj name="Acrobat Document" showAsIcon="1" r:id="rId3" imgW="914400" imgH="771480" progId="AcroExch.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183927055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366322165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168930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 liaison was sent after the Nov 2019 plenary (N17088)</a:t>
            </a:r>
            <a:r>
              <a:rPr lang="en-AU" b="0" dirty="0"/>
              <a:t> noting the approval of various SGs:</a:t>
            </a:r>
            <a:endParaRPr lang="en-AU" dirty="0">
              <a:solidFill>
                <a:srgbClr val="FF0000"/>
              </a:solidFill>
            </a:endParaRPr>
          </a:p>
          <a:p>
            <a:pPr lvl="2"/>
            <a:r>
              <a:rPr lang="en-AU" dirty="0"/>
              <a:t>IEEE 802.3 100 Gb/s wavelength Short Reach PHYs PAR Study Group</a:t>
            </a:r>
          </a:p>
          <a:p>
            <a:pPr lvl="2"/>
            <a:r>
              <a:rPr lang="en-AU" dirty="0"/>
              <a:t>IEEE 802.11 Sensing PAR Study Group</a:t>
            </a:r>
          </a:p>
          <a:p>
            <a:pPr lvl="2"/>
            <a:r>
              <a:rPr lang="en-AU" dirty="0"/>
              <a:t>IEEE 802.15 Reduced Spectral Bandwidth PHY Study Group </a:t>
            </a:r>
          </a:p>
          <a:p>
            <a:pPr lvl="1"/>
            <a:r>
              <a:rPr lang="en-AU" dirty="0"/>
              <a:t>There wasn’t any output out of the virtual July 2020 meeting</a:t>
            </a:r>
          </a:p>
          <a:p>
            <a:pPr lvl="2"/>
            <a:r>
              <a:rPr lang="en-AU" b="0" dirty="0">
                <a:solidFill>
                  <a:srgbClr val="FF0000"/>
                </a:solidFill>
              </a:rPr>
              <a:t>Should there have been</a:t>
            </a:r>
            <a:r>
              <a:rPr lang="en-AU" dirty="0">
                <a:solidFill>
                  <a:srgbClr val="FF0000"/>
                </a:solidFill>
              </a:rPr>
              <a:t>?</a:t>
            </a:r>
            <a:endParaRPr lang="en-AU" b="0" dirty="0">
              <a:solidFill>
                <a:srgbClr val="FF0000"/>
              </a:solidFill>
            </a:endParaRPr>
          </a:p>
          <a:p>
            <a:pPr lvl="2"/>
            <a:endParaRPr lang="en-AU" b="0" dirty="0">
              <a:solidFill>
                <a:srgbClr val="FF0000"/>
              </a:solidFill>
            </a:endParaRPr>
          </a:p>
          <a:p>
            <a:pPr lvl="1"/>
            <a:endParaRPr lang="en-AU" b="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37395555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28463028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67686202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83684516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87947344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242685064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142018839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42516791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ratification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336761449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27708579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4223200073"/>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34058752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40066286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02925854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64 standards through to PSDO ratification with 41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87764086"/>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31</a:t>
                      </a:r>
                    </a:p>
                  </a:txBody>
                  <a:tcPr/>
                </a:tc>
                <a:tc>
                  <a:txBody>
                    <a:bodyPr/>
                    <a:lstStyle/>
                    <a:p>
                      <a:pPr algn="ctr"/>
                      <a:r>
                        <a:rPr lang="en-AU" dirty="0"/>
                        <a:t>16</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13</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9</a:t>
                      </a:r>
                    </a:p>
                  </a:txBody>
                  <a:tcPr/>
                </a:tc>
                <a:tc>
                  <a:txBody>
                    <a:bodyPr/>
                    <a:lstStyle/>
                    <a:p>
                      <a:pPr algn="ctr"/>
                      <a:r>
                        <a:rPr lang="en-AU" dirty="0"/>
                        <a:t>12</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64</a:t>
                      </a:r>
                    </a:p>
                  </a:txBody>
                  <a:tcPr>
                    <a:lnT w="12700" cap="flat" cmpd="sng" algn="ctr">
                      <a:solidFill>
                        <a:schemeClr val="tx1"/>
                      </a:solidFill>
                      <a:prstDash val="solid"/>
                      <a:round/>
                      <a:headEnd type="none" w="med" len="med"/>
                      <a:tailEnd type="none" w="med" len="med"/>
                    </a:lnT>
                  </a:tcPr>
                </a:tc>
                <a:tc>
                  <a:txBody>
                    <a:bodyPr/>
                    <a:lstStyle/>
                    <a:p>
                      <a:pPr algn="ctr"/>
                      <a:r>
                        <a:rPr lang="en-AU" b="1" dirty="0"/>
                        <a:t>41</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11530012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413894898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2771317728"/>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140662244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187047836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357531377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2365210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48260552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4252176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31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31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Sept 2020</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31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2289001"/>
              </p:ext>
            </p:extLst>
          </p:nvPr>
        </p:nvGraphicFramePr>
        <p:xfrm>
          <a:off x="761999" y="1712149"/>
          <a:ext cx="7696200" cy="29260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2679765"/>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16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4148365992"/>
              </p:ext>
            </p:extLst>
          </p:nvPr>
        </p:nvGraphicFramePr>
        <p:xfrm>
          <a:off x="152399" y="1828800"/>
          <a:ext cx="8839199" cy="46024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.1Q-2018</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Jul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.1Xck</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endParaRPr lang="en-AU" sz="1600" b="0" dirty="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a:latin typeface="+mj-lt"/>
                          <a:cs typeface="Arial" panose="020B0604020202020204" pitchFamily="34" charset="0"/>
                        </a:rPr>
                        <a:t>.1AE-Rev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endParaRPr lang="en-AU" sz="1600" b="0" dirty="0">
                        <a:solidFill>
                          <a:srgbClr val="00B05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16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30396858"/>
              </p:ext>
            </p:extLst>
          </p:nvPr>
        </p:nvGraphicFramePr>
        <p:xfrm>
          <a:off x="152399" y="18288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69564493"/>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2446974359"/>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accent2"/>
                        </a:solidFill>
                        <a:latin typeface="+mj-lt"/>
                      </a:endParaRPr>
                    </a:p>
                  </a:txBody>
                  <a:tcPr marL="115147" marR="115147"/>
                </a:tc>
                <a:extLst>
                  <a:ext uri="{0D108BD9-81ED-4DB2-BD59-A6C34878D82A}">
                    <a16:rowId xmlns:a16="http://schemas.microsoft.com/office/drawing/2014/main" val="3280136102"/>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accent2"/>
                        </a:solidFill>
                        <a:latin typeface="+mj-lt"/>
                      </a:endParaRPr>
                    </a:p>
                  </a:txBody>
                  <a:tcPr marL="115147" marR="115147"/>
                </a:tc>
                <a:extLst>
                  <a:ext uri="{0D108BD9-81ED-4DB2-BD59-A6C34878D82A}">
                    <a16:rowId xmlns:a16="http://schemas.microsoft.com/office/drawing/2014/main" val="2163452583"/>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2614137734"/>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3495738436"/>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2940491922"/>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3696960976"/>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2001265962"/>
                  </a:ext>
                </a:extLst>
              </a:tr>
              <a:tr h="330320">
                <a:tc>
                  <a:txBody>
                    <a:bodyPr/>
                    <a:lstStyle/>
                    <a:p>
                      <a:endParaRPr lang="en-AU" sz="1600" dirty="0">
                        <a:latin typeface="+mj-lt"/>
                        <a:cs typeface="Arial" panose="020B0604020202020204" pitchFamily="34" charset="0"/>
                      </a:endParaRPr>
                    </a:p>
                  </a:txBody>
                  <a:tcPr marL="115147" marR="0"/>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algn="ct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1917858360"/>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31</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extLst>
              <p:ext uri="{D42A27DB-BD31-4B8C-83A1-F6EECF244321}">
                <p14:modId xmlns:p14="http://schemas.microsoft.com/office/powerpoint/2010/main" val="3226522475"/>
              </p:ext>
            </p:extLst>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299176"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58370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60-day ballot passed in July 2020 but a response is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a:t>
            </a:r>
            <a:r>
              <a:rPr lang="en-AU" dirty="0">
                <a:solidFill>
                  <a:schemeClr val="accent2"/>
                </a:solidFill>
              </a:rPr>
              <a:t> but response required</a:t>
            </a:r>
          </a:p>
          <a:p>
            <a:pPr lvl="1"/>
            <a:r>
              <a:rPr lang="en-AU" dirty="0"/>
              <a:t>802.1Qcc 60-day ballot passed on 16 July 2019 (N17244)</a:t>
            </a:r>
          </a:p>
          <a:p>
            <a:pPr lvl="2"/>
            <a:r>
              <a:rPr lang="en-AU" dirty="0"/>
              <a:t>Passed 8/0/10 on need for ISO standard</a:t>
            </a:r>
          </a:p>
          <a:p>
            <a:pPr lvl="2"/>
            <a:r>
              <a:rPr lang="en-AU" dirty="0"/>
              <a:t>Passed 6/1/9 on support for submission to FDIS</a:t>
            </a:r>
          </a:p>
          <a:p>
            <a:pPr lvl="1"/>
            <a:r>
              <a:rPr lang="en-AU" dirty="0"/>
              <a:t>China voted “no” with 2 comments (</a:t>
            </a:r>
            <a:r>
              <a:rPr lang="en-AU" dirty="0">
                <a:solidFill>
                  <a:srgbClr val="FF0000"/>
                </a:solidFill>
              </a:rPr>
              <a:t>N??????</a:t>
            </a:r>
            <a:r>
              <a:rPr lang="en-AU" dirty="0"/>
              <a:t>)</a:t>
            </a:r>
          </a:p>
          <a:p>
            <a:pPr lvl="2"/>
            <a:r>
              <a:rPr lang="en-AU" dirty="0"/>
              <a:t>Response required, and developed in Jul 2020</a:t>
            </a:r>
          </a:p>
          <a:p>
            <a:pPr lvl="2"/>
            <a:r>
              <a:rPr lang="en-AU" dirty="0"/>
              <a:t>Plan is for 802.1 WG to approve in Sept </a:t>
            </a:r>
          </a:p>
          <a:p>
            <a:r>
              <a:rPr lang="en-AU" dirty="0"/>
              <a:t>FDIS ballot: </a:t>
            </a:r>
            <a:r>
              <a:rPr lang="en-AU" dirty="0">
                <a:solidFill>
                  <a:schemeClr val="accent2"/>
                </a:solidFill>
              </a:rPr>
              <a:t>waiting</a:t>
            </a:r>
          </a:p>
          <a:p>
            <a:pPr lvl="1"/>
            <a:r>
              <a:rPr lang="en-AU" dirty="0"/>
              <a:t>Will be called ISO/IEC/IEEE </a:t>
            </a:r>
            <a:r>
              <a:rPr lang="en-AU" dirty="0">
                <a:solidFill>
                  <a:srgbClr val="FF0000"/>
                </a:solidFill>
              </a:rPr>
              <a:t>&lt;what?&gt;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graphicFrame>
        <p:nvGraphicFramePr>
          <p:cNvPr id="2" name="Object 1">
            <a:extLst>
              <a:ext uri="{FF2B5EF4-FFF2-40B4-BE49-F238E27FC236}">
                <a16:creationId xmlns:a16="http://schemas.microsoft.com/office/drawing/2014/main" id="{F01E9B5D-62EB-4FBC-9722-EE9990718A54}"/>
              </a:ext>
            </a:extLst>
          </p:cNvPr>
          <p:cNvGraphicFramePr>
            <a:graphicFrameLocks noChangeAspect="1"/>
          </p:cNvGraphicFramePr>
          <p:nvPr>
            <p:extLst>
              <p:ext uri="{D42A27DB-BD31-4B8C-83A1-F6EECF244321}">
                <p14:modId xmlns:p14="http://schemas.microsoft.com/office/powerpoint/2010/main" val="3789111362"/>
              </p:ext>
            </p:extLst>
          </p:nvPr>
        </p:nvGraphicFramePr>
        <p:xfrm>
          <a:off x="5562600" y="5076032"/>
          <a:ext cx="914400" cy="806450"/>
        </p:xfrm>
        <a:graphic>
          <a:graphicData uri="http://schemas.openxmlformats.org/presentationml/2006/ole">
            <mc:AlternateContent xmlns:mc="http://schemas.openxmlformats.org/markup-compatibility/2006">
              <mc:Choice xmlns:v="urn:schemas-microsoft-com:vml" Requires="v">
                <p:oleObj spid="_x0000_s329740"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5562600" y="5076032"/>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2019 (N17245)</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waiting</a:t>
            </a:r>
          </a:p>
          <a:p>
            <a:pPr lvl="1"/>
            <a:r>
              <a:rPr lang="en-AU" dirty="0"/>
              <a:t>Will be called ISO/IEC/IEEE </a:t>
            </a:r>
            <a:r>
              <a:rPr lang="en-AU" dirty="0">
                <a:solidFill>
                  <a:srgbClr val="FF0000"/>
                </a:solidFill>
              </a:rPr>
              <a:t>&lt;what?&gt;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a:t>
            </a:r>
            <a:r>
              <a:rPr lang="en-AU">
                <a:cs typeface="Arial" panose="020B0604020202020204" pitchFamily="34" charset="0"/>
              </a:rPr>
              <a:t>1Qcy-2019</a:t>
            </a:r>
            <a:r>
              <a:rPr lang="en-AU"/>
              <a:t> </a:t>
            </a:r>
            <a:r>
              <a:rPr lang="en-AU" dirty="0"/>
              <a:t>60-day ballot passed and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2019 (N17246)</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waiting</a:t>
            </a:r>
          </a:p>
          <a:p>
            <a:pPr lvl="1"/>
            <a:r>
              <a:rPr lang="en-AU" dirty="0"/>
              <a:t>Will be called ISO/IEC/IEEE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1702511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FDIS ballot passed in June 2020 , a response sent and is waiting for publication</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1"/>
            <a:r>
              <a:rPr lang="en-AU" dirty="0"/>
              <a:t>China voted “no” with 2 comments</a:t>
            </a:r>
          </a:p>
          <a:p>
            <a:pPr lvl="2"/>
            <a:r>
              <a:rPr lang="en-AU" dirty="0"/>
              <a:t>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(China voted “no” with 1 comment)</a:t>
            </a:r>
          </a:p>
          <a:p>
            <a:pPr lvl="1"/>
            <a:r>
              <a:rPr lang="en-AU" dirty="0"/>
              <a:t>Response sent in Aug 2020 (N17265)</a:t>
            </a:r>
          </a:p>
          <a:p>
            <a:pPr lvl="1"/>
            <a:r>
              <a:rPr lang="en-AU" dirty="0"/>
              <a:t>Will be called ISO/IEC/IEEE 8802-1X:2013/AMD2-2019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3962172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3100459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60-day ballot passed in August 2020 but requires a response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a:t>
            </a:r>
            <a:r>
              <a:rPr lang="en-AU" dirty="0"/>
              <a:t> </a:t>
            </a:r>
            <a:r>
              <a:rPr lang="en-AU" dirty="0">
                <a:solidFill>
                  <a:schemeClr val="accent2"/>
                </a:solidFill>
              </a:rPr>
              <a:t>but response required</a:t>
            </a: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1"/>
            <a:r>
              <a:rPr lang="en-AU" dirty="0"/>
              <a:t>China voted “no” with 1 comment</a:t>
            </a:r>
          </a:p>
          <a:p>
            <a:pPr lvl="2"/>
            <a:r>
              <a:rPr lang="en-AU" dirty="0"/>
              <a:t>Response required, and developed</a:t>
            </a:r>
          </a:p>
          <a:p>
            <a:pPr lvl="2"/>
            <a:r>
              <a:rPr lang="en-AU" dirty="0"/>
              <a:t>Plan is for 802.1 WG to approve in Sept </a:t>
            </a:r>
          </a:p>
          <a:p>
            <a:r>
              <a:rPr lang="en-AU" dirty="0"/>
              <a:t>FDIS ballot: </a:t>
            </a:r>
            <a:r>
              <a:rPr lang="en-AU" dirty="0">
                <a:solidFill>
                  <a:schemeClr val="accent2"/>
                </a:solidFill>
              </a:rPr>
              <a:t>waiting</a:t>
            </a:r>
          </a:p>
          <a:p>
            <a:pPr lvl="1"/>
            <a:r>
              <a:rPr lang="en-AU" dirty="0"/>
              <a:t>IEEE 802.1AS will be known as ISO/IEC/IEEE 8802-1AS:202</a:t>
            </a:r>
            <a:r>
              <a:rPr lang="en-AU" dirty="0">
                <a:solidFill>
                  <a:srgbClr val="FF0000"/>
                </a:solidFill>
              </a:rPr>
              <a:t>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graphicFrame>
        <p:nvGraphicFramePr>
          <p:cNvPr id="2" name="Object 1">
            <a:extLst>
              <a:ext uri="{FF2B5EF4-FFF2-40B4-BE49-F238E27FC236}">
                <a16:creationId xmlns:a16="http://schemas.microsoft.com/office/drawing/2014/main" id="{8F5699B7-403D-4FD4-A266-FE699B00B6A2}"/>
              </a:ext>
            </a:extLst>
          </p:cNvPr>
          <p:cNvGraphicFramePr>
            <a:graphicFrameLocks noChangeAspect="1"/>
          </p:cNvGraphicFramePr>
          <p:nvPr>
            <p:extLst>
              <p:ext uri="{D42A27DB-BD31-4B8C-83A1-F6EECF244321}">
                <p14:modId xmlns:p14="http://schemas.microsoft.com/office/powerpoint/2010/main" val="2319062185"/>
              </p:ext>
            </p:extLst>
          </p:nvPr>
        </p:nvGraphicFramePr>
        <p:xfrm>
          <a:off x="4800600" y="4495800"/>
          <a:ext cx="914400" cy="806450"/>
        </p:xfrm>
        <a:graphic>
          <a:graphicData uri="http://schemas.openxmlformats.org/presentationml/2006/ole">
            <mc:AlternateContent xmlns:mc="http://schemas.openxmlformats.org/markup-compatibility/2006">
              <mc:Choice xmlns:v="urn:schemas-microsoft-com:vml" Requires="v">
                <p:oleObj spid="_x0000_s330764"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4800600" y="4495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275516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60-day ballot passed in August 2020 and is waiting for FDIS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r>
              <a:rPr lang="en-AU" dirty="0"/>
              <a:t>FDIS ballot: </a:t>
            </a:r>
            <a:r>
              <a:rPr lang="en-AU" dirty="0">
                <a:solidFill>
                  <a:schemeClr val="accent2"/>
                </a:solidFill>
              </a:rPr>
              <a:t>waiting</a:t>
            </a:r>
          </a:p>
          <a:p>
            <a:pPr lvl="1"/>
            <a:r>
              <a:rPr lang="en-AU" dirty="0"/>
              <a:t>IEEE 802.1AX will be known as ISO/IEC/IEEE 8802-1AX:202</a:t>
            </a:r>
            <a:r>
              <a:rPr lang="en-AU" dirty="0">
                <a:solidFill>
                  <a:srgbClr val="FF0000"/>
                </a:solidFill>
              </a:rPr>
              <a:t>X</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194887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probably be liaised in Nov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(July 2020) IEEE 802.1Q-Rev is planning to start WG balloting very soon</a:t>
            </a:r>
          </a:p>
          <a:p>
            <a:pPr lvl="2"/>
            <a:r>
              <a:rPr lang="en-US" dirty="0"/>
              <a:t>A draft is likely to be ready by Nov 2020 for liaising to SC6</a:t>
            </a:r>
          </a:p>
          <a:p>
            <a:pPr lvl="2"/>
            <a:r>
              <a:rPr lang="en-US" dirty="0"/>
              <a:t>Any amendments included in IEEE 802.1Q-Rev will not be sent independently</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pPr lvl="1"/>
            <a:r>
              <a:rPr lang="en-AU" dirty="0"/>
              <a:t>Will be called ISO/IEC/IEEE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404873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Will probably be sent for IEEE publication in July 2020</a:t>
            </a:r>
          </a:p>
          <a:p>
            <a:pPr lvl="1"/>
            <a:r>
              <a:rPr lang="en-AU" dirty="0"/>
              <a:t>(Jul 2020) Paul Congdon writes:</a:t>
            </a:r>
          </a:p>
          <a:p>
            <a:pPr lvl="2"/>
            <a:r>
              <a:rPr lang="en-AU" i="1" dirty="0"/>
              <a:t>P802.1Qcx/D2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a:p>
            <a:pPr lvl="1"/>
            <a:r>
              <a:rPr lang="en-AU" dirty="0"/>
              <a:t>Will be called ISO/IEC/IEEE </a:t>
            </a:r>
            <a:r>
              <a:rPr lang="en-AU" dirty="0">
                <a:solidFill>
                  <a:srgbClr val="FF0000"/>
                </a:solidFill>
              </a:rPr>
              <a:t>&lt;what?&gt;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9341452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chemeClr val="accent2"/>
                </a:solidFill>
              </a:rPr>
              <a:t>waiting</a:t>
            </a:r>
          </a:p>
          <a:p>
            <a:pPr lvl="1"/>
            <a:r>
              <a:rPr lang="en-AU" dirty="0"/>
              <a:t>IEEE 802.1X-2020 </a:t>
            </a:r>
            <a:r>
              <a:rPr lang="en-AU" dirty="0">
                <a:cs typeface="Arial" panose="020B0604020202020204" pitchFamily="34" charset="0"/>
              </a:rPr>
              <a:t>w</a:t>
            </a:r>
            <a:r>
              <a:rPr lang="en-AU" dirty="0"/>
              <a:t>as approved in July 2020 for submission</a:t>
            </a:r>
          </a:p>
          <a:p>
            <a:pPr lvl="2"/>
            <a:r>
              <a:rPr lang="en-AU" dirty="0"/>
              <a:t>This will probably occur in late Sept or Oct 2020</a:t>
            </a:r>
            <a:endParaRPr lang="en-AU" dirty="0">
              <a:solidFill>
                <a:schemeClr val="accent2"/>
              </a:solidFill>
            </a:endParaRPr>
          </a:p>
          <a:p>
            <a:r>
              <a:rPr lang="en-AU" dirty="0"/>
              <a:t>FDIS ballot: </a:t>
            </a:r>
            <a:r>
              <a:rPr lang="en-AU" dirty="0">
                <a:solidFill>
                  <a:schemeClr val="accent2"/>
                </a:solidFill>
              </a:rPr>
              <a:t>waiting</a:t>
            </a:r>
          </a:p>
          <a:p>
            <a:pPr lvl="1"/>
            <a:r>
              <a:rPr lang="en-AU" dirty="0"/>
              <a:t>Will be called ISO/IEC/IEEE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29411053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was liaised for information in Jan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chemeClr val="accent2"/>
                </a:solidFill>
              </a:rPr>
              <a:t>waiting</a:t>
            </a:r>
          </a:p>
          <a:p>
            <a:pPr lvl="1"/>
            <a:r>
              <a:rPr lang="en-AU" dirty="0"/>
              <a:t>IEEE 802.1CMde</a:t>
            </a:r>
            <a:r>
              <a:rPr lang="en-AU" dirty="0">
                <a:cs typeface="Arial" panose="020B0604020202020204" pitchFamily="34" charset="0"/>
              </a:rPr>
              <a:t> w</a:t>
            </a:r>
            <a:r>
              <a:rPr lang="en-AU" dirty="0"/>
              <a:t>as approved in July 2020 for submission once published </a:t>
            </a:r>
            <a:endParaRPr lang="en-AU" dirty="0">
              <a:solidFill>
                <a:schemeClr val="accent2"/>
              </a:solidFill>
            </a:endParaRPr>
          </a:p>
          <a:p>
            <a:r>
              <a:rPr lang="en-AU" dirty="0"/>
              <a:t>FDIS ballot: </a:t>
            </a:r>
            <a:r>
              <a:rPr lang="en-AU" dirty="0">
                <a:solidFill>
                  <a:schemeClr val="accent2"/>
                </a:solidFill>
              </a:rPr>
              <a:t>waiting</a:t>
            </a:r>
          </a:p>
          <a:p>
            <a:pPr lvl="1"/>
            <a:r>
              <a:rPr lang="en-AU" dirty="0"/>
              <a:t>Will be called ISO/IEC/IEEE </a:t>
            </a:r>
            <a:r>
              <a:rPr lang="en-AU" dirty="0">
                <a:solidFill>
                  <a:srgbClr val="FF0000"/>
                </a:solidFill>
              </a:rPr>
              <a:t>&lt;what?&gt;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1969606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 1-2020 has been liaised for information</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 1-2020 was liaised in Aug 2020 (N17252)</a:t>
            </a:r>
          </a:p>
          <a:p>
            <a:r>
              <a:rPr lang="en-US" dirty="0"/>
              <a:t>90-day</a:t>
            </a:r>
            <a:r>
              <a:rPr lang="en-AU" dirty="0"/>
              <a:t> FDIS: </a:t>
            </a:r>
            <a:r>
              <a:rPr lang="en-AU" dirty="0">
                <a:solidFill>
                  <a:schemeClr val="accent2"/>
                </a:solidFill>
              </a:rPr>
              <a:t>waiting</a:t>
            </a:r>
          </a:p>
          <a:p>
            <a:pPr lvl="1"/>
            <a:r>
              <a:rPr lang="en-AU" dirty="0"/>
              <a:t>802.1AE-2018/Cor 1-2020 </a:t>
            </a:r>
            <a:r>
              <a:rPr lang="en-AU" dirty="0">
                <a:cs typeface="Arial" panose="020B0604020202020204" pitchFamily="34" charset="0"/>
              </a:rPr>
              <a:t>w</a:t>
            </a:r>
            <a:r>
              <a:rPr lang="en-AU" dirty="0"/>
              <a:t>as approved in July 2020 for submission</a:t>
            </a:r>
          </a:p>
          <a:p>
            <a:pPr lvl="2"/>
            <a:r>
              <a:rPr lang="en-AU" dirty="0"/>
              <a:t>This will probably occur in late Sept or Oct 2020</a:t>
            </a:r>
          </a:p>
          <a:p>
            <a:pPr lvl="1"/>
            <a:r>
              <a:rPr lang="en-AU" dirty="0"/>
              <a:t>Will be called ISO/IEC/IEEE </a:t>
            </a:r>
            <a:r>
              <a:rPr lang="en-AU" dirty="0">
                <a:solidFill>
                  <a:srgbClr val="FF0000"/>
                </a:solidFill>
              </a:rPr>
              <a:t>&lt;what?&gt;</a:t>
            </a: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pPr lvl="1"/>
            <a:r>
              <a:rPr lang="en-AU" dirty="0"/>
              <a:t>Will be called ISO/IEC/IEEE </a:t>
            </a:r>
            <a:r>
              <a:rPr lang="en-AU" dirty="0">
                <a:solidFill>
                  <a:srgbClr val="FF0000"/>
                </a:solidFill>
              </a:rPr>
              <a:t>&lt;what?&gt;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9440751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pPr lvl="1"/>
            <a:r>
              <a:rPr lang="en-AU" dirty="0"/>
              <a:t>Will be called ISO/IEC/IEEE </a:t>
            </a:r>
            <a:r>
              <a:rPr lang="en-AU" dirty="0">
                <a:solidFill>
                  <a:srgbClr val="FF0000"/>
                </a:solidFill>
              </a:rPr>
              <a:t>&lt;what?&gt;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8989116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pPr lvl="1"/>
            <a:r>
              <a:rPr lang="en-AU" dirty="0"/>
              <a:t>Will be called ISO/IEC/IEEE </a:t>
            </a:r>
            <a:r>
              <a:rPr lang="en-AU" dirty="0">
                <a:solidFill>
                  <a:srgbClr val="FF0000"/>
                </a:solidFill>
              </a:rPr>
              <a:t>&lt;what?&gt;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13420222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13 standards in the pipeline for ratification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02786202"/>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Jul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1058696678"/>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accent2"/>
                          </a:solidFill>
                          <a:latin typeface="+mn-lt"/>
                          <a:ea typeface="+mn-ea"/>
                          <a:cs typeface="+mn-cs"/>
                        </a:rPr>
                        <a:t>Waiting</a:t>
                      </a:r>
                      <a:endParaRPr lang="en-GB" sz="1600" dirty="0">
                        <a:solidFill>
                          <a:srgbClr val="FF0000"/>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accent2"/>
                          </a:solidFill>
                          <a:latin typeface="+mn-lt"/>
                          <a:ea typeface="+mn-ea"/>
                          <a:cs typeface="+mn-cs"/>
                        </a:rPr>
                        <a:t>Waiting</a:t>
                      </a:r>
                      <a:endParaRPr lang="en-GB" sz="1600" dirty="0">
                        <a:solidFill>
                          <a:srgbClr val="FF0000"/>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4836445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47</a:t>
            </a:fld>
            <a:endParaRPr lang="en-US"/>
          </a:p>
        </p:txBody>
      </p:sp>
    </p:spTree>
    <p:extLst>
      <p:ext uri="{BB962C8B-B14F-4D97-AF65-F5344CB8AC3E}">
        <p14:creationId xmlns:p14="http://schemas.microsoft.com/office/powerpoint/2010/main" val="588508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795304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27D2-5E98-4C18-86F5-A3C95A719651}"/>
              </a:ext>
            </a:extLst>
          </p:cNvPr>
          <p:cNvSpPr>
            <a:spLocks noGrp="1"/>
          </p:cNvSpPr>
          <p:nvPr>
            <p:ph type="title"/>
          </p:nvPr>
        </p:nvSpPr>
        <p:spPr/>
        <p:txBody>
          <a:bodyPr/>
          <a:lstStyle/>
          <a:p>
            <a:r>
              <a:rPr lang="en-AU" dirty="0"/>
              <a:t>IEEE 802.3.1 is being systematically reviewed by ISO with ballot closing on 2 Dec 2020</a:t>
            </a:r>
          </a:p>
        </p:txBody>
      </p:sp>
      <p:sp>
        <p:nvSpPr>
          <p:cNvPr id="3" name="Content Placeholder 2">
            <a:extLst>
              <a:ext uri="{FF2B5EF4-FFF2-40B4-BE49-F238E27FC236}">
                <a16:creationId xmlns:a16="http://schemas.microsoft.com/office/drawing/2014/main" id="{69931D09-F1D5-4B75-8344-655CD6ADEC5E}"/>
              </a:ext>
            </a:extLst>
          </p:cNvPr>
          <p:cNvSpPr>
            <a:spLocks noGrp="1"/>
          </p:cNvSpPr>
          <p:nvPr>
            <p:ph idx="1"/>
          </p:nvPr>
        </p:nvSpPr>
        <p:spPr/>
        <p:txBody>
          <a:bodyPr/>
          <a:lstStyle/>
          <a:p>
            <a:pPr lvl="1"/>
            <a:r>
              <a:rPr lang="en-AU" dirty="0"/>
              <a:t>IEEE 802.3.1 went through the PSDO process in 2015</a:t>
            </a:r>
          </a:p>
          <a:p>
            <a:pPr lvl="1"/>
            <a:r>
              <a:rPr lang="en-AU" dirty="0"/>
              <a:t>ISO has started a systematic review ballot closing 2 </a:t>
            </a:r>
            <a:r>
              <a:rPr lang="en-AU"/>
              <a:t>Dec 2020</a:t>
            </a:r>
            <a:endParaRPr lang="en-AU" dirty="0"/>
          </a:p>
        </p:txBody>
      </p:sp>
      <p:sp>
        <p:nvSpPr>
          <p:cNvPr id="4" name="Footer Placeholder 3">
            <a:extLst>
              <a:ext uri="{FF2B5EF4-FFF2-40B4-BE49-F238E27FC236}">
                <a16:creationId xmlns:a16="http://schemas.microsoft.com/office/drawing/2014/main" id="{688CBE26-DC45-479A-A7E3-FDED374B5D9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BD4C77-5CC3-4FD2-A96E-450358E9B0C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2496920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FDIS ballot passed and requires a response</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rgbClr val="00B050"/>
                </a:solidFill>
              </a:rPr>
              <a:t>passed</a:t>
            </a:r>
            <a:r>
              <a:rPr lang="en-AU" dirty="0">
                <a:solidFill>
                  <a:schemeClr val="accent2"/>
                </a:solidFill>
              </a:rPr>
              <a:t> &amp; requires a response</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is required and will be developed by the WG in Sept 2020 and approved by the EC in Oct 2020</a:t>
            </a:r>
          </a:p>
          <a:p>
            <a:pPr lvl="1"/>
            <a:r>
              <a:rPr lang="en-AU" dirty="0"/>
              <a:t>Will be published as ISO/IEC/IEEE 8802-3:20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graphicFrame>
        <p:nvGraphicFramePr>
          <p:cNvPr id="3" name="Object 2">
            <a:extLst>
              <a:ext uri="{FF2B5EF4-FFF2-40B4-BE49-F238E27FC236}">
                <a16:creationId xmlns:a16="http://schemas.microsoft.com/office/drawing/2014/main" id="{C5C04F5C-BE9A-49D4-9030-03F9FF2A099F}"/>
              </a:ext>
            </a:extLst>
          </p:cNvPr>
          <p:cNvGraphicFramePr>
            <a:graphicFrameLocks noChangeAspect="1"/>
          </p:cNvGraphicFramePr>
          <p:nvPr>
            <p:extLst>
              <p:ext uri="{D42A27DB-BD31-4B8C-83A1-F6EECF244321}">
                <p14:modId xmlns:p14="http://schemas.microsoft.com/office/powerpoint/2010/main" val="113242240"/>
              </p:ext>
            </p:extLst>
          </p:nvPr>
        </p:nvGraphicFramePr>
        <p:xfrm>
          <a:off x="6934200" y="4771231"/>
          <a:ext cx="914400" cy="806450"/>
        </p:xfrm>
        <a:graphic>
          <a:graphicData uri="http://schemas.openxmlformats.org/presentationml/2006/ole">
            <mc:AlternateContent xmlns:mc="http://schemas.openxmlformats.org/markup-compatibility/2006">
              <mc:Choice xmlns:v="urn:schemas-microsoft-com:vml" Requires="v">
                <p:oleObj spid="_x0000_s316498" name="Document" showAsIcon="1" r:id="rId3" imgW="914597" imgH="806311" progId="Word.Document.8">
                  <p:embed/>
                </p:oleObj>
              </mc:Choice>
              <mc:Fallback>
                <p:oleObj name="Document" showAsIcon="1" r:id="rId3" imgW="914597" imgH="806311" progId="Word.Document.8">
                  <p:embed/>
                  <p:pic>
                    <p:nvPicPr>
                      <p:cNvPr id="0" name=""/>
                      <p:cNvPicPr/>
                      <p:nvPr/>
                    </p:nvPicPr>
                    <p:blipFill>
                      <a:blip r:embed="rId4"/>
                      <a:stretch>
                        <a:fillRect/>
                      </a:stretch>
                    </p:blipFill>
                    <p:spPr>
                      <a:xfrm>
                        <a:off x="6934200" y="477123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104917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will be submitted to FDIS ballot in August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waiting</a:t>
            </a:r>
          </a:p>
          <a:p>
            <a:pPr lvl="1"/>
            <a:r>
              <a:rPr lang="en-AU" dirty="0"/>
              <a:t>Was holding off until FDIS approval of IEEE Std 802.3-2018, </a:t>
            </a:r>
            <a:r>
              <a:rPr lang="en-AU"/>
              <a:t>but was </a:t>
            </a:r>
            <a:r>
              <a:rPr lang="en-AU" dirty="0"/>
              <a:t>submitted for restart by Jodi Haasz in Aug 2020</a:t>
            </a:r>
          </a:p>
          <a:p>
            <a:pPr lvl="1"/>
            <a:r>
              <a:rPr lang="en-US" dirty="0"/>
              <a:t>Will be published as ISO/IEC/IEEE 8802-3:2020/</a:t>
            </a:r>
            <a:r>
              <a:rPr lang="en-US" dirty="0" err="1"/>
              <a:t>Amd</a:t>
            </a:r>
            <a:r>
              <a:rPr lang="en-US" dirty="0"/>
              <a:t> 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13333208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60-day pre-ballot closes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chemeClr val="accent2"/>
                </a:solidFill>
              </a:rPr>
              <a:t>closes 16 Oct 2020</a:t>
            </a:r>
          </a:p>
          <a:p>
            <a:pPr lvl="1"/>
            <a:r>
              <a:rPr lang="en-AU" dirty="0"/>
              <a:t>Submission approved in Mar 2019</a:t>
            </a:r>
          </a:p>
          <a:p>
            <a:pPr lvl="2"/>
            <a:r>
              <a:rPr lang="en-AU" dirty="0"/>
              <a:t>Was holding off until FDIS approval of IEEE Std 802.3-2018</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2</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25210674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60-day pre-ballot closes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chemeClr val="accent2"/>
                </a:solidFill>
              </a:rPr>
              <a:t>closes 16 Oct 2020</a:t>
            </a:r>
          </a:p>
          <a:p>
            <a:pPr lvl="1"/>
            <a:r>
              <a:rPr lang="en-AU" dirty="0"/>
              <a:t>Submission approved in Mar 2019</a:t>
            </a:r>
          </a:p>
          <a:p>
            <a:pPr lvl="2"/>
            <a:r>
              <a:rPr lang="en-AU" dirty="0"/>
              <a:t>Was holding off until FDIS approval of IEEE Std 802.3-2018</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3</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13771002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will be submitted to 60-day pre-ballot in September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Sep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4</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41789583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will be submitted to 60-day pre-ballot in September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Sep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5</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2159426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will be submitted to 60-day pre-ballot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Oct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6</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31592858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will be submitted to 60-day pre-ballot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Oct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7</a:t>
            </a:r>
            <a:endParaRPr lang="en-AU" dirty="0"/>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22240284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will be submitted to 60-day pre-ballot in October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Oct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8</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4423283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a:t>
            </a:r>
            <a:r>
              <a:rPr lang="en-AU" dirty="0"/>
              <a:t>will be submitted to 60-day pre-ballot in October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Oct 2020</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9</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4225950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will be submitted to 60-day pre-ballot in September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chemeClr val="accent2"/>
                </a:solidFill>
              </a:rPr>
              <a:t>waiting</a:t>
            </a:r>
          </a:p>
          <a:p>
            <a:pPr lvl="1"/>
            <a:r>
              <a:rPr lang="en-AU" dirty="0"/>
              <a:t>Submission approved in </a:t>
            </a:r>
            <a:r>
              <a:rPr lang="en-AU" dirty="0">
                <a:solidFill>
                  <a:srgbClr val="343434"/>
                </a:solidFill>
              </a:rPr>
              <a:t>July 2020</a:t>
            </a:r>
          </a:p>
          <a:p>
            <a:pPr lvl="2"/>
            <a:r>
              <a:rPr lang="en-AU" dirty="0"/>
              <a:t>Was holding off until FDIS approval of IEEE Std 802.3-2018</a:t>
            </a:r>
          </a:p>
          <a:p>
            <a:pPr lvl="2"/>
            <a:r>
              <a:rPr lang="en-AU" dirty="0"/>
              <a:t>Will be submitted by Jodi Haasz in Sept 2020</a:t>
            </a:r>
          </a:p>
          <a:p>
            <a:r>
              <a:rPr lang="en-AU" dirty="0"/>
              <a:t>FDIS ballot: </a:t>
            </a:r>
            <a:r>
              <a:rPr lang="en-AU" dirty="0">
                <a:solidFill>
                  <a:schemeClr val="accent2"/>
                </a:solidFill>
              </a:rPr>
              <a:t>waiting</a:t>
            </a:r>
          </a:p>
          <a:p>
            <a:pPr lvl="1"/>
            <a:r>
              <a:rPr lang="en-US" dirty="0"/>
              <a:t>Will be published as ISO/IEC/IEEE </a:t>
            </a:r>
            <a:r>
              <a:rPr lang="en-AU" dirty="0">
                <a:solidFill>
                  <a:srgbClr val="FF0000"/>
                </a:solidFill>
              </a:rPr>
              <a:t>&lt;what?&gt;</a:t>
            </a: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19142999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draft will probably be liaised in Sept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Liaison of P802.3cr D3.1 was approved at the 24th July 2020 IEEE 802 EC teleconference</a:t>
            </a:r>
          </a:p>
          <a:p>
            <a:pPr lvl="2"/>
            <a:r>
              <a:rPr lang="en-AU" dirty="0"/>
              <a:t>It is expected it will be published by the end of the month</a:t>
            </a:r>
          </a:p>
          <a:p>
            <a:pPr lvl="2"/>
            <a:r>
              <a:rPr lang="en-AU" dirty="0"/>
              <a:t>Once published, David Law will liaise it to ISO/IEC JTC1/SC6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pPr lvl="1"/>
            <a:r>
              <a:rPr lang="en-US" dirty="0"/>
              <a:t>Will be published as ISO/IEC/IEEE </a:t>
            </a:r>
            <a:r>
              <a:rPr lang="en-AU" dirty="0">
                <a:solidFill>
                  <a:srgbClr val="FF0000"/>
                </a:solidFill>
              </a:rPr>
              <a:t>&lt;what?&gt;</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15076579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802.3cu draft will probably be liaised in Sept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Liaison of P802.3cu D3.1 was approved at the 24th July 2020 IEEE 802 EC teleconference</a:t>
            </a:r>
          </a:p>
          <a:p>
            <a:pPr lvl="2"/>
            <a:r>
              <a:rPr lang="en-AU" dirty="0"/>
              <a:t>It is expected it will be published by the end of the month</a:t>
            </a:r>
          </a:p>
          <a:p>
            <a:pPr lvl="2"/>
            <a:r>
              <a:rPr lang="en-AU" dirty="0"/>
              <a:t>Once published, David Law will liaise it to ISO/IEC JTC1/SC6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pPr lvl="1"/>
            <a:r>
              <a:rPr lang="en-US" dirty="0"/>
              <a:t>Will be published as ISO/IEC/IEEE </a:t>
            </a:r>
            <a:r>
              <a:rPr lang="en-AU" dirty="0">
                <a:solidFill>
                  <a:srgbClr val="FF0000"/>
                </a:solidFill>
              </a:rPr>
              <a:t>&lt;what?&gt;</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25920504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09566843"/>
              </p:ext>
            </p:extLst>
          </p:nvPr>
        </p:nvGraphicFramePr>
        <p:xfrm>
          <a:off x="152399" y="2161466"/>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11aj</a:t>
                      </a:r>
                    </a:p>
                  </a:txBody>
                  <a:tcPr/>
                </a:tc>
                <a:tc>
                  <a:txBody>
                    <a:bodyPr/>
                    <a:lstStyle/>
                    <a:p>
                      <a:pPr algn="ctr"/>
                      <a:r>
                        <a:rPr lang="en-AU" sz="1600" b="0" dirty="0">
                          <a:solidFill>
                            <a:schemeClr val="tx1"/>
                          </a:solidFill>
                          <a:latin typeface="+mj-lt"/>
                          <a:cs typeface="Arial" panose="020B0604020202020204" pitchFamily="34" charset="0"/>
                        </a:rPr>
                        <a:t>D5.0</a:t>
                      </a: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10004"/>
                  </a:ext>
                </a:extLst>
              </a:tr>
              <a:tr h="359602">
                <a:tc>
                  <a:txBody>
                    <a:bodyPr/>
                    <a:lstStyle/>
                    <a:p>
                      <a:pPr algn="l"/>
                      <a:r>
                        <a:rPr lang="en-GB" sz="1600" b="0" dirty="0">
                          <a:solidFill>
                            <a:schemeClr val="tx1"/>
                          </a:solidFill>
                          <a:latin typeface="+mj-lt"/>
                        </a:rPr>
                        <a:t>11ak</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10005"/>
                  </a:ext>
                </a:extLst>
              </a:tr>
              <a:tr h="359602">
                <a:tc>
                  <a:txBody>
                    <a:bodyPr/>
                    <a:lstStyle/>
                    <a:p>
                      <a:pPr algn="l"/>
                      <a:r>
                        <a:rPr lang="en-GB" sz="1600" b="0" dirty="0">
                          <a:solidFill>
                            <a:schemeClr val="tx1"/>
                          </a:solidFill>
                          <a:latin typeface="+mj-lt"/>
                        </a:rPr>
                        <a:t>11aq</a:t>
                      </a:r>
                    </a:p>
                  </a:txBody>
                  <a:tcPr/>
                </a:tc>
                <a:tc>
                  <a:txBody>
                    <a:bodyPr/>
                    <a:lstStyle/>
                    <a:p>
                      <a:pPr algn="ctr"/>
                      <a:r>
                        <a:rPr lang="en-AU" sz="1600" b="0" kern="1200" dirty="0">
                          <a:solidFill>
                            <a:schemeClr val="tx1"/>
                          </a:solidFill>
                          <a:latin typeface="+mn-lt"/>
                          <a:ea typeface="+mn-ea"/>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 </a:t>
                      </a:r>
                      <a:r>
                        <a:rPr lang="en-AU" sz="1600" b="0" baseline="0" dirty="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10006"/>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34169559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30011661"/>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6606012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203830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1741985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379086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5:20xx 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802.11ak-2018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41675473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p>
          <a:p>
            <a:pPr lvl="1"/>
            <a:r>
              <a:rPr lang="en-AU" dirty="0"/>
              <a:t>IEEE-SA ratification expected in Dec 2020</a:t>
            </a:r>
          </a:p>
          <a:p>
            <a:r>
              <a:rPr lang="en-AU" dirty="0"/>
              <a:t>FDIS ballot: </a:t>
            </a:r>
            <a:r>
              <a:rPr lang="en-AU" dirty="0">
                <a:solidFill>
                  <a:schemeClr val="accent2"/>
                </a:solidFill>
              </a:rPr>
              <a:t>waiting</a:t>
            </a:r>
          </a:p>
          <a:p>
            <a:pPr lvl="1"/>
            <a:r>
              <a:rPr lang="en-US" dirty="0"/>
              <a:t>Will be published as ISO/IEC/IEEE </a:t>
            </a:r>
            <a:r>
              <a:rPr lang="en-AU" dirty="0">
                <a:solidFill>
                  <a:srgbClr val="FF0000"/>
                </a:solidFill>
              </a:rPr>
              <a:t>&lt;what?&gt;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411270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Jan 2021</a:t>
            </a:r>
            <a:endParaRPr lang="en-AU" b="0" dirty="0"/>
          </a:p>
          <a:p>
            <a:r>
              <a:rPr lang="en-AU" dirty="0"/>
              <a:t>FDIS ballot: </a:t>
            </a:r>
            <a:r>
              <a:rPr lang="en-AU" dirty="0">
                <a:solidFill>
                  <a:schemeClr val="accent2"/>
                </a:solidFill>
              </a:rPr>
              <a:t>waiting</a:t>
            </a:r>
          </a:p>
          <a:p>
            <a:pPr lvl="1"/>
            <a:r>
              <a:rPr lang="en-US" dirty="0"/>
              <a:t>Will be published as ISO/IEC/IEEE </a:t>
            </a:r>
            <a:r>
              <a:rPr lang="en-AU" dirty="0">
                <a:solidFill>
                  <a:srgbClr val="FF0000"/>
                </a:solidFill>
              </a:rPr>
              <a:t>&lt;what?&gt;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4475263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r>
              <a:rPr lang="en-AU" dirty="0"/>
              <a:t>FDIS ballot: </a:t>
            </a:r>
            <a:r>
              <a:rPr lang="en-AU" dirty="0">
                <a:solidFill>
                  <a:schemeClr val="accent2"/>
                </a:solidFill>
              </a:rPr>
              <a:t>waiting</a:t>
            </a:r>
          </a:p>
          <a:p>
            <a:pPr lvl="1"/>
            <a:r>
              <a:rPr lang="en-US" dirty="0"/>
              <a:t>Will be published as ISO/IEC/IEEE </a:t>
            </a:r>
            <a:r>
              <a:rPr lang="en-AU" dirty="0">
                <a:solidFill>
                  <a:srgbClr val="FF0000"/>
                </a:solidFill>
              </a:rPr>
              <a:t>&lt;what?&gt;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12640005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Dec 2020</a:t>
            </a:r>
          </a:p>
          <a:p>
            <a:r>
              <a:rPr lang="en-AU" dirty="0"/>
              <a:t>FDIS ballot: </a:t>
            </a:r>
            <a:r>
              <a:rPr lang="en-AU" dirty="0">
                <a:solidFill>
                  <a:schemeClr val="accent2"/>
                </a:solidFill>
              </a:rPr>
              <a:t>waiting</a:t>
            </a:r>
          </a:p>
          <a:p>
            <a:pPr lvl="1"/>
            <a:r>
              <a:rPr lang="en-US" dirty="0"/>
              <a:t>Will be published as ISO/IEC/IEEE </a:t>
            </a:r>
            <a:r>
              <a:rPr lang="en-AU" dirty="0">
                <a:solidFill>
                  <a:srgbClr val="FF0000"/>
                </a:solidFill>
              </a:rPr>
              <a:t>&lt;what?&gt;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31942449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3259782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3145062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21122610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0734299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Dec 2020</a:t>
            </a:r>
          </a:p>
          <a:p>
            <a:r>
              <a:rPr lang="en-AU" dirty="0"/>
              <a:t>FDIS ballot: </a:t>
            </a:r>
            <a:r>
              <a:rPr lang="en-AU" dirty="0">
                <a:solidFill>
                  <a:schemeClr val="accent2"/>
                </a:solidFill>
              </a:rPr>
              <a:t>waiting</a:t>
            </a:r>
          </a:p>
          <a:p>
            <a:pPr lvl="1"/>
            <a:r>
              <a:rPr lang="en-US" dirty="0"/>
              <a:t>Will be published as ISO/IEC/IEEE </a:t>
            </a:r>
            <a:r>
              <a:rPr lang="en-AU" dirty="0">
                <a:solidFill>
                  <a:srgbClr val="FF0000"/>
                </a:solidFill>
              </a:rPr>
              <a:t>&lt;what?&gt;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29098171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33929152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68028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6441909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Oct 20</a:t>
                      </a:r>
                    </a:p>
                  </a:txBody>
                  <a:tcPr marL="0" marR="0"/>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32286756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40150213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427D2-5E98-4C18-86F5-A3C95A719651}"/>
              </a:ext>
            </a:extLst>
          </p:cNvPr>
          <p:cNvSpPr>
            <a:spLocks noGrp="1"/>
          </p:cNvSpPr>
          <p:nvPr>
            <p:ph type="title"/>
          </p:nvPr>
        </p:nvSpPr>
        <p:spPr/>
        <p:txBody>
          <a:bodyPr/>
          <a:lstStyle/>
          <a:p>
            <a:r>
              <a:rPr lang="en-AU" dirty="0"/>
              <a:t>ISO/IEC/IEEE 8802-22:2015 passed its systematic review</a:t>
            </a:r>
          </a:p>
        </p:txBody>
      </p:sp>
      <p:sp>
        <p:nvSpPr>
          <p:cNvPr id="3" name="Content Placeholder 2">
            <a:extLst>
              <a:ext uri="{FF2B5EF4-FFF2-40B4-BE49-F238E27FC236}">
                <a16:creationId xmlns:a16="http://schemas.microsoft.com/office/drawing/2014/main" id="{69931D09-F1D5-4B75-8344-655CD6ADEC5E}"/>
              </a:ext>
            </a:extLst>
          </p:cNvPr>
          <p:cNvSpPr>
            <a:spLocks noGrp="1"/>
          </p:cNvSpPr>
          <p:nvPr>
            <p:ph idx="1"/>
          </p:nvPr>
        </p:nvSpPr>
        <p:spPr/>
        <p:txBody>
          <a:bodyPr/>
          <a:lstStyle/>
          <a:p>
            <a:pPr lvl="1"/>
            <a:r>
              <a:rPr lang="en-AU" dirty="0"/>
              <a:t>ISO/IEC/IEEE 8802-22:2015 was ratified in 2015</a:t>
            </a:r>
          </a:p>
          <a:p>
            <a:pPr lvl="1"/>
            <a:r>
              <a:rPr lang="en-AU" dirty="0"/>
              <a:t>ISO conducted a systematic review ballot closing 3 Sept 2020</a:t>
            </a:r>
          </a:p>
          <a:p>
            <a:pPr lvl="1"/>
            <a:r>
              <a:rPr lang="en-AU" dirty="0"/>
              <a:t>It was confirmed!</a:t>
            </a:r>
          </a:p>
        </p:txBody>
      </p:sp>
      <p:sp>
        <p:nvSpPr>
          <p:cNvPr id="4" name="Footer Placeholder 3">
            <a:extLst>
              <a:ext uri="{FF2B5EF4-FFF2-40B4-BE49-F238E27FC236}">
                <a16:creationId xmlns:a16="http://schemas.microsoft.com/office/drawing/2014/main" id="{688CBE26-DC45-479A-A7E3-FDED374B5D9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BD4C77-5CC3-4FD2-A96E-450358E9B0C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41469423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60-day ballot closes in October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chemeClr val="accent2"/>
                </a:solidFill>
              </a:rPr>
              <a:t>closes 16 Oct 2020</a:t>
            </a:r>
          </a:p>
          <a:p>
            <a:pPr lvl="1"/>
            <a:r>
              <a:rPr lang="en-AU" dirty="0"/>
              <a:t>IEEE 802.22-2019 was submitted in Aug 2020</a:t>
            </a:r>
          </a:p>
          <a:p>
            <a:pPr lvl="2"/>
            <a:r>
              <a:rPr lang="en-AU" dirty="0"/>
              <a:t>It was erroneously believed it has been submitted previously</a:t>
            </a:r>
          </a:p>
          <a:p>
            <a:pPr lvl="2"/>
            <a:r>
              <a:rPr lang="en-AU" dirty="0"/>
              <a:t>The confusion was caused by the systematic review of ISO/IEC/IEEE 8802-22:2015</a:t>
            </a:r>
          </a:p>
          <a:p>
            <a:pPr lvl="1"/>
            <a:r>
              <a:rPr lang="en-AU" dirty="0"/>
              <a:t>802.22 WG is in hibernation and so comment resolution will be a little more challenging </a:t>
            </a:r>
            <a:r>
              <a:rPr lang="en-AU"/>
              <a:t>than usual</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35510148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on Oct 2020 </a:t>
            </a:r>
            <a:r>
              <a:rPr lang="en-AU" strike="sngStrike" dirty="0">
                <a:solidFill>
                  <a:srgbClr val="FF0000"/>
                </a:solidFill>
              </a:rPr>
              <a:t>in Vienna, Austria has not yet been cancelled</a:t>
            </a:r>
            <a:r>
              <a:rPr lang="en-AU" dirty="0">
                <a:solidFill>
                  <a:srgbClr val="FF0000"/>
                </a:solidFill>
              </a:rPr>
              <a:t> is now virtual</a:t>
            </a: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a:t>
            </a:r>
            <a:endParaRPr lang="en-AU" b="0" dirty="0"/>
          </a:p>
          <a:p>
            <a:r>
              <a:rPr lang="en-AU" dirty="0"/>
              <a:t>Dates</a:t>
            </a:r>
          </a:p>
          <a:p>
            <a:pPr lvl="1"/>
            <a:r>
              <a:rPr lang="en-AU" dirty="0"/>
              <a:t>19-30 Oct 2020</a:t>
            </a:r>
          </a:p>
          <a:p>
            <a:r>
              <a:rPr lang="en-AU" dirty="0"/>
              <a:t>Location</a:t>
            </a:r>
          </a:p>
          <a:p>
            <a:pPr lvl="1"/>
            <a:r>
              <a:rPr lang="en-AU" dirty="0"/>
              <a:t>Vienna, Austria</a:t>
            </a:r>
            <a:endParaRPr lang="en-US" dirty="0"/>
          </a:p>
        </p:txBody>
      </p:sp>
      <p:sp>
        <p:nvSpPr>
          <p:cNvPr id="6" name="Content Placeholder 5"/>
          <p:cNvSpPr>
            <a:spLocks noGrp="1"/>
          </p:cNvSpPr>
          <p:nvPr>
            <p:ph sz="half" idx="2"/>
          </p:nvPr>
        </p:nvSpPr>
        <p:spPr/>
        <p:txBody>
          <a:bodyPr/>
          <a:lstStyle/>
          <a:p>
            <a:r>
              <a:rPr lang="en-AU" dirty="0"/>
              <a:t>Logistical details</a:t>
            </a:r>
          </a:p>
          <a:p>
            <a:pPr lvl="1"/>
            <a:r>
              <a:rPr lang="en-AU" dirty="0"/>
              <a:t>?</a:t>
            </a:r>
          </a:p>
          <a:p>
            <a:r>
              <a:rPr lang="en-GB" dirty="0"/>
              <a:t>Deadlines (for WG1)</a:t>
            </a:r>
          </a:p>
          <a:p>
            <a:pPr lvl="1"/>
            <a:r>
              <a:rPr lang="en-GB" dirty="0"/>
              <a:t>New agenda items: 21 Sep 2020</a:t>
            </a:r>
          </a:p>
          <a:p>
            <a:pPr lvl="1"/>
            <a:r>
              <a:rPr lang="en-GB" dirty="0"/>
              <a:t>New contributions on existing agenda items: 5 Oct 2020</a:t>
            </a:r>
          </a:p>
          <a:p>
            <a:pPr lvl="1"/>
            <a:r>
              <a:rPr lang="en-GB" dirty="0"/>
              <a:t>New comments: 12 Oct 2020</a:t>
            </a:r>
          </a:p>
          <a:p>
            <a:r>
              <a:rPr lang="en-GB" dirty="0"/>
              <a:t>Following meeting</a:t>
            </a:r>
          </a:p>
          <a:p>
            <a:pPr lvl="1"/>
            <a:r>
              <a:rPr lang="en-GB" dirty="0"/>
              <a:t>Jun/Jul 2021 in Spain</a:t>
            </a:r>
          </a:p>
          <a:p>
            <a:pPr lvl="1"/>
            <a:r>
              <a:rPr lang="en-GB" dirty="0"/>
              <a:t>Mar/Apr 2022 in Tanzania</a:t>
            </a:r>
          </a:p>
          <a:p>
            <a:pPr lvl="1"/>
            <a:r>
              <a:rPr lang="en-GB" dirty="0"/>
              <a:t>Dec/Jan 2022 in  ?</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Rectangle 6">
            <a:extLst>
              <a:ext uri="{FF2B5EF4-FFF2-40B4-BE49-F238E27FC236}">
                <a16:creationId xmlns:a16="http://schemas.microsoft.com/office/drawing/2014/main" id="{DE87BBAF-DC71-4103-81B5-45CCF001BF81}"/>
              </a:ext>
            </a:extLst>
          </p:cNvPr>
          <p:cNvSpPr/>
          <p:nvPr/>
        </p:nvSpPr>
        <p:spPr bwMode="auto">
          <a:xfrm rot="19511529">
            <a:off x="1533192" y="2911074"/>
            <a:ext cx="5976117" cy="159315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9600" b="0" i="0" u="none" strike="noStrike" cap="none" normalizeH="0" baseline="0">
                <a:ln>
                  <a:noFill/>
                </a:ln>
                <a:solidFill>
                  <a:srgbClr val="FF0000"/>
                </a:solidFill>
                <a:effectLst/>
                <a:latin typeface="+mj-lt"/>
              </a:rPr>
              <a:t>Virtual</a:t>
            </a:r>
            <a:endParaRPr kumimoji="0" lang="en-AU" sz="9600" b="0"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10333514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34CD4-39FE-4D57-AD26-7048F133A08B}"/>
              </a:ext>
            </a:extLst>
          </p:cNvPr>
          <p:cNvSpPr>
            <a:spLocks noGrp="1"/>
          </p:cNvSpPr>
          <p:nvPr>
            <p:ph type="title"/>
          </p:nvPr>
        </p:nvSpPr>
        <p:spPr/>
        <p:txBody>
          <a:bodyPr/>
          <a:lstStyle/>
          <a:p>
            <a:r>
              <a:rPr lang="en-AU" dirty="0"/>
              <a:t>The SC6 meeting in October stretches over two weeks</a:t>
            </a:r>
          </a:p>
        </p:txBody>
      </p:sp>
      <p:sp>
        <p:nvSpPr>
          <p:cNvPr id="4" name="Footer Placeholder 3">
            <a:extLst>
              <a:ext uri="{FF2B5EF4-FFF2-40B4-BE49-F238E27FC236}">
                <a16:creationId xmlns:a16="http://schemas.microsoft.com/office/drawing/2014/main" id="{ADDF1E6C-53EC-4932-BF46-ADB1718317F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E23124B-6BED-44E7-8C35-B3947168BD1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
        <p:nvSpPr>
          <p:cNvPr id="6" name="Content Placeholder 5">
            <a:extLst>
              <a:ext uri="{FF2B5EF4-FFF2-40B4-BE49-F238E27FC236}">
                <a16:creationId xmlns:a16="http://schemas.microsoft.com/office/drawing/2014/main" id="{8DD65C12-ECA1-44E1-95B0-D67E06044967}"/>
              </a:ext>
            </a:extLst>
          </p:cNvPr>
          <p:cNvSpPr>
            <a:spLocks noGrp="1"/>
          </p:cNvSpPr>
          <p:nvPr>
            <p:ph idx="1"/>
          </p:nvPr>
        </p:nvSpPr>
        <p:spPr>
          <a:xfrm>
            <a:off x="685800" y="3583684"/>
            <a:ext cx="7772400" cy="2512315"/>
          </a:xfrm>
        </p:spPr>
        <p:txBody>
          <a:bodyPr/>
          <a:lstStyle/>
          <a:p>
            <a:pPr lvl="1"/>
            <a:r>
              <a:rPr lang="en-AU" dirty="0"/>
              <a:t>The items of most interest to IEEE 802 are both scheduled for Thu, 22 Oct 2020 @ 13:00-16:00 UTC</a:t>
            </a:r>
          </a:p>
          <a:p>
            <a:pPr lvl="2"/>
            <a:r>
              <a:rPr lang="en-AU" dirty="0"/>
              <a:t>5.6: WUR proposal</a:t>
            </a:r>
          </a:p>
          <a:p>
            <a:pPr lvl="2"/>
            <a:r>
              <a:rPr lang="en-AU" dirty="0"/>
              <a:t>7: Liaison from IEEE 802 </a:t>
            </a:r>
          </a:p>
          <a:p>
            <a:pPr lvl="2"/>
            <a:r>
              <a:rPr lang="en-AU" dirty="0"/>
              <a:t>Note: Stephen McCann has volunteered to attend on behalf of IEEE 802, Andrew Myles may attend and Peter Yee is probably conflicted</a:t>
            </a:r>
          </a:p>
          <a:p>
            <a:pPr lvl="1"/>
            <a:r>
              <a:rPr lang="en-AU" dirty="0"/>
              <a:t>IEEE 802 also potentially has interest in the 6.4: </a:t>
            </a:r>
            <a:r>
              <a:rPr lang="en-AU" i="1" dirty="0"/>
              <a:t>AHG 2 on Trustworthiness </a:t>
            </a:r>
            <a:r>
              <a:rPr lang="en-AU" dirty="0"/>
              <a:t>meeting scheduled for 26 Oct 2020 @ 7:00-8:00 UTC</a:t>
            </a:r>
          </a:p>
          <a:p>
            <a:pPr lvl="2"/>
            <a:r>
              <a:rPr lang="en-AU" dirty="0"/>
              <a:t>Note: Peter Yee has volunteered to attend</a:t>
            </a:r>
          </a:p>
          <a:p>
            <a:pPr lvl="1"/>
            <a:endParaRPr lang="en-AU" dirty="0"/>
          </a:p>
          <a:p>
            <a:pPr lvl="2"/>
            <a:endParaRPr lang="en-AU" dirty="0"/>
          </a:p>
        </p:txBody>
      </p:sp>
      <p:graphicFrame>
        <p:nvGraphicFramePr>
          <p:cNvPr id="8" name="Content Placeholder 8">
            <a:extLst>
              <a:ext uri="{FF2B5EF4-FFF2-40B4-BE49-F238E27FC236}">
                <a16:creationId xmlns:a16="http://schemas.microsoft.com/office/drawing/2014/main" id="{F5322946-7440-4833-ABFA-72FCB82315F2}"/>
              </a:ext>
            </a:extLst>
          </p:cNvPr>
          <p:cNvGraphicFramePr>
            <a:graphicFrameLocks/>
          </p:cNvGraphicFramePr>
          <p:nvPr>
            <p:extLst>
              <p:ext uri="{D42A27DB-BD31-4B8C-83A1-F6EECF244321}">
                <p14:modId xmlns:p14="http://schemas.microsoft.com/office/powerpoint/2010/main" val="1976040402"/>
              </p:ext>
            </p:extLst>
          </p:nvPr>
        </p:nvGraphicFramePr>
        <p:xfrm>
          <a:off x="669010" y="1754883"/>
          <a:ext cx="7772399" cy="1597917"/>
        </p:xfrm>
        <a:graphic>
          <a:graphicData uri="http://schemas.openxmlformats.org/drawingml/2006/table">
            <a:tbl>
              <a:tblPr firstRow="1" bandRow="1">
                <a:tableStyleId>{21E4AEA4-8DFA-4A89-87EB-49C32662AFE0}</a:tableStyleId>
              </a:tblPr>
              <a:tblGrid>
                <a:gridCol w="3843806">
                  <a:extLst>
                    <a:ext uri="{9D8B030D-6E8A-4147-A177-3AD203B41FA5}">
                      <a16:colId xmlns:a16="http://schemas.microsoft.com/office/drawing/2014/main" val="1372783328"/>
                    </a:ext>
                  </a:extLst>
                </a:gridCol>
                <a:gridCol w="3928593">
                  <a:extLst>
                    <a:ext uri="{9D8B030D-6E8A-4147-A177-3AD203B41FA5}">
                      <a16:colId xmlns:a16="http://schemas.microsoft.com/office/drawing/2014/main" val="3847734731"/>
                    </a:ext>
                  </a:extLst>
                </a:gridCol>
              </a:tblGrid>
              <a:tr h="209550">
                <a:tc>
                  <a:txBody>
                    <a:bodyPr/>
                    <a:lstStyle/>
                    <a:p>
                      <a:pPr>
                        <a:lnSpc>
                          <a:spcPts val="1050"/>
                        </a:lnSpc>
                        <a:spcAft>
                          <a:spcPts val="0"/>
                        </a:spcAft>
                      </a:pPr>
                      <a:r>
                        <a:rPr lang="en-AU" sz="1600" dirty="0">
                          <a:effectLst/>
                        </a:rPr>
                        <a:t>Meeting</a:t>
                      </a:r>
                      <a:endParaRPr lang="en-AU" sz="1600" dirty="0">
                        <a:effectLst/>
                        <a:latin typeface="Calibri" panose="020F0502020204030204" pitchFamily="34" charset="0"/>
                        <a:ea typeface="Calibri" panose="020F0502020204030204" pitchFamily="34" charset="0"/>
                      </a:endParaRPr>
                    </a:p>
                  </a:txBody>
                  <a:tcPr marL="50800" marR="50800" marT="50800" marB="50800" anchor="ctr"/>
                </a:tc>
                <a:tc>
                  <a:txBody>
                    <a:bodyPr/>
                    <a:lstStyle/>
                    <a:p>
                      <a:pPr>
                        <a:lnSpc>
                          <a:spcPts val="1050"/>
                        </a:lnSpc>
                        <a:spcAft>
                          <a:spcPts val="0"/>
                        </a:spcAft>
                      </a:pPr>
                      <a:r>
                        <a:rPr lang="en-AU" sz="1600">
                          <a:effectLst/>
                        </a:rPr>
                        <a:t>Meeting dates</a:t>
                      </a:r>
                      <a:endParaRPr lang="en-AU" sz="1600">
                        <a:effectLst/>
                        <a:latin typeface="Calibri" panose="020F0502020204030204" pitchFamily="34" charset="0"/>
                        <a:ea typeface="Calibri" panose="020F0502020204030204" pitchFamily="34" charset="0"/>
                      </a:endParaRPr>
                    </a:p>
                  </a:txBody>
                  <a:tcPr marL="50800" marR="50800" marT="50800" marB="50800" anchor="ctr"/>
                </a:tc>
                <a:extLst>
                  <a:ext uri="{0D108BD9-81ED-4DB2-BD59-A6C34878D82A}">
                    <a16:rowId xmlns:a16="http://schemas.microsoft.com/office/drawing/2014/main" val="753809226"/>
                  </a:ext>
                </a:extLst>
              </a:tr>
              <a:tr h="0">
                <a:tc>
                  <a:txBody>
                    <a:bodyPr/>
                    <a:lstStyle/>
                    <a:p>
                      <a:pPr>
                        <a:lnSpc>
                          <a:spcPts val="1200"/>
                        </a:lnSpc>
                        <a:spcAft>
                          <a:spcPts val="0"/>
                        </a:spcAft>
                      </a:pPr>
                      <a:r>
                        <a:rPr lang="en-AU" sz="1600" u="sng" dirty="0">
                          <a:effectLst/>
                          <a:hlinkClick r:id="rId2"/>
                        </a:rPr>
                        <a:t>ISO/IEC JTC 1/SC 6/WG 1 - 35th</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19-23</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1186417565"/>
                  </a:ext>
                </a:extLst>
              </a:tr>
              <a:tr h="0">
                <a:tc>
                  <a:txBody>
                    <a:bodyPr/>
                    <a:lstStyle/>
                    <a:p>
                      <a:pPr>
                        <a:lnSpc>
                          <a:spcPts val="1200"/>
                        </a:lnSpc>
                        <a:spcAft>
                          <a:spcPts val="0"/>
                        </a:spcAft>
                      </a:pPr>
                      <a:r>
                        <a:rPr lang="en-AU" sz="1600" u="sng" dirty="0">
                          <a:effectLst/>
                          <a:hlinkClick r:id="rId3"/>
                        </a:rPr>
                        <a:t>ISO/IEC JTC 1/SC 6 - 42nd</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19-30</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3700841288"/>
                  </a:ext>
                </a:extLst>
              </a:tr>
              <a:tr h="0">
                <a:tc>
                  <a:txBody>
                    <a:bodyPr/>
                    <a:lstStyle/>
                    <a:p>
                      <a:pPr>
                        <a:lnSpc>
                          <a:spcPts val="1200"/>
                        </a:lnSpc>
                        <a:spcAft>
                          <a:spcPts val="0"/>
                        </a:spcAft>
                      </a:pPr>
                      <a:r>
                        <a:rPr lang="en-AU" sz="1600" u="sng" dirty="0">
                          <a:effectLst/>
                          <a:hlinkClick r:id="rId4"/>
                        </a:rPr>
                        <a:t>ISO/IEC JTC 1/SC 6/WG 7 - 32nd</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21-28</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405774980"/>
                  </a:ext>
                </a:extLst>
              </a:tr>
              <a:tr h="0">
                <a:tc>
                  <a:txBody>
                    <a:bodyPr/>
                    <a:lstStyle/>
                    <a:p>
                      <a:pPr>
                        <a:lnSpc>
                          <a:spcPts val="1200"/>
                        </a:lnSpc>
                        <a:spcAft>
                          <a:spcPts val="0"/>
                        </a:spcAft>
                      </a:pPr>
                      <a:r>
                        <a:rPr lang="en-AU" sz="1600" u="sng" dirty="0">
                          <a:effectLst/>
                          <a:hlinkClick r:id="rId5"/>
                        </a:rPr>
                        <a:t>ISO/IEC JTC 1/SC 6/AG 2 - 1st</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a:effectLst/>
                        </a:rPr>
                        <a:t>2020 October 19-30</a:t>
                      </a:r>
                      <a:endParaRPr lang="en-AU" sz="160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934717655"/>
                  </a:ext>
                </a:extLst>
              </a:tr>
              <a:tr h="0">
                <a:tc>
                  <a:txBody>
                    <a:bodyPr/>
                    <a:lstStyle/>
                    <a:p>
                      <a:pPr>
                        <a:lnSpc>
                          <a:spcPts val="1200"/>
                        </a:lnSpc>
                        <a:spcAft>
                          <a:spcPts val="0"/>
                        </a:spcAft>
                      </a:pPr>
                      <a:r>
                        <a:rPr lang="en-AU" sz="1600" u="sng" dirty="0">
                          <a:effectLst/>
                          <a:hlinkClick r:id="rId6"/>
                        </a:rPr>
                        <a:t>ISO/IEC JTC 1/SC 6/AHG 2 - 1st</a:t>
                      </a:r>
                      <a:endParaRPr lang="en-AU" sz="1600" dirty="0">
                        <a:effectLst/>
                        <a:latin typeface="Calibri" panose="020F0502020204030204" pitchFamily="34" charset="0"/>
                        <a:ea typeface="Calibri" panose="020F0502020204030204" pitchFamily="34" charset="0"/>
                      </a:endParaRPr>
                    </a:p>
                  </a:txBody>
                  <a:tcPr marL="50800" marR="50800" marT="50800" marB="50800"/>
                </a:tc>
                <a:tc>
                  <a:txBody>
                    <a:bodyPr/>
                    <a:lstStyle/>
                    <a:p>
                      <a:pPr>
                        <a:lnSpc>
                          <a:spcPts val="1200"/>
                        </a:lnSpc>
                        <a:spcAft>
                          <a:spcPts val="0"/>
                        </a:spcAft>
                      </a:pPr>
                      <a:r>
                        <a:rPr lang="en-AU" sz="1600" dirty="0">
                          <a:effectLst/>
                        </a:rPr>
                        <a:t>2020 October 26</a:t>
                      </a:r>
                      <a:endParaRPr lang="en-AU" sz="1600" dirty="0">
                        <a:effectLst/>
                        <a:latin typeface="Calibri" panose="020F0502020204030204" pitchFamily="34" charset="0"/>
                        <a:ea typeface="Calibri" panose="020F0502020204030204" pitchFamily="34" charset="0"/>
                      </a:endParaRPr>
                    </a:p>
                  </a:txBody>
                  <a:tcPr marL="50800" marR="50800" marT="50800" marB="50800"/>
                </a:tc>
                <a:extLst>
                  <a:ext uri="{0D108BD9-81ED-4DB2-BD59-A6C34878D82A}">
                    <a16:rowId xmlns:a16="http://schemas.microsoft.com/office/drawing/2014/main" val="527811728"/>
                  </a:ext>
                </a:extLst>
              </a:tr>
            </a:tbl>
          </a:graphicData>
        </a:graphic>
      </p:graphicFrame>
    </p:spTree>
    <p:extLst>
      <p:ext uri="{BB962C8B-B14F-4D97-AF65-F5344CB8AC3E}">
        <p14:creationId xmlns:p14="http://schemas.microsoft.com/office/powerpoint/2010/main" val="12292015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E759-6B81-46EC-AFB3-E52E13F42EC5}"/>
              </a:ext>
            </a:extLst>
          </p:cNvPr>
          <p:cNvSpPr>
            <a:spLocks noGrp="1"/>
          </p:cNvSpPr>
          <p:nvPr>
            <p:ph type="title"/>
          </p:nvPr>
        </p:nvSpPr>
        <p:spPr/>
        <p:txBody>
          <a:bodyPr/>
          <a:lstStyle/>
          <a:p>
            <a:r>
              <a:rPr lang="en-AU" dirty="0"/>
              <a:t>An agenda has been proposed for SC6/WG1</a:t>
            </a:r>
          </a:p>
        </p:txBody>
      </p:sp>
      <p:sp>
        <p:nvSpPr>
          <p:cNvPr id="3" name="Content Placeholder 2">
            <a:extLst>
              <a:ext uri="{FF2B5EF4-FFF2-40B4-BE49-F238E27FC236}">
                <a16:creationId xmlns:a16="http://schemas.microsoft.com/office/drawing/2014/main" id="{F2B98F7F-48E1-4890-8C50-EE3E49C4DE07}"/>
              </a:ext>
            </a:extLst>
          </p:cNvPr>
          <p:cNvSpPr>
            <a:spLocks noGrp="1"/>
          </p:cNvSpPr>
          <p:nvPr>
            <p:ph idx="1"/>
          </p:nvPr>
        </p:nvSpPr>
        <p:spPr/>
        <p:txBody>
          <a:bodyPr/>
          <a:lstStyle/>
          <a:p>
            <a:r>
              <a:rPr lang="en-AU" dirty="0">
                <a:effectLst/>
                <a:latin typeface="Arial" panose="020B0604020202020204" pitchFamily="34" charset="0"/>
              </a:rPr>
              <a:t>Agenda</a:t>
            </a:r>
          </a:p>
          <a:p>
            <a:pPr lvl="1"/>
            <a:r>
              <a:rPr lang="en-AU" dirty="0">
                <a:effectLst/>
                <a:latin typeface="Arial" panose="020B0604020202020204" pitchFamily="34" charset="0"/>
              </a:rPr>
              <a:t>1. Welcome &amp; ISO/IEC Codes of Conduct</a:t>
            </a:r>
          </a:p>
          <a:p>
            <a:pPr lvl="1"/>
            <a:r>
              <a:rPr lang="en-AU" dirty="0">
                <a:effectLst/>
                <a:latin typeface="Arial" panose="020B0604020202020204" pitchFamily="34" charset="0"/>
              </a:rPr>
              <a:t>2. Roll Call</a:t>
            </a:r>
          </a:p>
          <a:p>
            <a:pPr lvl="1"/>
            <a:r>
              <a:rPr lang="en-AU" dirty="0">
                <a:effectLst/>
                <a:latin typeface="Arial" panose="020B0604020202020204" pitchFamily="34" charset="0"/>
              </a:rPr>
              <a:t>3. Approval of Agenda</a:t>
            </a:r>
          </a:p>
          <a:p>
            <a:pPr lvl="1"/>
            <a:r>
              <a:rPr lang="en-AU" dirty="0">
                <a:effectLst/>
                <a:latin typeface="Arial" panose="020B0604020202020204" pitchFamily="34" charset="0"/>
              </a:rPr>
              <a:t>4. Review Meeting Report</a:t>
            </a:r>
          </a:p>
          <a:p>
            <a:pPr lvl="1"/>
            <a:r>
              <a:rPr lang="en-AU" dirty="0">
                <a:effectLst/>
                <a:latin typeface="Arial" panose="020B0604020202020204" pitchFamily="34" charset="0"/>
              </a:rPr>
              <a:t>5. Active Work Items</a:t>
            </a:r>
          </a:p>
          <a:p>
            <a:pPr lvl="2"/>
            <a:r>
              <a:rPr lang="en-AU" dirty="0">
                <a:effectLst/>
                <a:latin typeface="Arial" panose="020B0604020202020204" pitchFamily="34" charset="0"/>
              </a:rPr>
              <a:t>5.1 Revision ISO/IEC 21481:2012 - Near Field Communication Interface and Protocol - 2 (NFCIP-2) </a:t>
            </a:r>
          </a:p>
          <a:p>
            <a:pPr lvl="2"/>
            <a:r>
              <a:rPr lang="en-AU" dirty="0">
                <a:effectLst/>
                <a:latin typeface="Arial" panose="020B0604020202020204" pitchFamily="34" charset="0"/>
              </a:rPr>
              <a:t>5.2 Revision ISO/IEC 17982:2012 - Close Capacitive Coupling Communication Physical Layer (CCCC PHY)</a:t>
            </a:r>
          </a:p>
          <a:p>
            <a:pPr lvl="2"/>
            <a:r>
              <a:rPr lang="en-AU" dirty="0">
                <a:effectLst/>
                <a:latin typeface="Arial" panose="020B0604020202020204" pitchFamily="34" charset="0"/>
              </a:rPr>
              <a:t>5.3 ISO/IEC 4005 Low Altitude Drone Area Network (LADAN)</a:t>
            </a:r>
          </a:p>
          <a:p>
            <a:pPr lvl="2"/>
            <a:r>
              <a:rPr lang="en-AU" dirty="0">
                <a:effectLst/>
                <a:latin typeface="Arial" panose="020B0604020202020204" pitchFamily="34" charset="0"/>
              </a:rPr>
              <a:t>5.4 Revision of ISO/IEC 23917:2005 NFCIP – 1 Protocol Test Methods</a:t>
            </a:r>
          </a:p>
          <a:p>
            <a:pPr lvl="2"/>
            <a:r>
              <a:rPr lang="en-AU" dirty="0">
                <a:effectLst/>
                <a:latin typeface="Arial" panose="020B0604020202020204" pitchFamily="34" charset="0"/>
              </a:rPr>
              <a:t>…</a:t>
            </a:r>
            <a:endParaRPr lang="en-AU" dirty="0"/>
          </a:p>
        </p:txBody>
      </p:sp>
      <p:sp>
        <p:nvSpPr>
          <p:cNvPr id="4" name="Footer Placeholder 3">
            <a:extLst>
              <a:ext uri="{FF2B5EF4-FFF2-40B4-BE49-F238E27FC236}">
                <a16:creationId xmlns:a16="http://schemas.microsoft.com/office/drawing/2014/main" id="{39BD7D71-B910-4D6D-8F2C-F20961AEC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5D39E4-2CB1-4D0D-A0F5-F193DF07DA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179232739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E759-6B81-46EC-AFB3-E52E13F42EC5}"/>
              </a:ext>
            </a:extLst>
          </p:cNvPr>
          <p:cNvSpPr>
            <a:spLocks noGrp="1"/>
          </p:cNvSpPr>
          <p:nvPr>
            <p:ph type="title"/>
          </p:nvPr>
        </p:nvSpPr>
        <p:spPr/>
        <p:txBody>
          <a:bodyPr/>
          <a:lstStyle/>
          <a:p>
            <a:r>
              <a:rPr lang="en-AU" dirty="0"/>
              <a:t>An agenda has been proposed for SC6/WG1</a:t>
            </a:r>
          </a:p>
        </p:txBody>
      </p:sp>
      <p:sp>
        <p:nvSpPr>
          <p:cNvPr id="3" name="Content Placeholder 2">
            <a:extLst>
              <a:ext uri="{FF2B5EF4-FFF2-40B4-BE49-F238E27FC236}">
                <a16:creationId xmlns:a16="http://schemas.microsoft.com/office/drawing/2014/main" id="{F2B98F7F-48E1-4890-8C50-EE3E49C4DE07}"/>
              </a:ext>
            </a:extLst>
          </p:cNvPr>
          <p:cNvSpPr>
            <a:spLocks noGrp="1"/>
          </p:cNvSpPr>
          <p:nvPr>
            <p:ph idx="1"/>
          </p:nvPr>
        </p:nvSpPr>
        <p:spPr/>
        <p:txBody>
          <a:bodyPr/>
          <a:lstStyle/>
          <a:p>
            <a:r>
              <a:rPr lang="en-AU" dirty="0">
                <a:effectLst/>
                <a:latin typeface="Arial" panose="020B0604020202020204" pitchFamily="34" charset="0"/>
              </a:rPr>
              <a:t>Agenda</a:t>
            </a:r>
          </a:p>
          <a:p>
            <a:pPr lvl="2"/>
            <a:r>
              <a:rPr lang="en-AU" dirty="0">
                <a:latin typeface="Arial" panose="020B0604020202020204" pitchFamily="34" charset="0"/>
              </a:rPr>
              <a:t>…</a:t>
            </a:r>
          </a:p>
          <a:p>
            <a:pPr lvl="2"/>
            <a:r>
              <a:rPr lang="en-AU" dirty="0">
                <a:effectLst/>
                <a:latin typeface="Arial" panose="020B0604020202020204" pitchFamily="34" charset="0"/>
              </a:rPr>
              <a:t>5.4 Revision of ISO/IEC 23917:2005 NFCIP – 1 Protocol Test Methods</a:t>
            </a:r>
          </a:p>
          <a:p>
            <a:pPr lvl="2"/>
            <a:r>
              <a:rPr lang="en-AU" dirty="0">
                <a:effectLst/>
                <a:latin typeface="Arial" panose="020B0604020202020204" pitchFamily="34" charset="0"/>
              </a:rPr>
              <a:t>5.5 Revision of ISO/IEC 19369:2014 NFCIP - 2 Test method</a:t>
            </a:r>
          </a:p>
          <a:p>
            <a:pPr lvl="2"/>
            <a:r>
              <a:rPr lang="en-AU" dirty="0">
                <a:effectLst/>
                <a:highlight>
                  <a:srgbClr val="FFFF00"/>
                </a:highlight>
                <a:latin typeface="Arial" panose="020B0604020202020204" pitchFamily="34" charset="0"/>
              </a:rPr>
              <a:t>5.6 PWI on Narrow Band Variable OOK WUR</a:t>
            </a:r>
          </a:p>
          <a:p>
            <a:pPr lvl="1"/>
            <a:r>
              <a:rPr lang="en-AU" dirty="0">
                <a:effectLst/>
                <a:latin typeface="Arial" panose="020B0604020202020204" pitchFamily="34" charset="0"/>
              </a:rPr>
              <a:t>6. Potential updates of Ad-Hoc group related to WG 1</a:t>
            </a:r>
          </a:p>
          <a:p>
            <a:pPr lvl="2"/>
            <a:r>
              <a:rPr lang="en-AU" dirty="0">
                <a:effectLst/>
                <a:highlight>
                  <a:srgbClr val="FFFF00"/>
                </a:highlight>
                <a:latin typeface="Arial" panose="020B0604020202020204" pitchFamily="34" charset="0"/>
              </a:rPr>
              <a:t>6.1 AG 1 on Wearable Devices</a:t>
            </a:r>
          </a:p>
          <a:p>
            <a:pPr lvl="2"/>
            <a:r>
              <a:rPr lang="en-AU" dirty="0">
                <a:effectLst/>
                <a:latin typeface="Arial" panose="020B0604020202020204" pitchFamily="34" charset="0"/>
              </a:rPr>
              <a:t>6.2 AHG 1 on Networking for Blockchain</a:t>
            </a:r>
          </a:p>
          <a:p>
            <a:pPr lvl="2"/>
            <a:r>
              <a:rPr lang="en-AU" dirty="0">
                <a:effectLst/>
                <a:highlight>
                  <a:srgbClr val="FFFF00"/>
                </a:highlight>
                <a:latin typeface="Arial" panose="020B0604020202020204" pitchFamily="34" charset="0"/>
              </a:rPr>
              <a:t>6.3 AG 2 on Concepts and Terminology</a:t>
            </a:r>
          </a:p>
          <a:p>
            <a:pPr lvl="2"/>
            <a:r>
              <a:rPr lang="en-AU" dirty="0">
                <a:effectLst/>
                <a:highlight>
                  <a:srgbClr val="FFFF00"/>
                </a:highlight>
                <a:latin typeface="Arial" panose="020B0604020202020204" pitchFamily="34" charset="0"/>
              </a:rPr>
              <a:t>6.4 AHG 2 on Trustworthiness</a:t>
            </a:r>
          </a:p>
          <a:p>
            <a:pPr lvl="1"/>
            <a:r>
              <a:rPr lang="en-AU" dirty="0">
                <a:effectLst/>
                <a:latin typeface="Arial" panose="020B0604020202020204" pitchFamily="34" charset="0"/>
              </a:rPr>
              <a:t>…</a:t>
            </a:r>
          </a:p>
        </p:txBody>
      </p:sp>
      <p:sp>
        <p:nvSpPr>
          <p:cNvPr id="4" name="Footer Placeholder 3">
            <a:extLst>
              <a:ext uri="{FF2B5EF4-FFF2-40B4-BE49-F238E27FC236}">
                <a16:creationId xmlns:a16="http://schemas.microsoft.com/office/drawing/2014/main" id="{39BD7D71-B910-4D6D-8F2C-F20961AEC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5D39E4-2CB1-4D0D-A0F5-F193DF07DAC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8594453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07D8-6BAD-4ABA-83D2-8E7157CDD6F5}"/>
              </a:ext>
            </a:extLst>
          </p:cNvPr>
          <p:cNvSpPr>
            <a:spLocks noGrp="1"/>
          </p:cNvSpPr>
          <p:nvPr>
            <p:ph type="title"/>
          </p:nvPr>
        </p:nvSpPr>
        <p:spPr>
          <a:xfrm>
            <a:off x="685800" y="685800"/>
            <a:ext cx="8153400" cy="1066800"/>
          </a:xfrm>
        </p:spPr>
        <p:txBody>
          <a:bodyPr/>
          <a:lstStyle/>
          <a:p>
            <a:r>
              <a:rPr lang="en-AU" dirty="0"/>
              <a:t>5.6: Korea NB experts submitted a proposal to SC6 for a WUR standard for Wi-Fi (&amp; other tech) in Feb 2020 </a:t>
            </a:r>
          </a:p>
        </p:txBody>
      </p:sp>
      <p:sp>
        <p:nvSpPr>
          <p:cNvPr id="3" name="Content Placeholder 2">
            <a:extLst>
              <a:ext uri="{FF2B5EF4-FFF2-40B4-BE49-F238E27FC236}">
                <a16:creationId xmlns:a16="http://schemas.microsoft.com/office/drawing/2014/main" id="{DAA6A6F7-4FC0-4134-B9AB-4FBE89B8E4B6}"/>
              </a:ext>
            </a:extLst>
          </p:cNvPr>
          <p:cNvSpPr>
            <a:spLocks noGrp="1"/>
          </p:cNvSpPr>
          <p:nvPr>
            <p:ph idx="1"/>
          </p:nvPr>
        </p:nvSpPr>
        <p:spPr/>
        <p:txBody>
          <a:bodyPr/>
          <a:lstStyle/>
          <a:p>
            <a:pPr lvl="1"/>
            <a:r>
              <a:rPr lang="en-AU" dirty="0"/>
              <a:t>The Korea NB submitted a proposal (1N198) for a NWIP related to Wake Up Radio</a:t>
            </a:r>
          </a:p>
          <a:p>
            <a:pPr lvl="2"/>
            <a:r>
              <a:rPr lang="en-AU" dirty="0"/>
              <a:t>Title:</a:t>
            </a:r>
            <a:r>
              <a:rPr lang="en-AU" i="1" dirty="0"/>
              <a:t> Variable Low Power Wake up OOK signal and Radio Device interoperable with ISM Legacy communication (Wi-Fi, Bluetooth, ZigBee, CW and etc.)</a:t>
            </a:r>
          </a:p>
          <a:p>
            <a:pPr lvl="2"/>
            <a:r>
              <a:rPr lang="en-AU" dirty="0"/>
              <a:t>Authors: appear to all belong to KETI</a:t>
            </a:r>
          </a:p>
          <a:p>
            <a:pPr lvl="1"/>
            <a:r>
              <a:rPr lang="en-AU" dirty="0"/>
              <a:t>The proposal appeared to overlap significantly with 802.11ba</a:t>
            </a:r>
          </a:p>
          <a:p>
            <a:pPr lvl="1"/>
            <a:r>
              <a:rPr lang="en-AU" dirty="0"/>
              <a:t>There were also copyright concerns in the proposal with some material allegedly duplicated from 802.11 </a:t>
            </a:r>
            <a:r>
              <a:rPr lang="en-AU" dirty="0" err="1"/>
              <a:t>TGba</a:t>
            </a:r>
            <a:r>
              <a:rPr lang="en-AU" dirty="0"/>
              <a:t> submissions</a:t>
            </a:r>
          </a:p>
          <a:p>
            <a:pPr lvl="2"/>
            <a:r>
              <a:rPr lang="en-AU" dirty="0"/>
              <a:t>IEEE-SA staff reached out to the contributors &amp; JTC1/SC6 leadership informing them of the copyright issue</a:t>
            </a:r>
          </a:p>
          <a:p>
            <a:pPr lvl="2"/>
            <a:r>
              <a:rPr lang="en-AU" dirty="0"/>
              <a:t>The contributors replaced the contribution with WG1N202, which added citations but probably did not resolve the copyright issues</a:t>
            </a:r>
          </a:p>
          <a:p>
            <a:pPr lvl="2"/>
            <a:r>
              <a:rPr lang="en-AU" dirty="0"/>
              <a:t>IEEE-SA staff reached out to the contributors &amp; JTC1/SC6 leadership again</a:t>
            </a:r>
          </a:p>
          <a:p>
            <a:pPr lvl="1"/>
            <a:r>
              <a:rPr lang="en-AU" dirty="0"/>
              <a:t>1N198 was then withdrawn … possibly for copyright reasons </a:t>
            </a:r>
          </a:p>
        </p:txBody>
      </p:sp>
      <p:sp>
        <p:nvSpPr>
          <p:cNvPr id="4" name="Footer Placeholder 3">
            <a:extLst>
              <a:ext uri="{FF2B5EF4-FFF2-40B4-BE49-F238E27FC236}">
                <a16:creationId xmlns:a16="http://schemas.microsoft.com/office/drawing/2014/main" id="{33C44B85-CA0D-4426-BF8D-4680DED0806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C15939-D877-4E17-B39E-3BB7243F99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4277521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305800" cy="1066800"/>
          </a:xfrm>
        </p:spPr>
        <p:txBody>
          <a:bodyPr/>
          <a:lstStyle/>
          <a:p>
            <a:r>
              <a:rPr lang="en-AU" dirty="0"/>
              <a:t>5.6: An IEEE 802 participant reported on the discussion of the WUR proposal at the SC6 meeting in Feb 2020</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a:xfrm>
            <a:off x="685800" y="1905000"/>
            <a:ext cx="7772400" cy="4114800"/>
          </a:xfrm>
        </p:spPr>
        <p:txBody>
          <a:bodyPr/>
          <a:lstStyle/>
          <a:p>
            <a:r>
              <a:rPr lang="en-AU" dirty="0"/>
              <a:t>Low Power Wake up Study and Comment request report</a:t>
            </a:r>
          </a:p>
          <a:p>
            <a:pPr lvl="1"/>
            <a:r>
              <a:rPr lang="en-AU" dirty="0"/>
              <a:t>The IEEE 802 liaison officer</a:t>
            </a:r>
            <a:r>
              <a:rPr lang="en-CA" dirty="0"/>
              <a:t> pointed out that some of the concepts were copied from IEEE 802.11ba (Wake Up Radio) and that the proponents of this work should either: </a:t>
            </a:r>
            <a:endParaRPr lang="en-AU" dirty="0"/>
          </a:p>
          <a:p>
            <a:pPr lvl="2"/>
            <a:r>
              <a:rPr lang="en-CA" dirty="0"/>
              <a:t>Introduce signalling within the messages of this WG1 system to allow client devices to distinguish it from an IEEE 802.11ba system, as there may be interoperability issues for two systems operating in the same radio band at the same time.</a:t>
            </a:r>
            <a:endParaRPr lang="en-AU" dirty="0"/>
          </a:p>
          <a:p>
            <a:pPr lvl="2"/>
            <a:r>
              <a:rPr lang="en-CA" dirty="0"/>
              <a:t>Encourage the WG1 proponents to participate in IEEE 802.11ba standardisation activities or at minimum send a liaison from SC6 WG1 to IEEE 802.11ba</a:t>
            </a:r>
            <a:endParaRPr lang="en-AU" dirty="0"/>
          </a:p>
          <a:p>
            <a:pPr lvl="1"/>
            <a:r>
              <a:rPr lang="en-AU" dirty="0"/>
              <a:t>The activity was approved as a preliminary work item (PWI) (see N2013) with comments requested by Oct 2020</a:t>
            </a:r>
          </a:p>
          <a:p>
            <a:pPr lvl="2"/>
            <a:r>
              <a:rPr lang="en-AU" dirty="0"/>
              <a:t>Does 802.11 </a:t>
            </a:r>
            <a:r>
              <a:rPr lang="en-AU" dirty="0" err="1"/>
              <a:t>TGba</a:t>
            </a:r>
            <a:r>
              <a:rPr lang="en-AU" dirty="0"/>
              <a:t> want to provide comments? Probably</a:t>
            </a:r>
          </a:p>
          <a:p>
            <a:pPr lvl="1"/>
            <a:r>
              <a:rPr lang="en-AU" dirty="0"/>
              <a:t>Note: the copyright is not owned by the IEEE-SA, which means any objection needs to come from the copyright owners</a:t>
            </a:r>
          </a:p>
          <a:p>
            <a:pPr lvl="2"/>
            <a:endParaRPr lang="en-CA"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graphicFrame>
        <p:nvGraphicFramePr>
          <p:cNvPr id="7" name="Object 6">
            <a:extLst>
              <a:ext uri="{FF2B5EF4-FFF2-40B4-BE49-F238E27FC236}">
                <a16:creationId xmlns:a16="http://schemas.microsoft.com/office/drawing/2014/main" id="{70064FB9-6CF2-40C6-9FF4-08547295E4EB}"/>
              </a:ext>
            </a:extLst>
          </p:cNvPr>
          <p:cNvGraphicFramePr>
            <a:graphicFrameLocks noChangeAspect="1"/>
          </p:cNvGraphicFramePr>
          <p:nvPr/>
        </p:nvGraphicFramePr>
        <p:xfrm>
          <a:off x="8267700" y="4953000"/>
          <a:ext cx="381000" cy="806450"/>
        </p:xfrm>
        <a:graphic>
          <a:graphicData uri="http://schemas.openxmlformats.org/presentationml/2006/ole">
            <mc:AlternateContent xmlns:mc="http://schemas.openxmlformats.org/markup-compatibility/2006">
              <mc:Choice xmlns:v="urn:schemas-microsoft-com:vml" Requires="v">
                <p:oleObj spid="_x0000_s324628" name="Acrobat Document" showAsIcon="1" r:id="rId3" imgW="380880" imgH="806400" progId="AcroExch.Document.DC">
                  <p:embed/>
                </p:oleObj>
              </mc:Choice>
              <mc:Fallback>
                <p:oleObj name="Acrobat Document" showAsIcon="1" r:id="rId3" imgW="380880" imgH="806400" progId="AcroExch.Document.DC">
                  <p:embed/>
                  <p:pic>
                    <p:nvPicPr>
                      <p:cNvPr id="7" name="Object 6">
                        <a:extLst>
                          <a:ext uri="{FF2B5EF4-FFF2-40B4-BE49-F238E27FC236}">
                            <a16:creationId xmlns:a16="http://schemas.microsoft.com/office/drawing/2014/main" id="{70064FB9-6CF2-40C6-9FF4-08547295E4EB}"/>
                          </a:ext>
                        </a:extLst>
                      </p:cNvPr>
                      <p:cNvPicPr/>
                      <p:nvPr/>
                    </p:nvPicPr>
                    <p:blipFill>
                      <a:blip r:embed="rId4"/>
                      <a:stretch>
                        <a:fillRect/>
                      </a:stretch>
                    </p:blipFill>
                    <p:spPr>
                      <a:xfrm>
                        <a:off x="8267700" y="4953000"/>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1557453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in Sept 2020</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14 Sept 2020</a:t>
            </a:r>
            <a:br>
              <a:rPr lang="en-US" sz="1600" b="1" dirty="0">
                <a:latin typeface="+mj-lt"/>
              </a:rPr>
            </a:br>
            <a:r>
              <a:rPr lang="en-US" sz="1600" b="1" dirty="0">
                <a:latin typeface="+mj-lt"/>
              </a:rPr>
              <a:t>@17:00-19:00</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solidFill>
                  <a:schemeClr val="tx1"/>
                </a:solidFill>
                <a:effectLst/>
                <a:latin typeface="+mj-lt"/>
                <a:hlinkClick r:id="rId3"/>
              </a:rPr>
              <a:t>https://ieeesa.webex.com/ieeesa/j.php?MTID=m5ae7bb16bcc3c1a29eb8af1e87b82f4d</a:t>
            </a:r>
            <a:endParaRPr lang="en-AU" sz="1600" dirty="0">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solidFill>
                  <a:schemeClr val="tx1"/>
                </a:solidFill>
                <a:effectLst/>
                <a:latin typeface="+mj-lt"/>
              </a:rPr>
              <a:t>Meeting number: 173 353 4222</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solidFill>
                  <a:schemeClr val="tx1"/>
                </a:solidFill>
                <a:effectLst/>
                <a:latin typeface="+mj-lt"/>
              </a:rPr>
              <a:t>Meeting password: wireless (94735377 from phones and video systems)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D8A6-4CF2-46A9-A648-1F665A1F5440}"/>
              </a:ext>
            </a:extLst>
          </p:cNvPr>
          <p:cNvSpPr>
            <a:spLocks noGrp="1"/>
          </p:cNvSpPr>
          <p:nvPr>
            <p:ph type="title"/>
          </p:nvPr>
        </p:nvSpPr>
        <p:spPr/>
        <p:txBody>
          <a:bodyPr/>
          <a:lstStyle/>
          <a:p>
            <a:r>
              <a:rPr lang="en-AU" dirty="0"/>
              <a:t>5.6: IEEE 802.15.4 might have an interest in the WUR activity but have not responded</a:t>
            </a:r>
          </a:p>
        </p:txBody>
      </p:sp>
      <p:sp>
        <p:nvSpPr>
          <p:cNvPr id="3" name="Content Placeholder 2">
            <a:extLst>
              <a:ext uri="{FF2B5EF4-FFF2-40B4-BE49-F238E27FC236}">
                <a16:creationId xmlns:a16="http://schemas.microsoft.com/office/drawing/2014/main" id="{FD44FC6B-82CC-4FEF-941D-BF2B1A314673}"/>
              </a:ext>
            </a:extLst>
          </p:cNvPr>
          <p:cNvSpPr>
            <a:spLocks noGrp="1"/>
          </p:cNvSpPr>
          <p:nvPr>
            <p:ph idx="1"/>
          </p:nvPr>
        </p:nvSpPr>
        <p:spPr/>
        <p:txBody>
          <a:bodyPr/>
          <a:lstStyle/>
          <a:p>
            <a:pPr lvl="1"/>
            <a:r>
              <a:rPr lang="en-AU" dirty="0"/>
              <a:t>Dorothy Stanley asked Bob </a:t>
            </a:r>
            <a:r>
              <a:rPr lang="en-AU" dirty="0" err="1"/>
              <a:t>Hiele</a:t>
            </a:r>
            <a:r>
              <a:rPr lang="en-AU" dirty="0"/>
              <a:t>, Rick Alfin &amp; Pat Kinney about this work in relation to 802.15.4</a:t>
            </a:r>
          </a:p>
          <a:p>
            <a:pPr lvl="2"/>
            <a:r>
              <a:rPr lang="en-AU" dirty="0"/>
              <a:t>This proposed new work project duplicates the work ongoing in 802.11ba.</a:t>
            </a:r>
          </a:p>
          <a:p>
            <a:pPr lvl="2"/>
            <a:r>
              <a:rPr lang="en-AU" dirty="0"/>
              <a:t>The proposed project also proposes to apply to 802.15.4 and Bluetooth.</a:t>
            </a:r>
          </a:p>
          <a:p>
            <a:pPr lvl="2"/>
            <a:r>
              <a:rPr lang="en-AU" dirty="0"/>
              <a:t>Given that 802.15.4 and BT are already very low power, would  there be material benefit from this ISO proposal for these technologies?</a:t>
            </a:r>
          </a:p>
          <a:p>
            <a:pPr lvl="1"/>
            <a:r>
              <a:rPr lang="en-AU" dirty="0"/>
              <a:t>There has been no response from 802.15.4 WG as of 8 Sept 2020</a:t>
            </a:r>
          </a:p>
        </p:txBody>
      </p:sp>
      <p:sp>
        <p:nvSpPr>
          <p:cNvPr id="4" name="Footer Placeholder 3">
            <a:extLst>
              <a:ext uri="{FF2B5EF4-FFF2-40B4-BE49-F238E27FC236}">
                <a16:creationId xmlns:a16="http://schemas.microsoft.com/office/drawing/2014/main" id="{6B70CFCC-7606-42F4-B598-ECF53479D6A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938517-6643-466E-9389-E7AEB25882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3666377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9D8A6-4CF2-46A9-A648-1F665A1F5440}"/>
              </a:ext>
            </a:extLst>
          </p:cNvPr>
          <p:cNvSpPr>
            <a:spLocks noGrp="1"/>
          </p:cNvSpPr>
          <p:nvPr>
            <p:ph type="title"/>
          </p:nvPr>
        </p:nvSpPr>
        <p:spPr/>
        <p:txBody>
          <a:bodyPr/>
          <a:lstStyle/>
          <a:p>
            <a:r>
              <a:rPr lang="en-AU" dirty="0"/>
              <a:t>5.6: An NWIP ballot started on the WUR proposal … but was then cancelled</a:t>
            </a:r>
          </a:p>
        </p:txBody>
      </p:sp>
      <p:sp>
        <p:nvSpPr>
          <p:cNvPr id="3" name="Content Placeholder 2">
            <a:extLst>
              <a:ext uri="{FF2B5EF4-FFF2-40B4-BE49-F238E27FC236}">
                <a16:creationId xmlns:a16="http://schemas.microsoft.com/office/drawing/2014/main" id="{FD44FC6B-82CC-4FEF-941D-BF2B1A314673}"/>
              </a:ext>
            </a:extLst>
          </p:cNvPr>
          <p:cNvSpPr>
            <a:spLocks noGrp="1"/>
          </p:cNvSpPr>
          <p:nvPr>
            <p:ph idx="1"/>
          </p:nvPr>
        </p:nvSpPr>
        <p:spPr/>
        <p:txBody>
          <a:bodyPr/>
          <a:lstStyle/>
          <a:p>
            <a:pPr lvl="1"/>
            <a:r>
              <a:rPr lang="en-AU" dirty="0"/>
              <a:t>The Korean NB has submitted a NWIP ballot on the WUR proposal, closing 18 Sept 2020</a:t>
            </a:r>
          </a:p>
          <a:p>
            <a:pPr lvl="1"/>
            <a:endParaRPr lang="en-AU" dirty="0"/>
          </a:p>
          <a:p>
            <a:pPr lvl="1"/>
            <a:endParaRPr lang="en-AU" dirty="0"/>
          </a:p>
          <a:p>
            <a:pPr lvl="1"/>
            <a:r>
              <a:rPr lang="en-AU" dirty="0"/>
              <a:t>This was weird because comments on the PWI were requested by Oct 2020 … </a:t>
            </a:r>
            <a:r>
              <a:rPr lang="en-AU" dirty="0" err="1"/>
              <a:t>hmmmm</a:t>
            </a:r>
            <a:r>
              <a:rPr lang="en-AU" dirty="0"/>
              <a:t>!</a:t>
            </a:r>
          </a:p>
          <a:p>
            <a:pPr lvl="1"/>
            <a:r>
              <a:rPr lang="en-AU" dirty="0"/>
              <a:t>The ballot was subsequently cancelled for procedural reasons</a:t>
            </a:r>
          </a:p>
          <a:p>
            <a:pPr lvl="2"/>
            <a:r>
              <a:rPr lang="en-AU" dirty="0" err="1"/>
              <a:t>ie</a:t>
            </a:r>
            <a:r>
              <a:rPr lang="en-AU" dirty="0"/>
              <a:t> it was apparently unauthorised</a:t>
            </a:r>
          </a:p>
          <a:p>
            <a:endParaRPr lang="en-AU" dirty="0"/>
          </a:p>
        </p:txBody>
      </p:sp>
      <p:sp>
        <p:nvSpPr>
          <p:cNvPr id="4" name="Footer Placeholder 3">
            <a:extLst>
              <a:ext uri="{FF2B5EF4-FFF2-40B4-BE49-F238E27FC236}">
                <a16:creationId xmlns:a16="http://schemas.microsoft.com/office/drawing/2014/main" id="{6B70CFCC-7606-42F4-B598-ECF53479D6A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C938517-6643-466E-9389-E7AEB25882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graphicFrame>
        <p:nvGraphicFramePr>
          <p:cNvPr id="6" name="Object 5">
            <a:extLst>
              <a:ext uri="{FF2B5EF4-FFF2-40B4-BE49-F238E27FC236}">
                <a16:creationId xmlns:a16="http://schemas.microsoft.com/office/drawing/2014/main" id="{F991E4BC-BB61-4B39-BD73-2E662935AD5C}"/>
              </a:ext>
            </a:extLst>
          </p:cNvPr>
          <p:cNvGraphicFramePr>
            <a:graphicFrameLocks noChangeAspect="1"/>
          </p:cNvGraphicFramePr>
          <p:nvPr/>
        </p:nvGraphicFramePr>
        <p:xfrm>
          <a:off x="1333500" y="2743200"/>
          <a:ext cx="381000" cy="806450"/>
        </p:xfrm>
        <a:graphic>
          <a:graphicData uri="http://schemas.openxmlformats.org/presentationml/2006/ole">
            <mc:AlternateContent xmlns:mc="http://schemas.openxmlformats.org/markup-compatibility/2006">
              <mc:Choice xmlns:v="urn:schemas-microsoft-com:vml" Requires="v">
                <p:oleObj spid="_x0000_s325670" name="Acrobat Document" showAsIcon="1" r:id="rId3" imgW="380880" imgH="806400" progId="AcroExch.Document.DC">
                  <p:embed/>
                </p:oleObj>
              </mc:Choice>
              <mc:Fallback>
                <p:oleObj name="Acrobat Document" showAsIcon="1" r:id="rId3" imgW="380880" imgH="806400" progId="AcroExch.Document.DC">
                  <p:embed/>
                  <p:pic>
                    <p:nvPicPr>
                      <p:cNvPr id="6" name="Object 5">
                        <a:extLst>
                          <a:ext uri="{FF2B5EF4-FFF2-40B4-BE49-F238E27FC236}">
                            <a16:creationId xmlns:a16="http://schemas.microsoft.com/office/drawing/2014/main" id="{F991E4BC-BB61-4B39-BD73-2E662935AD5C}"/>
                          </a:ext>
                        </a:extLst>
                      </p:cNvPr>
                      <p:cNvPicPr/>
                      <p:nvPr/>
                    </p:nvPicPr>
                    <p:blipFill>
                      <a:blip r:embed="rId4"/>
                      <a:stretch>
                        <a:fillRect/>
                      </a:stretch>
                    </p:blipFill>
                    <p:spPr>
                      <a:xfrm>
                        <a:off x="1333500" y="2743200"/>
                        <a:ext cx="3810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4B2A875A-5C96-4165-8C17-49271235EAD6}"/>
              </a:ext>
            </a:extLst>
          </p:cNvPr>
          <p:cNvGraphicFramePr>
            <a:graphicFrameLocks noChangeAspect="1"/>
          </p:cNvGraphicFramePr>
          <p:nvPr/>
        </p:nvGraphicFramePr>
        <p:xfrm>
          <a:off x="2400300" y="2751138"/>
          <a:ext cx="381000" cy="806450"/>
        </p:xfrm>
        <a:graphic>
          <a:graphicData uri="http://schemas.openxmlformats.org/presentationml/2006/ole">
            <mc:AlternateContent xmlns:mc="http://schemas.openxmlformats.org/markup-compatibility/2006">
              <mc:Choice xmlns:v="urn:schemas-microsoft-com:vml" Requires="v">
                <p:oleObj spid="_x0000_s325671" name="Acrobat Document" showAsIcon="1" r:id="rId5" imgW="380880" imgH="806400" progId="AcroExch.Document.DC">
                  <p:embed/>
                </p:oleObj>
              </mc:Choice>
              <mc:Fallback>
                <p:oleObj name="Acrobat Document" showAsIcon="1" r:id="rId5" imgW="380880" imgH="806400" progId="AcroExch.Document.DC">
                  <p:embed/>
                  <p:pic>
                    <p:nvPicPr>
                      <p:cNvPr id="7" name="Object 6">
                        <a:extLst>
                          <a:ext uri="{FF2B5EF4-FFF2-40B4-BE49-F238E27FC236}">
                            <a16:creationId xmlns:a16="http://schemas.microsoft.com/office/drawing/2014/main" id="{4B2A875A-5C96-4165-8C17-49271235EAD6}"/>
                          </a:ext>
                        </a:extLst>
                      </p:cNvPr>
                      <p:cNvPicPr/>
                      <p:nvPr/>
                    </p:nvPicPr>
                    <p:blipFill>
                      <a:blip r:embed="rId6"/>
                      <a:stretch>
                        <a:fillRect/>
                      </a:stretch>
                    </p:blipFill>
                    <p:spPr>
                      <a:xfrm>
                        <a:off x="2400300" y="2751138"/>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156890053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B44DD-7BE0-4A32-993A-E9A5EFC46565}"/>
              </a:ext>
            </a:extLst>
          </p:cNvPr>
          <p:cNvSpPr>
            <a:spLocks noGrp="1"/>
          </p:cNvSpPr>
          <p:nvPr>
            <p:ph type="title"/>
          </p:nvPr>
        </p:nvSpPr>
        <p:spPr/>
        <p:txBody>
          <a:bodyPr/>
          <a:lstStyle/>
          <a:p>
            <a:r>
              <a:rPr lang="en-AU" dirty="0"/>
              <a:t>5.6: The SC6 will discuss a possible LS to SC6</a:t>
            </a:r>
          </a:p>
        </p:txBody>
      </p:sp>
      <p:sp>
        <p:nvSpPr>
          <p:cNvPr id="3" name="Content Placeholder 2">
            <a:extLst>
              <a:ext uri="{FF2B5EF4-FFF2-40B4-BE49-F238E27FC236}">
                <a16:creationId xmlns:a16="http://schemas.microsoft.com/office/drawing/2014/main" id="{B44AEC72-FB32-4963-A5D8-ABB43439642F}"/>
              </a:ext>
            </a:extLst>
          </p:cNvPr>
          <p:cNvSpPr>
            <a:spLocks noGrp="1"/>
          </p:cNvSpPr>
          <p:nvPr>
            <p:ph idx="1"/>
          </p:nvPr>
        </p:nvSpPr>
        <p:spPr/>
        <p:txBody>
          <a:bodyPr/>
          <a:lstStyle/>
          <a:p>
            <a:pPr lvl="1"/>
            <a:r>
              <a:rPr lang="en-US" dirty="0"/>
              <a:t>Minyoung Park (MP) (Chair of </a:t>
            </a:r>
            <a:r>
              <a:rPr lang="en-US" dirty="0" err="1"/>
              <a:t>TGba</a:t>
            </a:r>
            <a:r>
              <a:rPr lang="en-US" dirty="0"/>
              <a:t>) highlighted similarities of the WUR proposal in SC6 with 802.11ba</a:t>
            </a:r>
          </a:p>
          <a:p>
            <a:pPr lvl="2"/>
            <a:r>
              <a:rPr lang="en-US" dirty="0"/>
              <a:t>See </a:t>
            </a:r>
            <a:r>
              <a:rPr lang="en-AU" u="sng" dirty="0">
                <a:hlinkClick r:id="rId2"/>
              </a:rPr>
              <a:t>11-20-1008-00</a:t>
            </a:r>
            <a:endParaRPr lang="en-AU" u="sng" dirty="0"/>
          </a:p>
          <a:p>
            <a:pPr lvl="1"/>
            <a:r>
              <a:rPr lang="en-AU" dirty="0"/>
              <a:t>A possible LS has been developed for transmission to SC6</a:t>
            </a:r>
          </a:p>
          <a:p>
            <a:pPr lvl="2"/>
            <a:r>
              <a:rPr lang="en-AU" dirty="0"/>
              <a:t>See </a:t>
            </a:r>
            <a:r>
              <a:rPr lang="en-AU" dirty="0">
                <a:hlinkClick r:id="rId3"/>
              </a:rPr>
              <a:t>11-20-1358-01</a:t>
            </a:r>
            <a:endParaRPr lang="en-AU" dirty="0"/>
          </a:p>
          <a:p>
            <a:pPr lvl="1"/>
            <a:r>
              <a:rPr lang="en-AU" dirty="0"/>
              <a:t>Motion:</a:t>
            </a:r>
          </a:p>
          <a:p>
            <a:pPr lvl="2"/>
            <a:r>
              <a:rPr lang="en-AU" i="1" dirty="0"/>
              <a:t>The IEEE 802 JTC1 SC recommends to the IEEE 802.11 WG that the LS in </a:t>
            </a:r>
            <a:r>
              <a:rPr lang="en-AU" i="1" dirty="0">
                <a:hlinkClick r:id="rId3"/>
              </a:rPr>
              <a:t>11-20-1358-01</a:t>
            </a:r>
            <a:r>
              <a:rPr lang="en-AU" i="1" dirty="0"/>
              <a:t> related to a proposed Wake-Up Radio project in ISO/IEC JTC1/SC6 be liaised to SC6</a:t>
            </a:r>
          </a:p>
          <a:p>
            <a:pPr lvl="2"/>
            <a:r>
              <a:rPr lang="en-AU" dirty="0"/>
              <a:t>Moved</a:t>
            </a:r>
          </a:p>
          <a:p>
            <a:pPr lvl="2"/>
            <a:r>
              <a:rPr lang="en-AU" dirty="0"/>
              <a:t>Seconded </a:t>
            </a:r>
          </a:p>
          <a:p>
            <a:pPr lvl="2"/>
            <a:endParaRPr lang="en-AU" dirty="0"/>
          </a:p>
          <a:p>
            <a:pPr lvl="2"/>
            <a:endParaRPr lang="en-AU" b="1" dirty="0"/>
          </a:p>
          <a:p>
            <a:pPr lvl="2"/>
            <a:endParaRPr lang="en-AU" u="sng" dirty="0"/>
          </a:p>
        </p:txBody>
      </p:sp>
      <p:sp>
        <p:nvSpPr>
          <p:cNvPr id="4" name="Footer Placeholder 3">
            <a:extLst>
              <a:ext uri="{FF2B5EF4-FFF2-40B4-BE49-F238E27FC236}">
                <a16:creationId xmlns:a16="http://schemas.microsoft.com/office/drawing/2014/main" id="{CC1F6105-79B2-4E10-A3B3-C46881333F3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4E4C40EA-4FED-432B-B9C1-8FE265D1AE6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5581853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p:txBody>
          <a:bodyPr/>
          <a:lstStyle/>
          <a:p>
            <a:r>
              <a:rPr lang="en-AU" dirty="0"/>
              <a:t>6.1: It was previously observed that </a:t>
            </a:r>
            <a:r>
              <a:rPr lang="en-CA" dirty="0"/>
              <a:t>Wearable Devices overlapped with 802.15 work</a:t>
            </a:r>
            <a:endParaRPr lang="en-AU" dirty="0"/>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r>
              <a:rPr lang="en-CA" dirty="0"/>
              <a:t>Re-activation of a Wearable Devices advisory group.</a:t>
            </a:r>
            <a:endParaRPr lang="en-AU" dirty="0"/>
          </a:p>
          <a:p>
            <a:pPr lvl="1"/>
            <a:r>
              <a:rPr lang="en-CA" dirty="0"/>
              <a:t>The IEEE 802 liaison officer shared his concerns that some of the concepts within this topic are similar to those in IEEE 802.15.4 (Personal Area Networks). </a:t>
            </a:r>
          </a:p>
          <a:p>
            <a:pPr lvl="1"/>
            <a:r>
              <a:rPr lang="en-CA" dirty="0"/>
              <a:t>The group was approved, but it’s existence will be re-considered at the ISO/IEC JTC1 SC6 plenary in October 2020</a:t>
            </a:r>
          </a:p>
          <a:p>
            <a:pPr lvl="1"/>
            <a:r>
              <a:rPr lang="en-CA" dirty="0"/>
              <a:t>There are no plans to comment at this stage</a:t>
            </a:r>
            <a:endParaRPr lang="en-AU" dirty="0"/>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graphicFrame>
        <p:nvGraphicFramePr>
          <p:cNvPr id="6" name="Object 5">
            <a:extLst>
              <a:ext uri="{FF2B5EF4-FFF2-40B4-BE49-F238E27FC236}">
                <a16:creationId xmlns:a16="http://schemas.microsoft.com/office/drawing/2014/main" id="{95BE35B9-CAAE-4F3B-8544-B5CA60C04698}"/>
              </a:ext>
            </a:extLst>
          </p:cNvPr>
          <p:cNvGraphicFramePr>
            <a:graphicFrameLocks noChangeAspect="1"/>
          </p:cNvGraphicFramePr>
          <p:nvPr>
            <p:extLst>
              <p:ext uri="{D42A27DB-BD31-4B8C-83A1-F6EECF244321}">
                <p14:modId xmlns:p14="http://schemas.microsoft.com/office/powerpoint/2010/main" val="3351660284"/>
              </p:ext>
            </p:extLst>
          </p:nvPr>
        </p:nvGraphicFramePr>
        <p:xfrm>
          <a:off x="1371600" y="4724400"/>
          <a:ext cx="381000" cy="806450"/>
        </p:xfrm>
        <a:graphic>
          <a:graphicData uri="http://schemas.openxmlformats.org/presentationml/2006/ole">
            <mc:AlternateContent xmlns:mc="http://schemas.openxmlformats.org/markup-compatibility/2006">
              <mc:Choice xmlns:v="urn:schemas-microsoft-com:vml" Requires="v">
                <p:oleObj spid="_x0000_s326676" name="Acrobat Document" showAsIcon="1" r:id="rId3" imgW="380880" imgH="806400" progId="AcroExch.Document.DC">
                  <p:embed/>
                </p:oleObj>
              </mc:Choice>
              <mc:Fallback>
                <p:oleObj name="Acrobat Document" showAsIcon="1" r:id="rId3" imgW="380880" imgH="806400" progId="AcroExch.Document.DC">
                  <p:embed/>
                  <p:pic>
                    <p:nvPicPr>
                      <p:cNvPr id="6" name="Object 5">
                        <a:extLst>
                          <a:ext uri="{FF2B5EF4-FFF2-40B4-BE49-F238E27FC236}">
                            <a16:creationId xmlns:a16="http://schemas.microsoft.com/office/drawing/2014/main" id="{95BE35B9-CAAE-4F3B-8544-B5CA60C04698}"/>
                          </a:ext>
                        </a:extLst>
                      </p:cNvPr>
                      <p:cNvPicPr/>
                      <p:nvPr/>
                    </p:nvPicPr>
                    <p:blipFill>
                      <a:blip r:embed="rId4"/>
                      <a:stretch>
                        <a:fillRect/>
                      </a:stretch>
                    </p:blipFill>
                    <p:spPr>
                      <a:xfrm>
                        <a:off x="1371600" y="4724400"/>
                        <a:ext cx="381000" cy="806450"/>
                      </a:xfrm>
                      <a:prstGeom prst="rect">
                        <a:avLst/>
                      </a:prstGeom>
                    </p:spPr>
                  </p:pic>
                </p:oleObj>
              </mc:Fallback>
            </mc:AlternateContent>
          </a:graphicData>
        </a:graphic>
      </p:graphicFrame>
    </p:spTree>
    <p:extLst>
      <p:ext uri="{BB962C8B-B14F-4D97-AF65-F5344CB8AC3E}">
        <p14:creationId xmlns:p14="http://schemas.microsoft.com/office/powerpoint/2010/main" val="24567170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2281-11B3-4DDA-AF7C-DB1A12B7EF14}"/>
              </a:ext>
            </a:extLst>
          </p:cNvPr>
          <p:cNvSpPr>
            <a:spLocks noGrp="1"/>
          </p:cNvSpPr>
          <p:nvPr>
            <p:ph type="title"/>
          </p:nvPr>
        </p:nvSpPr>
        <p:spPr/>
        <p:txBody>
          <a:bodyPr/>
          <a:lstStyle/>
          <a:p>
            <a:r>
              <a:rPr lang="en-AU" dirty="0"/>
              <a:t>6.3: SC6 approved an </a:t>
            </a:r>
            <a:r>
              <a:rPr lang="en-AU" i="1" dirty="0"/>
              <a:t>Advisory Group on Concepts and Terminology</a:t>
            </a:r>
          </a:p>
        </p:txBody>
      </p:sp>
      <p:sp>
        <p:nvSpPr>
          <p:cNvPr id="9" name="Content Placeholder 8">
            <a:extLst>
              <a:ext uri="{FF2B5EF4-FFF2-40B4-BE49-F238E27FC236}">
                <a16:creationId xmlns:a16="http://schemas.microsoft.com/office/drawing/2014/main" id="{B705B587-E64A-4D94-B4E6-FED74B2A1377}"/>
              </a:ext>
            </a:extLst>
          </p:cNvPr>
          <p:cNvSpPr>
            <a:spLocks noGrp="1"/>
          </p:cNvSpPr>
          <p:nvPr>
            <p:ph idx="1"/>
          </p:nvPr>
        </p:nvSpPr>
        <p:spPr>
          <a:xfrm>
            <a:off x="670560" y="1981200"/>
            <a:ext cx="7772400" cy="4114800"/>
          </a:xfrm>
        </p:spPr>
        <p:txBody>
          <a:bodyPr/>
          <a:lstStyle/>
          <a:p>
            <a:pPr lvl="1"/>
            <a:r>
              <a:rPr lang="en-AU" dirty="0"/>
              <a:t>An </a:t>
            </a:r>
            <a:r>
              <a:rPr lang="en-AU" i="1" dirty="0"/>
              <a:t>Advisory Group on Concepts and Terminology </a:t>
            </a:r>
            <a:r>
              <a:rPr lang="en-AU" dirty="0"/>
              <a:t>(AG-CT) was proposed to address issues with concepts &amp; terminology across SC6 WGs</a:t>
            </a:r>
          </a:p>
          <a:p>
            <a:pPr lvl="2"/>
            <a:r>
              <a:rPr lang="en-AU" i="1" dirty="0"/>
              <a:t>Defining what types of terminological issue are to be addressed by AG-CT, reflecting the needs of SC 6 and the evolving nature of concept and terminology work;</a:t>
            </a:r>
          </a:p>
          <a:p>
            <a:pPr lvl="2"/>
            <a:r>
              <a:rPr lang="en-AU" i="1" dirty="0"/>
              <a:t>Identifying and prioritising terminology issues within existing and emerging projects for attention;</a:t>
            </a:r>
          </a:p>
          <a:p>
            <a:pPr lvl="2"/>
            <a:r>
              <a:rPr lang="en-AU" i="1" dirty="0"/>
              <a:t>Utilising existing standards, ISO/IEC deliverables and good practice from other TC/SCs relating to the development and management of concepts and terminology as input into resolution processes and advice;</a:t>
            </a:r>
          </a:p>
          <a:p>
            <a:pPr lvl="2"/>
            <a:r>
              <a:rPr lang="en-AU" i="1" dirty="0"/>
              <a:t>Establishing appropriate repositories (new or reusing) for supporting the progress, recommendations and updating of documents;</a:t>
            </a:r>
          </a:p>
          <a:p>
            <a:pPr lvl="2"/>
            <a:r>
              <a:rPr lang="en-AU" i="1" dirty="0"/>
              <a:t>Providing concept and terminology advice to SC 6 WG Management, project editors and rapporteurs.</a:t>
            </a:r>
          </a:p>
        </p:txBody>
      </p:sp>
      <p:sp>
        <p:nvSpPr>
          <p:cNvPr id="4" name="Footer Placeholder 3">
            <a:extLst>
              <a:ext uri="{FF2B5EF4-FFF2-40B4-BE49-F238E27FC236}">
                <a16:creationId xmlns:a16="http://schemas.microsoft.com/office/drawing/2014/main" id="{826F4730-FEC1-4488-B46F-6E11A6055931}"/>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401A00F-EE8E-477B-9929-8D73607880D1}"/>
              </a:ext>
            </a:extLst>
          </p:cNvPr>
          <p:cNvSpPr>
            <a:spLocks noGrp="1"/>
          </p:cNvSpPr>
          <p:nvPr>
            <p:ph type="sldNum" sz="quarter" idx="11"/>
          </p:nvPr>
        </p:nvSpPr>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30408282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6.3: Activity in the </a:t>
            </a:r>
            <a:r>
              <a:rPr lang="en-AU" i="1" dirty="0"/>
              <a:t>Advisory Group on Concept and Terminology </a:t>
            </a:r>
            <a:r>
              <a:rPr lang="en-CA" dirty="0"/>
              <a:t>(AG 2) has been light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Ms.Qin</a:t>
            </a:r>
            <a:r>
              <a:rPr lang="en-AU" dirty="0"/>
              <a:t> </a:t>
            </a:r>
            <a:r>
              <a:rPr lang="en-AU" dirty="0" err="1"/>
              <a:t>Ll</a:t>
            </a:r>
            <a:r>
              <a:rPr lang="en-AU" dirty="0"/>
              <a:t> (</a:t>
            </a:r>
            <a:r>
              <a:rPr lang="en-AU" dirty="0">
                <a:hlinkClick r:id="rId2"/>
              </a:rPr>
              <a:t>liqin@iwncomm.com</a:t>
            </a:r>
            <a:r>
              <a:rPr lang="en-AU" dirty="0"/>
              <a:t>)  was appointed as the Convenor of the </a:t>
            </a:r>
            <a:r>
              <a:rPr lang="en-AU" i="1" dirty="0"/>
              <a:t>Advisory Group on Concept and Terminology</a:t>
            </a:r>
            <a:r>
              <a:rPr lang="en-CA" i="1" dirty="0"/>
              <a:t> </a:t>
            </a:r>
            <a:r>
              <a:rPr lang="en-CA" dirty="0"/>
              <a:t>(now called AHG 2) </a:t>
            </a:r>
            <a:endParaRPr lang="en-AU" dirty="0"/>
          </a:p>
          <a:p>
            <a:pPr lvl="1"/>
            <a:r>
              <a:rPr lang="en-AU" dirty="0"/>
              <a:t>It is not obvious it is of direct interest to IEEE 802</a:t>
            </a:r>
          </a:p>
          <a:p>
            <a:pPr lvl="2"/>
            <a:r>
              <a:rPr lang="en-AU" dirty="0"/>
              <a:t>However, it has been highlighted today because an IEEE 802 attendee expressed a view that the AG might be misused to the detriment of IEEE 802</a:t>
            </a:r>
          </a:p>
          <a:p>
            <a:pPr lvl="1"/>
            <a:r>
              <a:rPr lang="en-AU" dirty="0"/>
              <a:t>One 802 participants has registered</a:t>
            </a:r>
          </a:p>
          <a:p>
            <a:pPr lvl="2"/>
            <a:r>
              <a:rPr lang="en-AU" dirty="0"/>
              <a:t>Andrew Myles</a:t>
            </a:r>
          </a:p>
          <a:p>
            <a:pPr lvl="1"/>
            <a:r>
              <a:rPr lang="en-AU" dirty="0"/>
              <a:t>A meeting was held on 24 August 2020</a:t>
            </a:r>
          </a:p>
          <a:p>
            <a:pPr lvl="2"/>
            <a:r>
              <a:rPr lang="en-AU" dirty="0"/>
              <a:t>Seven China NB reps &amp; John Day (US NB) attended</a:t>
            </a:r>
          </a:p>
          <a:p>
            <a:pPr lvl="2"/>
            <a:r>
              <a:rPr lang="en-AU" dirty="0"/>
              <a:t>No </a:t>
            </a:r>
            <a:r>
              <a:rPr lang="en-AU"/>
              <a:t>substantive discussion</a:t>
            </a:r>
            <a:endParaRPr lang="en-AU" dirty="0"/>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5500459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a:xfrm>
            <a:off x="685800" y="685800"/>
            <a:ext cx="8382000" cy="1066800"/>
          </a:xfrm>
        </p:spPr>
        <p:txBody>
          <a:bodyPr/>
          <a:lstStyle/>
          <a:p>
            <a:r>
              <a:rPr lang="en-AU" dirty="0"/>
              <a:t>6.4: China NB submitted a proposal to SC6/WG1 for an </a:t>
            </a:r>
            <a:r>
              <a:rPr lang="en-AU" i="1" dirty="0"/>
              <a:t>ad hoc </a:t>
            </a:r>
            <a:r>
              <a:rPr lang="en-AU" dirty="0"/>
              <a:t>on trustworthiness at SC6 meeting in Feb 2020</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China NB submitted proposal to SC6/WG1 for an </a:t>
            </a:r>
            <a:r>
              <a:rPr lang="en-AU" i="1" dirty="0"/>
              <a:t>ad hoc </a:t>
            </a:r>
            <a:r>
              <a:rPr lang="en-AU" dirty="0"/>
              <a:t>on trustworthiness at SC6 meeting in Feb 2020</a:t>
            </a:r>
          </a:p>
          <a:p>
            <a:pPr lvl="2"/>
            <a:r>
              <a:rPr lang="en-AU" dirty="0"/>
              <a:t>See N17076</a:t>
            </a:r>
          </a:p>
          <a:p>
            <a:pPr lvl="1"/>
            <a:r>
              <a:rPr lang="en-AU" dirty="0"/>
              <a:t>The proposal was derived from a JTC1 activity in JTC1/SG13 to investigate various aspects of trustworthiness in the context of JTC1 standards</a:t>
            </a:r>
          </a:p>
          <a:p>
            <a:pPr lvl="2"/>
            <a:r>
              <a:rPr lang="en-AU" i="1" dirty="0"/>
              <a:t>Complete, improve and maintain the inventory (JTC 1 N14500) including the heat map as a JTC 1 standing document reflecting the landscape of trustworthiness in JTC 1, other ISO and IEC Committees, and other SDOs </a:t>
            </a:r>
          </a:p>
          <a:p>
            <a:pPr lvl="2"/>
            <a:r>
              <a:rPr lang="en-AU" i="1" dirty="0"/>
              <a:t>Complete terminology and description of characteristics and determine what type of document should be created. </a:t>
            </a:r>
          </a:p>
          <a:p>
            <a:pPr lvl="2"/>
            <a:r>
              <a:rPr lang="en-AU" i="1" dirty="0"/>
              <a:t>Develop horizontal deliverables such as frameworks, taxonomy and ontology for ICT trustworthiness for guiding trustworthiness efforts throughout JTC 1 and upon which other deliverables can be developed (beginning with ISO/IEC TS 24462, Ontology for ICT Trustworthiness Assessment)</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graphicFrame>
        <p:nvGraphicFramePr>
          <p:cNvPr id="8" name="Object 7">
            <a:extLst>
              <a:ext uri="{FF2B5EF4-FFF2-40B4-BE49-F238E27FC236}">
                <a16:creationId xmlns:a16="http://schemas.microsoft.com/office/drawing/2014/main" id="{52AF3A8E-5C6B-4061-A037-AFAFA20BF3C5}"/>
              </a:ext>
            </a:extLst>
          </p:cNvPr>
          <p:cNvGraphicFramePr>
            <a:graphicFrameLocks noChangeAspect="1"/>
          </p:cNvGraphicFramePr>
          <p:nvPr>
            <p:extLst>
              <p:ext uri="{D42A27DB-BD31-4B8C-83A1-F6EECF244321}">
                <p14:modId xmlns:p14="http://schemas.microsoft.com/office/powerpoint/2010/main" val="2249784142"/>
              </p:ext>
            </p:extLst>
          </p:nvPr>
        </p:nvGraphicFramePr>
        <p:xfrm>
          <a:off x="5410200" y="2438400"/>
          <a:ext cx="914400" cy="806450"/>
        </p:xfrm>
        <a:graphic>
          <a:graphicData uri="http://schemas.openxmlformats.org/presentationml/2006/ole">
            <mc:AlternateContent xmlns:mc="http://schemas.openxmlformats.org/markup-compatibility/2006">
              <mc:Choice xmlns:v="urn:schemas-microsoft-com:vml" Requires="v">
                <p:oleObj spid="_x0000_s327701" name="Packager Shell Object" showAsIcon="1" r:id="rId3" imgW="914400" imgH="806400" progId="Package">
                  <p:embed/>
                </p:oleObj>
              </mc:Choice>
              <mc:Fallback>
                <p:oleObj name="Packager Shell Object" showAsIcon="1" r:id="rId3" imgW="914400" imgH="806400" progId="Package">
                  <p:embed/>
                  <p:pic>
                    <p:nvPicPr>
                      <p:cNvPr id="8" name="Object 7">
                        <a:extLst>
                          <a:ext uri="{FF2B5EF4-FFF2-40B4-BE49-F238E27FC236}">
                            <a16:creationId xmlns:a16="http://schemas.microsoft.com/office/drawing/2014/main" id="{52AF3A8E-5C6B-4061-A037-AFAFA20BF3C5}"/>
                          </a:ext>
                        </a:extLst>
                      </p:cNvPr>
                      <p:cNvPicPr/>
                      <p:nvPr/>
                    </p:nvPicPr>
                    <p:blipFill>
                      <a:blip r:embed="rId4"/>
                      <a:stretch>
                        <a:fillRect/>
                      </a:stretch>
                    </p:blipFill>
                    <p:spPr>
                      <a:xfrm>
                        <a:off x="54102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231753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a:xfrm>
            <a:off x="685800" y="685800"/>
            <a:ext cx="8305800" cy="1066800"/>
          </a:xfrm>
        </p:spPr>
        <p:txBody>
          <a:bodyPr/>
          <a:lstStyle/>
          <a:p>
            <a:r>
              <a:rPr lang="en-AU" dirty="0"/>
              <a:t>6.4: China NB submitted a proposal to SC6/WG1 for an </a:t>
            </a:r>
            <a:r>
              <a:rPr lang="en-AU" i="1" dirty="0"/>
              <a:t>ad hoc </a:t>
            </a:r>
            <a:r>
              <a:rPr lang="en-AU" dirty="0"/>
              <a:t>on trustworthiness at SC6 meeting in Feb 2020</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proposal was for SC6 to establish an </a:t>
            </a:r>
            <a:r>
              <a:rPr lang="en-AU" i="1" dirty="0"/>
              <a:t>ad hoc </a:t>
            </a:r>
            <a:r>
              <a:rPr lang="en-AU" dirty="0"/>
              <a:t>to:</a:t>
            </a:r>
          </a:p>
          <a:p>
            <a:pPr lvl="2"/>
            <a:r>
              <a:rPr lang="en-AU" i="1" dirty="0"/>
              <a:t>Provide an environment where SC 6 members can discuss the impacts of concepts on trustworthiness and related standards on development of SC 6 standards</a:t>
            </a:r>
          </a:p>
          <a:p>
            <a:pPr lvl="2"/>
            <a:r>
              <a:rPr lang="en-AU" i="1" dirty="0"/>
              <a:t>As a channel from which liaisons/inputs can be made to JTC 1 WG on Trustworthiness</a:t>
            </a:r>
          </a:p>
          <a:p>
            <a:pPr lvl="1"/>
            <a:r>
              <a:rPr lang="en-AU" dirty="0"/>
              <a:t>The proposed </a:t>
            </a:r>
            <a:r>
              <a:rPr lang="en-AU" i="1" dirty="0"/>
              <a:t>ad </a:t>
            </a:r>
            <a:r>
              <a:rPr lang="en-AU" i="1" dirty="0" err="1"/>
              <a:t>hoc</a:t>
            </a:r>
            <a:r>
              <a:rPr lang="en-AU" dirty="0" err="1"/>
              <a:t>’s</a:t>
            </a:r>
            <a:r>
              <a:rPr lang="en-AU" dirty="0"/>
              <a:t> scope was:</a:t>
            </a:r>
          </a:p>
          <a:p>
            <a:pPr lvl="2"/>
            <a:r>
              <a:rPr lang="en-AU" i="1" dirty="0"/>
              <a:t>Review outputs of JTC 1 work on trustworthiness (including the previous AG on Trustworthiness outputs)</a:t>
            </a:r>
          </a:p>
          <a:p>
            <a:pPr lvl="2"/>
            <a:r>
              <a:rPr lang="en-AU" i="1" dirty="0"/>
              <a:t>Follow up the progress of the ISO/IEC JTC 1 WG on Trustworthiness</a:t>
            </a:r>
          </a:p>
          <a:p>
            <a:pPr lvl="2"/>
            <a:r>
              <a:rPr lang="en-AU" i="1" dirty="0"/>
              <a:t>Collect information about standardization gaps relevant to Trustworthiness from SC 6 viewpoint and practice</a:t>
            </a:r>
          </a:p>
          <a:p>
            <a:pPr lvl="2"/>
            <a:r>
              <a:rPr lang="en-AU" i="1" dirty="0"/>
              <a:t>Develop a guidance document or a Standing Document on Trustworthiness should be developed in SC 6</a:t>
            </a:r>
          </a:p>
          <a:p>
            <a:pPr lvl="2"/>
            <a:r>
              <a:rPr lang="en-AU" i="1" dirty="0"/>
              <a:t>Provide reports or recommendations to SC 6 and </a:t>
            </a:r>
            <a:r>
              <a:rPr lang="en-AU" dirty="0"/>
              <a:t>JTC 1. </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159813513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a:xfrm>
            <a:off x="685800" y="685800"/>
            <a:ext cx="8458200" cy="1066800"/>
          </a:xfrm>
        </p:spPr>
        <p:txBody>
          <a:bodyPr/>
          <a:lstStyle/>
          <a:p>
            <a:r>
              <a:rPr lang="en-AU" dirty="0"/>
              <a:t>6.4: An IEEE 802 participant has reported on the discussion of the </a:t>
            </a:r>
            <a:r>
              <a:rPr lang="en-CA" i="1" dirty="0"/>
              <a:t>Trustworthiness ad-hoc </a:t>
            </a:r>
            <a:r>
              <a:rPr lang="en-CA" dirty="0"/>
              <a:t>group</a:t>
            </a:r>
            <a:endParaRPr lang="en-AU" dirty="0"/>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pPr lvl="1"/>
            <a:r>
              <a:rPr lang="en-CA" dirty="0"/>
              <a:t>The scope of this activity appears to be very broad and includes security (encryption) issues, so that this may be an opportunity for various National Bodies (NB) to question the security of IEEE 802 standards as they come through ISO/IEC JTC1 SC6 for international ratification.</a:t>
            </a:r>
          </a:p>
          <a:p>
            <a:pPr lvl="1"/>
            <a:r>
              <a:rPr lang="en-CA" dirty="0"/>
              <a:t>There is a concern within the IEEE 802 community that: </a:t>
            </a:r>
            <a:endParaRPr lang="en-AU" dirty="0"/>
          </a:p>
          <a:p>
            <a:pPr lvl="2"/>
            <a:r>
              <a:rPr lang="en-CA" dirty="0"/>
              <a:t>This will potentially open up the IEEE 802 standard for security scrutiny by entities who were not present in the original IEEE 802 standardisation committees</a:t>
            </a:r>
            <a:endParaRPr lang="en-AU" dirty="0"/>
          </a:p>
          <a:p>
            <a:pPr lvl="2"/>
            <a:r>
              <a:rPr lang="en-CA" dirty="0"/>
              <a:t>That this will delay the process of the various IEEE 802 standards becoming ISO/IEC standards.</a:t>
            </a:r>
            <a:endParaRPr lang="en-AU" dirty="0"/>
          </a:p>
          <a:p>
            <a:pPr lvl="1"/>
            <a:r>
              <a:rPr lang="en-CA" dirty="0"/>
              <a:t>SC6 authorised the ad-hoc to proceed, </a:t>
            </a:r>
            <a:r>
              <a:rPr lang="en-AU" dirty="0"/>
              <a:t>but it will need to be re-chartered at the next ISO/IEC JTC1 SC6 plenary (October 2020)</a:t>
            </a:r>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graphicFrame>
        <p:nvGraphicFramePr>
          <p:cNvPr id="6" name="Object 5">
            <a:extLst>
              <a:ext uri="{FF2B5EF4-FFF2-40B4-BE49-F238E27FC236}">
                <a16:creationId xmlns:a16="http://schemas.microsoft.com/office/drawing/2014/main" id="{83B30CEA-C8C7-4A7B-93B3-0FE826CD0B0A}"/>
              </a:ext>
            </a:extLst>
          </p:cNvPr>
          <p:cNvGraphicFramePr>
            <a:graphicFrameLocks noChangeAspect="1"/>
          </p:cNvGraphicFramePr>
          <p:nvPr/>
        </p:nvGraphicFramePr>
        <p:xfrm>
          <a:off x="7629525" y="5851525"/>
          <a:ext cx="914400" cy="806450"/>
        </p:xfrm>
        <a:graphic>
          <a:graphicData uri="http://schemas.openxmlformats.org/presentationml/2006/ole">
            <mc:AlternateContent xmlns:mc="http://schemas.openxmlformats.org/markup-compatibility/2006">
              <mc:Choice xmlns:v="urn:schemas-microsoft-com:vml" Requires="v">
                <p:oleObj spid="_x0000_s328724" name="Acrobat Document" showAsIcon="1" r:id="rId3" imgW="914597" imgH="806311" progId="AcroExch.Document.DC">
                  <p:embed/>
                </p:oleObj>
              </mc:Choice>
              <mc:Fallback>
                <p:oleObj name="Acrobat Document" showAsIcon="1" r:id="rId3" imgW="914597" imgH="806311" progId="AcroExch.Document.DC">
                  <p:embed/>
                  <p:pic>
                    <p:nvPicPr>
                      <p:cNvPr id="6" name="Object 5">
                        <a:extLst>
                          <a:ext uri="{FF2B5EF4-FFF2-40B4-BE49-F238E27FC236}">
                            <a16:creationId xmlns:a16="http://schemas.microsoft.com/office/drawing/2014/main" id="{83B30CEA-C8C7-4A7B-93B3-0FE826CD0B0A}"/>
                          </a:ext>
                        </a:extLst>
                      </p:cNvPr>
                      <p:cNvPicPr/>
                      <p:nvPr/>
                    </p:nvPicPr>
                    <p:blipFill>
                      <a:blip r:embed="rId4"/>
                      <a:stretch>
                        <a:fillRect/>
                      </a:stretch>
                    </p:blipFill>
                    <p:spPr>
                      <a:xfrm>
                        <a:off x="7629525" y="585152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184812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4EB11695-33B2-4C40-A3E7-142D5BC81FB5}"/>
              </a:ext>
            </a:extLst>
          </p:cNvPr>
          <p:cNvSpPr>
            <a:spLocks noGrp="1"/>
          </p:cNvSpPr>
          <p:nvPr>
            <p:ph type="title"/>
          </p:nvPr>
        </p:nvSpPr>
        <p:spPr/>
        <p:txBody>
          <a:bodyPr/>
          <a:lstStyle/>
          <a:p>
            <a:r>
              <a:rPr lang="en-AU" dirty="0"/>
              <a:t>6.4 Activity in the </a:t>
            </a:r>
            <a:r>
              <a:rPr lang="en-CA" i="1" dirty="0"/>
              <a:t>Trustworthiness ad-hoc  </a:t>
            </a:r>
            <a:r>
              <a:rPr lang="en-CA" dirty="0"/>
              <a:t>(AHG 2) </a:t>
            </a:r>
            <a:r>
              <a:rPr lang="en-CA" i="1" dirty="0"/>
              <a:t>has been </a:t>
            </a:r>
            <a:r>
              <a:rPr lang="en-CA" dirty="0"/>
              <a:t>light</a:t>
            </a:r>
            <a:r>
              <a:rPr lang="en-CA" i="1" dirty="0"/>
              <a:t> </a:t>
            </a:r>
            <a:endParaRPr lang="en-AU" dirty="0"/>
          </a:p>
        </p:txBody>
      </p:sp>
      <p:sp>
        <p:nvSpPr>
          <p:cNvPr id="3" name="Content Placeholder 2">
            <a:extLst>
              <a:ext uri="{FF2B5EF4-FFF2-40B4-BE49-F238E27FC236}">
                <a16:creationId xmlns:a16="http://schemas.microsoft.com/office/drawing/2014/main" id="{E0ABBA8A-3C01-4969-A2A0-92CF320ACD3A}"/>
              </a:ext>
            </a:extLst>
          </p:cNvPr>
          <p:cNvSpPr>
            <a:spLocks noGrp="1"/>
          </p:cNvSpPr>
          <p:nvPr>
            <p:ph idx="1"/>
          </p:nvPr>
        </p:nvSpPr>
        <p:spPr/>
        <p:txBody>
          <a:bodyPr/>
          <a:lstStyle/>
          <a:p>
            <a:pPr lvl="1"/>
            <a:r>
              <a:rPr lang="en-AU" dirty="0" err="1"/>
              <a:t>Ms.Yujiao</a:t>
            </a:r>
            <a:r>
              <a:rPr lang="en-AU" dirty="0"/>
              <a:t> LI (yujiao.li@iwncomm.com) was appointed as the Convenor of the </a:t>
            </a:r>
            <a:r>
              <a:rPr lang="en-CA" i="1" dirty="0"/>
              <a:t>Trustworthiness ad-hoc </a:t>
            </a:r>
            <a:r>
              <a:rPr lang="en-CA" dirty="0"/>
              <a:t>(now called AHG 2) </a:t>
            </a:r>
            <a:endParaRPr lang="en-AU" dirty="0"/>
          </a:p>
          <a:p>
            <a:pPr lvl="1"/>
            <a:r>
              <a:rPr lang="en-AU" dirty="0"/>
              <a:t>A request was by SC6 for participants to volunteer for the </a:t>
            </a:r>
            <a:r>
              <a:rPr lang="en-CA" i="1" dirty="0"/>
              <a:t>Trustworthiness ad-hoc</a:t>
            </a:r>
            <a:r>
              <a:rPr lang="en-AU" dirty="0"/>
              <a:t> (N17152)</a:t>
            </a:r>
          </a:p>
          <a:p>
            <a:pPr lvl="1"/>
            <a:r>
              <a:rPr lang="en-AU" dirty="0"/>
              <a:t>A number of 802 participants have registered</a:t>
            </a:r>
          </a:p>
          <a:p>
            <a:pPr lvl="2"/>
            <a:r>
              <a:rPr lang="en-AU" dirty="0"/>
              <a:t>Andrew Myles</a:t>
            </a:r>
          </a:p>
          <a:p>
            <a:pPr lvl="2"/>
            <a:r>
              <a:rPr lang="en-AU" dirty="0"/>
              <a:t>Peter Yee</a:t>
            </a:r>
          </a:p>
          <a:p>
            <a:pPr lvl="2"/>
            <a:r>
              <a:rPr lang="en-AU" dirty="0"/>
              <a:t>Stephen McCann (through BSI)</a:t>
            </a:r>
          </a:p>
          <a:p>
            <a:pPr lvl="1"/>
            <a:r>
              <a:rPr lang="en-AU" dirty="0"/>
              <a:t>A meeting has been scheduled for 15 Sept 2020 @ 13:00 UTC</a:t>
            </a:r>
          </a:p>
          <a:p>
            <a:pPr lvl="2"/>
            <a:r>
              <a:rPr lang="en-AU" dirty="0"/>
              <a:t>Peter Yee has volunteered to attend</a:t>
            </a:r>
          </a:p>
          <a:p>
            <a:pPr lvl="1"/>
            <a:r>
              <a:rPr lang="en-AU" dirty="0"/>
              <a:t>A meeting has also been scheduled for the virtual SC6 meeting for 26 Oct 2020 @ 7:00-8:00 UTC</a:t>
            </a:r>
          </a:p>
          <a:p>
            <a:pPr lvl="2"/>
            <a:r>
              <a:rPr lang="en-AU" dirty="0"/>
              <a:t>Peter Yee has volunteered to attend</a:t>
            </a:r>
          </a:p>
          <a:p>
            <a:pPr lvl="2"/>
            <a:endParaRPr lang="en-AU" dirty="0"/>
          </a:p>
        </p:txBody>
      </p:sp>
      <p:sp>
        <p:nvSpPr>
          <p:cNvPr id="4" name="Footer Placeholder 3">
            <a:extLst>
              <a:ext uri="{FF2B5EF4-FFF2-40B4-BE49-F238E27FC236}">
                <a16:creationId xmlns:a16="http://schemas.microsoft.com/office/drawing/2014/main" id="{32947377-26E8-4A28-B706-A6827532B96D}"/>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82E01B-E23B-45AE-8F17-A3672B8E79F7}"/>
              </a:ext>
            </a:extLst>
          </p:cNvPr>
          <p:cNvSpPr>
            <a:spLocks noGrp="1"/>
          </p:cNvSpPr>
          <p:nvPr>
            <p:ph type="sldNum" sz="quarter" idx="11"/>
          </p:nvPr>
        </p:nvSpPr>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476220184"/>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17753</Words>
  <Application>Microsoft Office PowerPoint</Application>
  <PresentationFormat>On-screen Show (4:3)</PresentationFormat>
  <Paragraphs>2721</Paragraphs>
  <Slides>178</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178</vt:i4>
      </vt:variant>
    </vt:vector>
  </HeadingPairs>
  <TitlesOfParts>
    <vt:vector size="185" baseType="lpstr">
      <vt:lpstr>Arial</vt:lpstr>
      <vt:lpstr>Calibri</vt:lpstr>
      <vt:lpstr>Times New Roman</vt:lpstr>
      <vt:lpstr>802-11-Submission</vt:lpstr>
      <vt:lpstr>Acrobat Document</vt:lpstr>
      <vt:lpstr>Document</vt:lpstr>
      <vt:lpstr>Packager Shell Object</vt:lpstr>
      <vt:lpstr>IEEE 802 JTC1 Standing Committee September 2020 agenda virtually (will be updated during meeting)</vt:lpstr>
      <vt:lpstr>This document will be used to provide information for any IEEE 802 JTC1 SC meetings in Sept 2020</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in Sept 2020</vt:lpstr>
      <vt:lpstr>The IEEE 802 JTC1 SC regular meeting has a high-level list of agenda items to be considered</vt:lpstr>
      <vt:lpstr>The IEEE 802 JTC1 SC will consider approving its agenda</vt:lpstr>
      <vt:lpstr>The IEEE 802 JTC1 SC will consider approval of the minutes of its July 2020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64 standards through to PSDO ratification with 41 in-process</vt:lpstr>
      <vt:lpstr>IEEE 802.1 WG has sent 31 standards completely through the PSDO ratification process</vt:lpstr>
      <vt:lpstr>IEEE 802.1 WG has sent 31 standards completely through the PSDO ratification process</vt:lpstr>
      <vt:lpstr>IEEE 802.1 WG has sent 31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9 standards completely through the PSDO ratification process</vt:lpstr>
      <vt:lpstr>IEEE 802.15 WG has sent three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16 standards in the pipeline for ratification under the PSDO</vt:lpstr>
      <vt:lpstr>IEEE 802.1 has 16 standards in the pipeline for ratification under the PSDO</vt:lpstr>
      <vt:lpstr>IEEE 802.1 WG has a number of regular participants in IEEE 802 JTC1 SC activities</vt:lpstr>
      <vt:lpstr>IEEE 802.1Q-2018 has been published</vt:lpstr>
      <vt:lpstr>IEEE 802.1Qcc 60-day ballot passed in July 2020 but a response is required</vt:lpstr>
      <vt:lpstr>IEEE 802.1Qcp-2018 60-day ballot passed and is waiting for start of FDIS ballot</vt:lpstr>
      <vt:lpstr>IEEE 802.1Qcy-2019 60-day ballot passed and is waiting for start of FDIS ballot</vt:lpstr>
      <vt:lpstr>IEEE 802.1Xck FDIS ballot passed in June 2020 , a response sent and is waiting for publication</vt:lpstr>
      <vt:lpstr>IEEE 802.1AE-Rev has been published</vt:lpstr>
      <vt:lpstr>IEEE 802.1AS-Rev 60-day ballot passed in August 2020 but requires a response</vt:lpstr>
      <vt:lpstr>IEEE 802.1AX-REV 60-day ballot passed in August 2020 and is waiting for FDIS start</vt:lpstr>
      <vt:lpstr>IEEE 802.1Q-REV will probably be liaised in Nov 2020</vt:lpstr>
      <vt:lpstr>IEEE 802.1Qcx was liaised for information in Jan 2020</vt:lpstr>
      <vt:lpstr>IEEE 802.1X-2020 was liaised for information</vt:lpstr>
      <vt:lpstr>IEEE 802.1CMde was liaised for information in Jan 2020</vt:lpstr>
      <vt:lpstr>IEEE 802.1AE-2018/Cor 1-2020 has been liaised for information</vt:lpstr>
      <vt:lpstr>IEEE 802.1Qcr was liaised in Aug 2020</vt:lpstr>
      <vt:lpstr>IEEE 802.1CS was liaised in Aug 2020</vt:lpstr>
      <vt:lpstr>IEEE 802.1Qcz was liaised in Aug 2020</vt:lpstr>
      <vt:lpstr>IEEE 802.3 has 13 standards in the pipeline for ratification under the PSDO process</vt:lpstr>
      <vt:lpstr>IEEE 802.3 WG has a number of regular participants in IEEE 802 JTC1 SC activities</vt:lpstr>
      <vt:lpstr>IEEE 802.3.1 is being systematically reviewed by ISO with ballot closing on 2 Dec 2020</vt:lpstr>
      <vt:lpstr>IEEE 802.3-REV FDIS ballot passed and requires a response</vt:lpstr>
      <vt:lpstr>IEEE 802.3cb-2018 will be submitted to FDIS ballot in August 2020</vt:lpstr>
      <vt:lpstr>IEEE 802.3bt-2018 60-day pre-ballot closes in October 2020</vt:lpstr>
      <vt:lpstr>IEEE 802.3cd-2018 60-day pre-ballot closes in October 2020</vt:lpstr>
      <vt:lpstr>IEEE 802.3cn-2019 will be submitted to 60-day pre-ballot in September 2020</vt:lpstr>
      <vt:lpstr>IEEE 802.3cg-2019 will be submitted to 60-day pre-ballot in September 2020</vt:lpstr>
      <vt:lpstr>IEEE 802.3cq-2020 will be submitted to 60-day pre-ballot in October 2020</vt:lpstr>
      <vt:lpstr>IEEE 802.3cm-2020 will be submitted to 60-day pre-ballot in October 2020</vt:lpstr>
      <vt:lpstr>IEEE 802.3ch-2020 will be submitted to 60-day pre-ballot in October 2020</vt:lpstr>
      <vt:lpstr>IEEE 802.3ca-2020 will be submitted to 60-day pre-ballot in October 2020</vt:lpstr>
      <vt:lpstr>IEEE 802.3.2-2019 will be submitted to 60-day pre-ballot in September 2020</vt:lpstr>
      <vt:lpstr>IEEE 802.3cr draft will probably be liaised in Sept 2020</vt:lpstr>
      <vt:lpstr>IEEE 802.3cu draft will probably be liaised in Sept 2020</vt:lpstr>
      <vt:lpstr>IEEE 802.11 has 12 standards in the pipeline for ratification under the PSDO</vt:lpstr>
      <vt:lpstr>IEEE 802.11 has 12 standards in the pipeline for ratification under the PSDO</vt:lpstr>
      <vt:lpstr>IEEE 802.11 WG has a number of regular participants in IEEE 802 JTC1 SC activities</vt:lpstr>
      <vt:lpstr>ISO/IEC/IEEE 8802-11:2018/AMD 3:2020 has been published</vt:lpstr>
      <vt:lpstr>ISO/IEC/IEEE 8802-11:2018/AMD 4:2020 has been published</vt:lpstr>
      <vt:lpstr>ISO/IEC/IEEE 8802-11:2018/AMD 5:20xx has been published</vt:lpstr>
      <vt:lpstr>IEEE 802.11ax was liaised for information in January 2020</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was liaised for information in Jan 2020</vt:lpstr>
      <vt:lpstr>IEEE 802.15 has zero standards in the pipeline for ratification under the PSDO</vt:lpstr>
      <vt:lpstr>IEEE 802.15 WG has a number of regular participants in IEEE 802 JTC1 SC activities</vt:lpstr>
      <vt:lpstr>IEEE 802.22 has one standard in the pipeline for ratification under the PSDO</vt:lpstr>
      <vt:lpstr>IEEE 802.22 WG has a number of regular participants in IEEE 802 JTC1 SC activities</vt:lpstr>
      <vt:lpstr>ISO/IEC/IEEE 8802-22:2015 passed its systematic review</vt:lpstr>
      <vt:lpstr>IEEE 802.22-2019 60-day ballot closes in October 2020</vt:lpstr>
      <vt:lpstr>The next SC6 meeting on Oct 2020 in Vienna, Austria has not yet been cancelled is now virtual</vt:lpstr>
      <vt:lpstr>The SC6 meeting in October stretches over two weeks</vt:lpstr>
      <vt:lpstr>An agenda has been proposed for SC6/WG1</vt:lpstr>
      <vt:lpstr>An agenda has been proposed for SC6/WG1</vt:lpstr>
      <vt:lpstr>5.6: Korea NB experts submitted a proposal to SC6 for a WUR standard for Wi-Fi (&amp; other tech) in Feb 2020 </vt:lpstr>
      <vt:lpstr>5.6: An IEEE 802 participant reported on the discussion of the WUR proposal at the SC6 meeting in Feb 2020</vt:lpstr>
      <vt:lpstr>5.6: IEEE 802.15.4 might have an interest in the WUR activity but have not responded</vt:lpstr>
      <vt:lpstr>5.6: An NWIP ballot started on the WUR proposal … but was then cancelled</vt:lpstr>
      <vt:lpstr>5.6: The SC6 will discuss a possible LS to SC6</vt:lpstr>
      <vt:lpstr>6.1: It was previously observed that Wearable Devices overlapped with 802.15 work</vt:lpstr>
      <vt:lpstr>6.3: SC6 approved an Advisory Group on Concepts and Terminology</vt:lpstr>
      <vt:lpstr>6.3: Activity in the Advisory Group on Concept and Terminology (AG 2) has been light </vt:lpstr>
      <vt:lpstr>6.4: China NB submitted a proposal to SC6/WG1 for an ad hoc on trustworthiness at SC6 meeting in Feb 2020</vt:lpstr>
      <vt:lpstr>6.4: China NB submitted a proposal to SC6/WG1 for an ad hoc on trustworthiness at SC6 meeting in Feb 2020</vt:lpstr>
      <vt:lpstr>6.4: An IEEE 802 participant has reported on the discussion of the Trustworthiness ad-hoc group</vt:lpstr>
      <vt:lpstr>6.4 Activity in the Trustworthiness ad-hoc  (AHG 2) has been light </vt:lpstr>
      <vt:lpstr>An agenda has been proposed for SC6/WG1</vt:lpstr>
      <vt:lpstr>7.1: The SC Chair/Vice Chair have been authorised to send a status report to SC6 based on this document</vt:lpstr>
      <vt:lpstr>An agenda has been proposed for SC6/WG1</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2020-09-14T20:44:48Z</dcterms:modified>
</cp:coreProperties>
</file>