
<file path=[Content_Types].xml><?xml version="1.0" encoding="utf-8"?>
<Types xmlns="http://schemas.openxmlformats.org/package/2006/content-types">
  <Default Extension="bin" ContentType="application/vnd.openxmlformats-officedocument.oleObject"/>
  <Default Extension="docx" ContentType="application/vnd.openxmlformats-officedocument.wordprocessingml.document"/>
  <Default Extension="emf" ContentType="image/x-emf"/>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180"/>
  </p:notesMasterIdLst>
  <p:handoutMasterIdLst>
    <p:handoutMasterId r:id="rId181"/>
  </p:handoutMasterIdLst>
  <p:sldIdLst>
    <p:sldId id="269" r:id="rId2"/>
    <p:sldId id="278" r:id="rId3"/>
    <p:sldId id="1454" r:id="rId4"/>
    <p:sldId id="2346" r:id="rId5"/>
    <p:sldId id="2347" r:id="rId6"/>
    <p:sldId id="2348" r:id="rId7"/>
    <p:sldId id="2349" r:id="rId8"/>
    <p:sldId id="2350" r:id="rId9"/>
    <p:sldId id="287" r:id="rId10"/>
    <p:sldId id="1620" r:id="rId11"/>
    <p:sldId id="344" r:id="rId12"/>
    <p:sldId id="345" r:id="rId13"/>
    <p:sldId id="1378" r:id="rId14"/>
    <p:sldId id="1423" r:id="rId15"/>
    <p:sldId id="1164" r:id="rId16"/>
    <p:sldId id="1562" r:id="rId17"/>
    <p:sldId id="2073" r:id="rId18"/>
    <p:sldId id="1101" r:id="rId19"/>
    <p:sldId id="1581" r:id="rId20"/>
    <p:sldId id="2279" r:id="rId21"/>
    <p:sldId id="2062" r:id="rId22"/>
    <p:sldId id="2280" r:id="rId23"/>
    <p:sldId id="1981" r:id="rId24"/>
    <p:sldId id="2074" r:id="rId25"/>
    <p:sldId id="2102" r:id="rId26"/>
    <p:sldId id="2107" r:id="rId27"/>
    <p:sldId id="2075" r:id="rId28"/>
    <p:sldId id="1657" r:id="rId29"/>
    <p:sldId id="2439" r:id="rId30"/>
    <p:sldId id="2292" r:id="rId31"/>
    <p:sldId id="1965" r:id="rId32"/>
    <p:sldId id="1967" r:id="rId33"/>
    <p:sldId id="1968" r:id="rId34"/>
    <p:sldId id="2104" r:id="rId35"/>
    <p:sldId id="2113" r:id="rId36"/>
    <p:sldId id="2114" r:id="rId37"/>
    <p:sldId id="2167" r:id="rId38"/>
    <p:sldId id="2317" r:id="rId39"/>
    <p:sldId id="2331" r:id="rId40"/>
    <p:sldId id="2429" r:id="rId41"/>
    <p:sldId id="2332" r:id="rId42"/>
    <p:sldId id="2351" r:id="rId43"/>
    <p:sldId id="2431" r:id="rId44"/>
    <p:sldId id="2436" r:id="rId45"/>
    <p:sldId id="2437" r:id="rId46"/>
    <p:sldId id="2438" r:id="rId47"/>
    <p:sldId id="2008" r:id="rId48"/>
    <p:sldId id="2291" r:id="rId49"/>
    <p:sldId id="2428" r:id="rId50"/>
    <p:sldId id="2037" r:id="rId51"/>
    <p:sldId id="1945" r:id="rId52"/>
    <p:sldId id="2071" r:id="rId53"/>
    <p:sldId id="2036" r:id="rId54"/>
    <p:sldId id="2333" r:id="rId55"/>
    <p:sldId id="2323" r:id="rId56"/>
    <p:sldId id="2335" r:id="rId57"/>
    <p:sldId id="2334" r:id="rId58"/>
    <p:sldId id="2352" r:id="rId59"/>
    <p:sldId id="2353" r:id="rId60"/>
    <p:sldId id="2218" r:id="rId61"/>
    <p:sldId id="2426" r:id="rId62"/>
    <p:sldId id="2427" r:id="rId63"/>
    <p:sldId id="1688" r:id="rId64"/>
    <p:sldId id="2322" r:id="rId65"/>
    <p:sldId id="2293" r:id="rId66"/>
    <p:sldId id="1705" r:id="rId67"/>
    <p:sldId id="1706" r:id="rId68"/>
    <p:sldId id="1707" r:id="rId69"/>
    <p:sldId id="1708" r:id="rId70"/>
    <p:sldId id="1709" r:id="rId71"/>
    <p:sldId id="1710" r:id="rId72"/>
    <p:sldId id="1790" r:id="rId73"/>
    <p:sldId id="2199" r:id="rId74"/>
    <p:sldId id="2319" r:id="rId75"/>
    <p:sldId id="2320" r:id="rId76"/>
    <p:sldId id="2321" r:id="rId77"/>
    <p:sldId id="2355" r:id="rId78"/>
    <p:sldId id="2354" r:id="rId79"/>
    <p:sldId id="2294" r:id="rId80"/>
    <p:sldId id="1679" r:id="rId81"/>
    <p:sldId id="2336" r:id="rId82"/>
    <p:sldId id="2445" r:id="rId83"/>
    <p:sldId id="2328" r:id="rId84"/>
    <p:sldId id="2381" r:id="rId85"/>
    <p:sldId id="2430" r:id="rId86"/>
    <p:sldId id="2441" r:id="rId87"/>
    <p:sldId id="2442" r:id="rId88"/>
    <p:sldId id="2363" r:id="rId89"/>
    <p:sldId id="2384" r:id="rId90"/>
    <p:sldId id="2420" r:id="rId91"/>
    <p:sldId id="2419" r:id="rId92"/>
    <p:sldId id="2425" r:id="rId93"/>
    <p:sldId id="2388" r:id="rId94"/>
    <p:sldId id="2390" r:id="rId95"/>
    <p:sldId id="2432" r:id="rId96"/>
    <p:sldId id="2368" r:id="rId97"/>
    <p:sldId id="2369" r:id="rId98"/>
    <p:sldId id="2386" r:id="rId99"/>
    <p:sldId id="2389" r:id="rId100"/>
    <p:sldId id="2443" r:id="rId101"/>
    <p:sldId id="2440" r:id="rId102"/>
    <p:sldId id="2444" r:id="rId103"/>
    <p:sldId id="2324" r:id="rId104"/>
    <p:sldId id="1375" r:id="rId105"/>
    <p:sldId id="1376" r:id="rId106"/>
    <p:sldId id="1400" r:id="rId107"/>
    <p:sldId id="2004" r:id="rId108"/>
    <p:sldId id="619" r:id="rId109"/>
    <p:sldId id="621" r:id="rId110"/>
    <p:sldId id="1561" r:id="rId111"/>
    <p:sldId id="1555" r:id="rId112"/>
    <p:sldId id="1601" r:id="rId113"/>
    <p:sldId id="1585" r:id="rId114"/>
    <p:sldId id="1586" r:id="rId115"/>
    <p:sldId id="1587" r:id="rId116"/>
    <p:sldId id="1588" r:id="rId117"/>
    <p:sldId id="1589" r:id="rId118"/>
    <p:sldId id="1590" r:id="rId119"/>
    <p:sldId id="1771" r:id="rId120"/>
    <p:sldId id="1772" r:id="rId121"/>
    <p:sldId id="1591" r:id="rId122"/>
    <p:sldId id="1592" r:id="rId123"/>
    <p:sldId id="1593" r:id="rId124"/>
    <p:sldId id="1594" r:id="rId125"/>
    <p:sldId id="1595" r:id="rId126"/>
    <p:sldId id="1596" r:id="rId127"/>
    <p:sldId id="1597" r:id="rId128"/>
    <p:sldId id="1598" r:id="rId129"/>
    <p:sldId id="1599" r:id="rId130"/>
    <p:sldId id="1600" r:id="rId131"/>
    <p:sldId id="1628" r:id="rId132"/>
    <p:sldId id="1638" r:id="rId133"/>
    <p:sldId id="1725" r:id="rId134"/>
    <p:sldId id="1726" r:id="rId135"/>
    <p:sldId id="1947" r:id="rId136"/>
    <p:sldId id="1975" r:id="rId137"/>
    <p:sldId id="1976" r:id="rId138"/>
    <p:sldId id="1977" r:id="rId139"/>
    <p:sldId id="2039" r:id="rId140"/>
    <p:sldId id="2060" r:id="rId141"/>
    <p:sldId id="2061" r:id="rId142"/>
    <p:sldId id="2097" r:id="rId143"/>
    <p:sldId id="2103" r:id="rId144"/>
    <p:sldId id="2063" r:id="rId145"/>
    <p:sldId id="2064" r:id="rId146"/>
    <p:sldId id="2065" r:id="rId147"/>
    <p:sldId id="2066" r:id="rId148"/>
    <p:sldId id="2067" r:id="rId149"/>
    <p:sldId id="2068" r:id="rId150"/>
    <p:sldId id="2069" r:id="rId151"/>
    <p:sldId id="2146" r:id="rId152"/>
    <p:sldId id="2147" r:id="rId153"/>
    <p:sldId id="2148" r:id="rId154"/>
    <p:sldId id="2158" r:id="rId155"/>
    <p:sldId id="2159" r:id="rId156"/>
    <p:sldId id="2157" r:id="rId157"/>
    <p:sldId id="2160" r:id="rId158"/>
    <p:sldId id="2216" r:id="rId159"/>
    <p:sldId id="2217" r:id="rId160"/>
    <p:sldId id="2219" r:id="rId161"/>
    <p:sldId id="2238" r:id="rId162"/>
    <p:sldId id="2239" r:id="rId163"/>
    <p:sldId id="2240" r:id="rId164"/>
    <p:sldId id="2242" r:id="rId165"/>
    <p:sldId id="2263" r:id="rId166"/>
    <p:sldId id="2276" r:id="rId167"/>
    <p:sldId id="2277" r:id="rId168"/>
    <p:sldId id="2278" r:id="rId169"/>
    <p:sldId id="2281" r:id="rId170"/>
    <p:sldId id="2282" r:id="rId171"/>
    <p:sldId id="2283" r:id="rId172"/>
    <p:sldId id="2284" r:id="rId173"/>
    <p:sldId id="2318" r:id="rId174"/>
    <p:sldId id="2329" r:id="rId175"/>
    <p:sldId id="2356" r:id="rId176"/>
    <p:sldId id="1701" r:id="rId177"/>
    <p:sldId id="1969" r:id="rId178"/>
    <p:sldId id="2112" r:id="rId179"/>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343434"/>
    <a:srgbClr val="FA661C"/>
    <a:srgbClr val="0000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autoAdjust="0"/>
  </p:normalViewPr>
  <p:slideViewPr>
    <p:cSldViewPr>
      <p:cViewPr varScale="1">
        <p:scale>
          <a:sx n="110" d="100"/>
          <a:sy n="110" d="100"/>
        </p:scale>
        <p:origin x="1314" y="108"/>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1536" y="-1452"/>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handoutMaster" Target="handoutMasters/handoutMaster1.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presProps" Target="presProps.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viewProps" Target="view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theme" Target="theme/theme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notesMaster" Target="notesMasters/notesMaster1.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 Type="http://schemas.openxmlformats.org/officeDocument/2006/relationships/slideMaster" Target="slideMasters/slideMaster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8.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8" y="177284"/>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802.11-18/0605r5</a:t>
            </a:r>
          </a:p>
        </p:txBody>
      </p:sp>
      <p:sp>
        <p:nvSpPr>
          <p:cNvPr id="3075" name="Rectangle 3"/>
          <p:cNvSpPr>
            <a:spLocks noGrp="1" noChangeArrowheads="1"/>
          </p:cNvSpPr>
          <p:nvPr>
            <p:ph type="dt" sz="quarter" idx="1"/>
          </p:nvPr>
        </p:nvSpPr>
        <p:spPr bwMode="auto">
          <a:xfrm>
            <a:off x="695325" y="177284"/>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May 2018</a:t>
            </a:r>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1" y="97909"/>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a:t>doc.: IEEE 802.11-18/0605r5</a:t>
            </a:r>
          </a:p>
        </p:txBody>
      </p:sp>
      <p:sp>
        <p:nvSpPr>
          <p:cNvPr id="2051" name="Rectangle 3"/>
          <p:cNvSpPr>
            <a:spLocks noGrp="1" noChangeArrowheads="1"/>
          </p:cNvSpPr>
          <p:nvPr>
            <p:ph type="dt" idx="1"/>
          </p:nvPr>
        </p:nvSpPr>
        <p:spPr bwMode="auto">
          <a:xfrm>
            <a:off x="654050" y="97909"/>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May 2018</a:t>
            </a:r>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dirty="0"/>
              <a:t>Andrew Myles, Cisco</a:t>
            </a:r>
          </a:p>
        </p:txBody>
      </p:sp>
      <p:sp>
        <p:nvSpPr>
          <p:cNvPr id="51205" name="Rectangle 7"/>
          <p:cNvSpPr>
            <a:spLocks noGrp="1" noChangeArrowheads="1"/>
          </p:cNvSpPr>
          <p:nvPr>
            <p:ph type="sldNum" sz="quarter" idx="5"/>
          </p:nvPr>
        </p:nvSpPr>
        <p:spPr/>
        <p:txBody>
          <a:bodyPr/>
          <a:lstStyle/>
          <a:p>
            <a:pPr>
              <a:defRPr/>
            </a:pPr>
            <a:r>
              <a:rPr lang="en-US" dirty="0"/>
              <a:t>Page </a:t>
            </a:r>
            <a:fld id="{BFD8823A-E707-449B-AE25-47FA80230A05}" type="slidenum">
              <a:rPr lang="en-US" smtClean="0"/>
              <a:pPr>
                <a:defRPr/>
              </a:pPr>
              <a:t>1</a:t>
            </a:fld>
            <a:endParaRPr lang="en-US" dirty="0"/>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963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July 2010</a:t>
            </a:r>
          </a:p>
        </p:txBody>
      </p:sp>
      <p:sp>
        <p:nvSpPr>
          <p:cNvPr id="52228" name="Rectangle 6"/>
          <p:cNvSpPr>
            <a:spLocks noGrp="1" noChangeArrowheads="1"/>
          </p:cNvSpPr>
          <p:nvPr>
            <p:ph type="ftr" sz="quarter" idx="4"/>
          </p:nvPr>
        </p:nvSpPr>
        <p:spPr/>
        <p:txBody>
          <a:bodyPr/>
          <a:lstStyle/>
          <a:p>
            <a:pPr lvl="4">
              <a:defRPr/>
            </a:pPr>
            <a:r>
              <a:rPr lang="en-US" dirty="0"/>
              <a:t>Andrew Myles, Cisco</a:t>
            </a:r>
          </a:p>
        </p:txBody>
      </p:sp>
      <p:sp>
        <p:nvSpPr>
          <p:cNvPr id="52229" name="Rectangle 7"/>
          <p:cNvSpPr>
            <a:spLocks noGrp="1" noChangeArrowheads="1"/>
          </p:cNvSpPr>
          <p:nvPr>
            <p:ph type="sldNum" sz="quarter" idx="5"/>
          </p:nvPr>
        </p:nvSpPr>
        <p:spPr/>
        <p:txBody>
          <a:bodyPr/>
          <a:lstStyle/>
          <a:p>
            <a:pPr>
              <a:defRPr/>
            </a:pPr>
            <a:r>
              <a:rPr lang="en-US" dirty="0"/>
              <a:t>Page </a:t>
            </a:r>
            <a:fld id="{19B6D425-D6D0-4B30-A6C8-1418EA409DD4}" type="slidenum">
              <a:rPr lang="en-US" smtClean="0"/>
              <a:pPr>
                <a:defRPr/>
              </a:pPr>
              <a:t>2</a:t>
            </a:fld>
            <a:endParaRPr lang="en-US" dirty="0"/>
          </a:p>
        </p:txBody>
      </p:sp>
      <p:sp>
        <p:nvSpPr>
          <p:cNvPr id="69638" name="Rectangle 2"/>
          <p:cNvSpPr>
            <a:spLocks noGrp="1" noRot="1" noChangeAspect="1" noChangeArrowheads="1" noTextEdit="1"/>
          </p:cNvSpPr>
          <p:nvPr>
            <p:ph type="sldImg"/>
          </p:nvPr>
        </p:nvSpPr>
        <p:spPr>
          <a:xfrm>
            <a:off x="1154113" y="701675"/>
            <a:ext cx="4625975" cy="3468688"/>
          </a:xfrm>
          <a:ln cap="flat"/>
        </p:spPr>
      </p:sp>
      <p:sp>
        <p:nvSpPr>
          <p:cNvPr id="696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AU"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680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59396" name="Rectangle 6"/>
          <p:cNvSpPr>
            <a:spLocks noGrp="1" noChangeArrowheads="1"/>
          </p:cNvSpPr>
          <p:nvPr>
            <p:ph type="ftr" sz="quarter" idx="4"/>
          </p:nvPr>
        </p:nvSpPr>
        <p:spPr/>
        <p:txBody>
          <a:bodyPr/>
          <a:lstStyle/>
          <a:p>
            <a:pPr lvl="4">
              <a:defRPr/>
            </a:pPr>
            <a:r>
              <a:rPr lang="en-US"/>
              <a:t>Andrew Myles, Cisco</a:t>
            </a:r>
          </a:p>
        </p:txBody>
      </p:sp>
      <p:sp>
        <p:nvSpPr>
          <p:cNvPr id="59397" name="Rectangle 7"/>
          <p:cNvSpPr>
            <a:spLocks noGrp="1" noChangeArrowheads="1"/>
          </p:cNvSpPr>
          <p:nvPr>
            <p:ph type="sldNum" sz="quarter" idx="5"/>
          </p:nvPr>
        </p:nvSpPr>
        <p:spPr/>
        <p:txBody>
          <a:bodyPr/>
          <a:lstStyle/>
          <a:p>
            <a:pPr>
              <a:defRPr/>
            </a:pPr>
            <a:r>
              <a:rPr lang="en-US"/>
              <a:t>Page </a:t>
            </a:r>
            <a:fld id="{B32371F6-024C-497B-815E-D0E3294E1347}" type="slidenum">
              <a:rPr lang="en-US" smtClean="0"/>
              <a:pPr>
                <a:defRPr/>
              </a:pPr>
              <a:t>9</a:t>
            </a:fld>
            <a:endParaRPr lang="en-US"/>
          </a:p>
        </p:txBody>
      </p:sp>
      <p:sp>
        <p:nvSpPr>
          <p:cNvPr id="76806" name="Rectangle 2"/>
          <p:cNvSpPr>
            <a:spLocks noGrp="1" noRot="1" noChangeAspect="1" noChangeArrowheads="1" noTextEdit="1"/>
          </p:cNvSpPr>
          <p:nvPr>
            <p:ph type="sldImg"/>
          </p:nvPr>
        </p:nvSpPr>
        <p:spPr>
          <a:xfrm>
            <a:off x="1154113" y="701675"/>
            <a:ext cx="4625975" cy="3468688"/>
          </a:xfrm>
          <a:ln/>
        </p:spPr>
      </p:sp>
      <p:sp>
        <p:nvSpPr>
          <p:cNvPr id="768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54113" y="701675"/>
            <a:ext cx="4625975" cy="3468688"/>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78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782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56E5F14E-E8B5-42D6-BD84-01B97E465C1A}" type="slidenum">
              <a:rPr lang="en-US" smtClean="0"/>
              <a:pPr>
                <a:defRPr/>
              </a:pPr>
              <a:t>10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1154113" y="701675"/>
            <a:ext cx="4625975" cy="3468688"/>
          </a:xfrm>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987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987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8DD317A3-D690-4F17-9E83-74C2C73B6792}" type="slidenum">
              <a:rPr lang="en-US" smtClean="0"/>
              <a:pPr>
                <a:defRPr/>
              </a:pPr>
              <a:t>11</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1154113" y="701675"/>
            <a:ext cx="4625975" cy="3468688"/>
          </a:xfrm>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09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09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72F390CA-1134-46E8-8480-0E35050197A9}" type="slidenum">
              <a:rPr lang="en-US" smtClean="0"/>
              <a:pPr>
                <a:defRPr/>
              </a:pPr>
              <a:t>12</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1154113" y="701675"/>
            <a:ext cx="4625975" cy="3468688"/>
          </a:xfrm>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192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192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12338DD1-8D50-43B6-8296-8967F83C4388}" type="slidenum">
              <a:rPr lang="en-US" smtClean="0"/>
              <a:pPr>
                <a:defRPr/>
              </a:pPr>
              <a:t>13</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1154113" y="701675"/>
            <a:ext cx="4625975" cy="3468688"/>
          </a:xfrm>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909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909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3D1A59B5-D02F-49DB-BB03-3A8221519EA6}" type="slidenum">
              <a:rPr lang="en-US" smtClean="0"/>
              <a:pPr>
                <a:defRPr/>
              </a:pPr>
              <a:t>108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1154113" y="701675"/>
            <a:ext cx="4625975" cy="3468688"/>
          </a:xfrm>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011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9011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2073216F-0B4B-4910-B495-C6A165BA6051}" type="slidenum">
              <a:rPr lang="en-US" smtClean="0"/>
              <a:pPr>
                <a:defRPr/>
              </a:pPr>
              <a:t>109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Content Placeholder 2"/>
          <p:cNvSpPr>
            <a:spLocks noGrp="1"/>
          </p:cNvSpPr>
          <p:nvPr>
            <p:ph idx="1"/>
          </p:nvPr>
        </p:nvSpPr>
        <p:spPr/>
        <p:txBody>
          <a:bodyPr/>
          <a:lstStyle>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190057" y="363379"/>
            <a:ext cx="325544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802.11-20/1134r8</a:t>
            </a: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dirty="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380842"/>
            <a:ext cx="95699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a:latin typeface="Arial" pitchFamily="34" charset="0"/>
              </a:rPr>
              <a:t>Sept 2020</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3" Type="http://schemas.openxmlformats.org/officeDocument/2006/relationships/hyperlink" Target="mailto:jmessenger@advaoptical.com" TargetMode="External"/><Relationship Id="rId2" Type="http://schemas.openxmlformats.org/officeDocument/2006/relationships/hyperlink" Target="mailto:bew@cisco.com" TargetMode="External"/><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3" Type="http://schemas.openxmlformats.org/officeDocument/2006/relationships/hyperlink" Target="mailto:dorothy.stanley@hpe.com" TargetMode="External"/><Relationship Id="rId7" Type="http://schemas.openxmlformats.org/officeDocument/2006/relationships/hyperlink" Target="mailto:paul_congdon@ieee.org" TargetMode="External"/><Relationship Id="rId2" Type="http://schemas.openxmlformats.org/officeDocument/2006/relationships/hyperlink" Target="mailto:karen@randall-consulting.com" TargetMode="External"/><Relationship Id="rId1" Type="http://schemas.openxmlformats.org/officeDocument/2006/relationships/slideLayout" Target="../slideLayouts/slideLayout1.xml"/><Relationship Id="rId6" Type="http://schemas.openxmlformats.org/officeDocument/2006/relationships/hyperlink" Target="mailto:holee@etri.re.kr" TargetMode="External"/><Relationship Id="rId5" Type="http://schemas.openxmlformats.org/officeDocument/2006/relationships/hyperlink" Target="mailto:dlaw@hpe.com" TargetMode="External"/><Relationship Id="rId4" Type="http://schemas.openxmlformats.org/officeDocument/2006/relationships/hyperlink" Target="mailto:peter@akayla.com" TargetMode="Externa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2" Type="http://schemas.openxmlformats.org/officeDocument/2006/relationships/hyperlink" Target="https://mentor.ieee.org/802.11/dcn/15/11-15-1287-01-0jtc-ieee-802-process-for-interactions-with-iso-iec-jtc-1-sc-6-7.pptx" TargetMode="External"/><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2" Type="http://schemas.openxmlformats.org/officeDocument/2006/relationships/hyperlink" Target="https://mentor.ieee.org/802.11/dcn/13/11-13-0123-05-000m-iso-jtc1-sc6-8802-11-2012-comments.xls" TargetMode="External"/><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2" Type="http://schemas.openxmlformats.org/officeDocument/2006/relationships/hyperlink" Target="http://ieee802.org/1/files/public/docs2014/liaison-ieee802response-ABFDIScmts-0314-V01.pptx" TargetMode="External"/><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2" Type="http://schemas.openxmlformats.org/officeDocument/2006/relationships/hyperlink" Target="http://ieee802.org/1/files/public/docs2014/liaison-ieee802response-ARFDIScmts-0314-V01.pptx" TargetMode="External"/><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2" Type="http://schemas.openxmlformats.org/officeDocument/2006/relationships/hyperlink" Target="http://ieee802.org/1/files/public/docs2014/liaison-ieee802response-ASFDIScmts-0314-V01.pptx" TargetMode="External"/><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s://mentor.ieee.org/802.11/dcn/20/11-20-1078-02-0jtc-minutes-of-virtual-meeting-in-july-2019.docx"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2" Type="http://schemas.openxmlformats.org/officeDocument/2006/relationships/hyperlink" Target="http://ieee802.org/1/files/public/docs2014/liaison-ieee802response-AEbnFDISScmts-0314.pptx" TargetMode="External"/><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2" Type="http://schemas.openxmlformats.org/officeDocument/2006/relationships/hyperlink" Target="http://ieee802.org/1/files/public/docs2014/liaison-ieee802response-AEbwFDISScmts-0314.pptx" TargetMode="External"/><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1.xml"/><Relationship Id="rId1" Type="http://schemas.openxmlformats.org/officeDocument/2006/relationships/vmlDrawing" Target="../drawings/vmlDrawing11.vml"/><Relationship Id="rId4" Type="http://schemas.openxmlformats.org/officeDocument/2006/relationships/image" Target="../media/image13.wmf"/></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2" Type="http://schemas.openxmlformats.org/officeDocument/2006/relationships/hyperlink" Target="https://www.iso.org/standard/68839.html" TargetMode="External"/><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1.xml"/><Relationship Id="rId1" Type="http://schemas.openxmlformats.org/officeDocument/2006/relationships/vmlDrawing" Target="../drawings/vmlDrawing12.vml"/><Relationship Id="rId4" Type="http://schemas.openxmlformats.org/officeDocument/2006/relationships/image" Target="../media/image14.wmf"/></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2.wmf"/></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2" Type="http://schemas.openxmlformats.org/officeDocument/2006/relationships/hyperlink" Target="https://mentor.ieee.org/802.15/dcn/16/15-16-0768-01-0000-response-to-iso-iec-jtc-1-sc-6-60-day-ballot.pdf" TargetMode="External"/><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s://ieee-sa.imeetcentral.com/home/viewfile?j=eyJ0eXAiOiJKV1QiLCJhbGciOiJIUzI1NiJ9.eyJndWlkIjoiNjM0NTU0MzA2RDExQkYzNDlFOTQ2MTNEMDlDOTY2MjhBQUY4MThDMjciLCJpZCI6NDQxOTY1NjgsImNiIjoiZWMwNmJhMzgwNDcwYjNiZGNmZDllNWRiNmQ1MzlhNTMifQ.i9DNycQHpILvjKnMMaiDNyfxcXKFYZHYYtHZ46zx_U8" TargetMode="External"/><Relationship Id="rId2" Type="http://schemas.openxmlformats.org/officeDocument/2006/relationships/hyperlink" Target="https://ieee-sa.imeetcentral.com/802psdo/" TargetMode="External"/><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1.xml.rels><?xml version="1.0" encoding="UTF-8" standalone="yes"?>
<Relationships xmlns="http://schemas.openxmlformats.org/package/2006/relationships"><Relationship Id="rId2" Type="http://schemas.openxmlformats.org/officeDocument/2006/relationships/hyperlink" Target="https://mentor.ieee.org/802.11/dcn/17/11-17-0612-01-0jtc-resolution-of-comments-from-n16608.docx" TargetMode="External"/><Relationship Id="rId1" Type="http://schemas.openxmlformats.org/officeDocument/2006/relationships/slideLayout" Target="../slideLayouts/slideLayout1.xml"/></Relationships>
</file>

<file path=ppt/slides/_rels/slide172.xml.rels><?xml version="1.0" encoding="UTF-8" standalone="yes"?>
<Relationships xmlns="http://schemas.openxmlformats.org/package/2006/relationships"><Relationship Id="rId3" Type="http://schemas.openxmlformats.org/officeDocument/2006/relationships/hyperlink" Target="https://mentor.ieee.org/802.11/dcn/19/11-19-0062-01-0jtc-resolution-of-comments-received-from-china-nb-during-fdis-ballot-on-ieee-802-11ai.docx" TargetMode="External"/><Relationship Id="rId2" Type="http://schemas.openxmlformats.org/officeDocument/2006/relationships/hyperlink" Target="https://mentor.ieee.org/802.11/dcn/17/11-17-1398-00-0jtc-china-comment-on-11ai-errata.docx" TargetMode="External"/><Relationship Id="rId1" Type="http://schemas.openxmlformats.org/officeDocument/2006/relationships/slideLayout" Target="../slideLayouts/slideLayout1.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7.xml.rels><?xml version="1.0" encoding="UTF-8" standalone="yes"?>
<Relationships xmlns="http://schemas.openxmlformats.org/package/2006/relationships"><Relationship Id="rId2" Type="http://schemas.openxmlformats.org/officeDocument/2006/relationships/hyperlink" Target="http://www.ieee802.org/1/files/public/docs2020/maint-randall-SC6CommentResponse8021ARFDIS2020-0320-v01.pdf" TargetMode="External"/><Relationship Id="rId1" Type="http://schemas.openxmlformats.org/officeDocument/2006/relationships/slideLayout" Target="../slideLayouts/slideLayout1.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image" Target="../media/image3.emf"/></Relationships>
</file>

<file path=ppt/slides/_rels/slide32.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slideLayout" Target="../slideLayouts/slideLayout1.xml"/><Relationship Id="rId1" Type="http://schemas.openxmlformats.org/officeDocument/2006/relationships/vmlDrawing" Target="../drawings/vmlDrawing3.vml"/><Relationship Id="rId4" Type="http://schemas.openxmlformats.org/officeDocument/2006/relationships/image" Target="../media/image4.e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package" Target="../embeddings/Microsoft_Word_Document1.docx"/><Relationship Id="rId2" Type="http://schemas.openxmlformats.org/officeDocument/2006/relationships/slideLayout" Target="../slideLayouts/slideLayout1.xml"/><Relationship Id="rId1" Type="http://schemas.openxmlformats.org/officeDocument/2006/relationships/vmlDrawing" Target="../drawings/vmlDrawing4.vml"/><Relationship Id="rId4" Type="http://schemas.openxmlformats.org/officeDocument/2006/relationships/image" Target="../media/image5.e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www.ieee.org/content/dam/ieee-org/ieee/web/org/about/ieee_code_of_conduct.pdf" TargetMode="External"/><Relationship Id="rId2" Type="http://schemas.openxmlformats.org/officeDocument/2006/relationships/hyperlink" Target="http://www.ieee.org/about/corporate/governance/p7-8.html" TargetMode="External"/><Relationship Id="rId1" Type="http://schemas.openxmlformats.org/officeDocument/2006/relationships/slideLayout" Target="../slideLayouts/slideLayout1.xml"/><Relationship Id="rId4" Type="http://schemas.openxmlformats.org/officeDocument/2006/relationships/hyperlink" Target="http://www.ieee.org/about/corporate/governance"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vmlDrawing" Target="../drawings/vmlDrawing5.vml"/><Relationship Id="rId4" Type="http://schemas.openxmlformats.org/officeDocument/2006/relationships/image" Target="../media/image6.emf"/></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hyperlink" Target="https://mentor.ieee.org/802.11/dcn/20/11-20-1024-01-0jtc-ls-to-sc6-wrt-ieee-802-11aj-fdis.docx" TargetMode="Externa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hyperlink" Target="https://mentor.ieee.org/802.11/dcn/20/11-20-1025-01-0jtc-ls-to-sc6-wrt-ieee-802-11ak-fdis.docx" TargetMode="Externa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hyperlink" Target="https://mentor.ieee.org/802.11/dcn/20/11-20-1026-00-0jtc-ls-to-sc6-wrt-ieee-802-11aq-fdis.docx" TargetMode="Externa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standards.ieee.org/about/policies/opman/sect6.html" TargetMode="External"/><Relationship Id="rId2" Type="http://schemas.openxmlformats.org/officeDocument/2006/relationships/hyperlink" Target="https://standards.ieee.org/about/policies/bylaws/sect6-7.html#7" TargetMode="External"/><Relationship Id="rId1" Type="http://schemas.openxmlformats.org/officeDocument/2006/relationships/slideLayout" Target="../slideLayouts/slideLayout1.xml"/><Relationship Id="rId6" Type="http://schemas.openxmlformats.org/officeDocument/2006/relationships/hyperlink" Target="http://standards.ieee.org/develop/policies/best_practices_for_ieee_standards_development_051215.pdf" TargetMode="External"/><Relationship Id="rId5" Type="http://schemas.openxmlformats.org/officeDocument/2006/relationships/hyperlink" Target="http://standards.ieee.org/faqs/copyrights.html/" TargetMode="External"/><Relationship Id="rId4" Type="http://schemas.openxmlformats.org/officeDocument/2006/relationships/hyperlink" Target="https://standards.ieee.org/content/dam/ieee-standards/standards/web/documents/other/permissionltrs.zip" TargetMode="Externa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hyperlink" Target="https://sd.iso.org/meetings/71598" TargetMode="External"/><Relationship Id="rId2" Type="http://schemas.openxmlformats.org/officeDocument/2006/relationships/hyperlink" Target="https://sd.iso.org/meetings/71600" TargetMode="External"/><Relationship Id="rId1" Type="http://schemas.openxmlformats.org/officeDocument/2006/relationships/slideLayout" Target="../slideLayouts/slideLayout1.xml"/><Relationship Id="rId6" Type="http://schemas.openxmlformats.org/officeDocument/2006/relationships/hyperlink" Target="https://sd.iso.org/meetings/71605" TargetMode="External"/><Relationship Id="rId5" Type="http://schemas.openxmlformats.org/officeDocument/2006/relationships/hyperlink" Target="https://sd.iso.org/meetings/71604" TargetMode="External"/><Relationship Id="rId4" Type="http://schemas.openxmlformats.org/officeDocument/2006/relationships/hyperlink" Target="https://sd.iso.org/meetings/71601" TargetMode="Externa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xml"/><Relationship Id="rId1" Type="http://schemas.openxmlformats.org/officeDocument/2006/relationships/vmlDrawing" Target="../drawings/vmlDrawing6.vml"/><Relationship Id="rId4" Type="http://schemas.openxmlformats.org/officeDocument/2006/relationships/image" Target="../media/image7.wmf"/></Relationships>
</file>

<file path=ppt/slides/_rels/slide9.xml.rels><?xml version="1.0" encoding="UTF-8" standalone="yes"?>
<Relationships xmlns="http://schemas.openxmlformats.org/package/2006/relationships"><Relationship Id="rId3" Type="http://schemas.openxmlformats.org/officeDocument/2006/relationships/hyperlink" Target="https://ieeesa.webex.com/ieeesa/j.php?MTID=m5ae7bb16bcc3c1a29eb8af1e87b82f4d"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xml"/><Relationship Id="rId1" Type="http://schemas.openxmlformats.org/officeDocument/2006/relationships/vmlDrawing" Target="../drawings/vmlDrawing7.vml"/><Relationship Id="rId6" Type="http://schemas.openxmlformats.org/officeDocument/2006/relationships/image" Target="../media/image9.wmf"/><Relationship Id="rId5" Type="http://schemas.openxmlformats.org/officeDocument/2006/relationships/oleObject" Target="../embeddings/oleObject6.bin"/><Relationship Id="rId4" Type="http://schemas.openxmlformats.org/officeDocument/2006/relationships/image" Target="../media/image8.wmf"/></Relationships>
</file>

<file path=ppt/slides/_rels/slide92.xml.rels><?xml version="1.0" encoding="UTF-8" standalone="yes"?>
<Relationships xmlns="http://schemas.openxmlformats.org/package/2006/relationships"><Relationship Id="rId3" Type="http://schemas.openxmlformats.org/officeDocument/2006/relationships/hyperlink" Target="https://mentor.ieee.org/802.11/dcn/20/11-20-1358-01-0jtc-draft-ls-from-802-11-to-iso-iec-jtc1-sc6-in-relation-to-a-proposed-wake-up-radio-project.docx" TargetMode="External"/><Relationship Id="rId2" Type="http://schemas.openxmlformats.org/officeDocument/2006/relationships/hyperlink" Target="https://mentor.ieee.org/802.11/dcn/20/11-20-1008-00-0jtc-tgba-and-iso-iec-project-overlap.pptx" TargetMode="External"/><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xml"/><Relationship Id="rId1" Type="http://schemas.openxmlformats.org/officeDocument/2006/relationships/vmlDrawing" Target="../drawings/vmlDrawing8.vml"/><Relationship Id="rId4" Type="http://schemas.openxmlformats.org/officeDocument/2006/relationships/image" Target="../media/image10.wmf"/></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hyperlink" Target="mailto:liqin@iwncomm.com" TargetMode="External"/><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xml"/><Relationship Id="rId1" Type="http://schemas.openxmlformats.org/officeDocument/2006/relationships/vmlDrawing" Target="../drawings/vmlDrawing9.vml"/><Relationship Id="rId4" Type="http://schemas.openxmlformats.org/officeDocument/2006/relationships/image" Target="../media/image11.wmf"/></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1.xml"/><Relationship Id="rId1" Type="http://schemas.openxmlformats.org/officeDocument/2006/relationships/vmlDrawing" Target="../drawings/vmlDrawing10.vml"/><Relationship Id="rId4" Type="http://schemas.openxmlformats.org/officeDocument/2006/relationships/image" Target="../media/image12.emf"/></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dirty="0"/>
              <a:t>Andrew Myles, Cisco</a:t>
            </a:r>
          </a:p>
        </p:txBody>
      </p:sp>
      <p:sp>
        <p:nvSpPr>
          <p:cNvPr id="8" name="Slide Number Placeholder 5"/>
          <p:cNvSpPr>
            <a:spLocks noGrp="1"/>
          </p:cNvSpPr>
          <p:nvPr>
            <p:ph type="sldNum" sz="quarter" idx="11"/>
          </p:nvPr>
        </p:nvSpPr>
        <p:spPr/>
        <p:txBody>
          <a:bodyPr/>
          <a:lstStyle/>
          <a:p>
            <a:pPr>
              <a:defRPr/>
            </a:pPr>
            <a:r>
              <a:rPr lang="en-US" dirty="0"/>
              <a:t>Slide </a:t>
            </a:r>
            <a:fld id="{C81347C9-C12F-43D2-B3D1-D523E0829A79}" type="slidenum">
              <a:rPr lang="en-US" smtClean="0"/>
              <a:pPr>
                <a:defRPr/>
              </a:pPr>
              <a:t>1</a:t>
            </a:fld>
            <a:endParaRPr lang="en-US" dirty="0"/>
          </a:p>
        </p:txBody>
      </p:sp>
      <p:sp>
        <p:nvSpPr>
          <p:cNvPr id="1029" name="Rectangle 2"/>
          <p:cNvSpPr>
            <a:spLocks noGrp="1" noChangeArrowheads="1"/>
          </p:cNvSpPr>
          <p:nvPr>
            <p:ph type="title"/>
          </p:nvPr>
        </p:nvSpPr>
        <p:spPr/>
        <p:txBody>
          <a:bodyPr anchor="ctr"/>
          <a:lstStyle/>
          <a:p>
            <a:pPr algn="ctr">
              <a:defRPr/>
            </a:pPr>
            <a:r>
              <a:rPr lang="en-US" dirty="0">
                <a:solidFill>
                  <a:schemeClr val="accent2">
                    <a:lumMod val="75000"/>
                  </a:schemeClr>
                </a:solidFill>
              </a:rPr>
              <a:t>IEEE 802 JTC1 Standing Committee</a:t>
            </a:r>
            <a:br>
              <a:rPr lang="en-US" dirty="0">
                <a:solidFill>
                  <a:schemeClr val="accent2">
                    <a:lumMod val="75000"/>
                  </a:schemeClr>
                </a:solidFill>
              </a:rPr>
            </a:br>
            <a:r>
              <a:rPr lang="en-US" dirty="0">
                <a:solidFill>
                  <a:schemeClr val="accent2">
                    <a:lumMod val="75000"/>
                  </a:schemeClr>
                </a:solidFill>
              </a:rPr>
              <a:t>September 2020 agenda virtually</a:t>
            </a:r>
            <a:br>
              <a:rPr lang="en-US" dirty="0">
                <a:solidFill>
                  <a:schemeClr val="accent2">
                    <a:lumMod val="75000"/>
                  </a:schemeClr>
                </a:solidFill>
              </a:rPr>
            </a:br>
            <a:r>
              <a:rPr lang="en-US" dirty="0">
                <a:solidFill>
                  <a:schemeClr val="accent2">
                    <a:lumMod val="75000"/>
                  </a:schemeClr>
                </a:solidFill>
              </a:rPr>
              <a:t>(will be updated during meeting)</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a:solidFill>
                  <a:schemeClr val="accent2">
                    <a:lumMod val="50000"/>
                  </a:schemeClr>
                </a:solidFill>
              </a:rPr>
              <a:t>14 September 2020</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dirty="0">
                <a:latin typeface="Arial" pitchFamily="34" charset="0"/>
              </a:rPr>
              <a:t>Authors:</a:t>
            </a:r>
            <a:endParaRPr lang="en-US" sz="1600" dirty="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694100171"/>
              </p:ext>
            </p:extLst>
          </p:nvPr>
        </p:nvGraphicFramePr>
        <p:xfrm>
          <a:off x="685800" y="3429000"/>
          <a:ext cx="7696200" cy="1112046"/>
        </p:xfrm>
        <a:graphic>
          <a:graphicData uri="http://schemas.openxmlformats.org/drawingml/2006/table">
            <a:tbl>
              <a:tblPr firstRow="1" bandRow="1">
                <a:tableStyleId>{21E4AEA4-8DFA-4A89-87EB-49C32662AFE0}</a:tableStyleId>
              </a:tblPr>
              <a:tblGrid>
                <a:gridCol w="1924050">
                  <a:extLst>
                    <a:ext uri="{9D8B030D-6E8A-4147-A177-3AD203B41FA5}">
                      <a16:colId xmlns:a16="http://schemas.microsoft.com/office/drawing/2014/main" val="20000"/>
                    </a:ext>
                  </a:extLst>
                </a:gridCol>
                <a:gridCol w="1924050">
                  <a:extLst>
                    <a:ext uri="{9D8B030D-6E8A-4147-A177-3AD203B41FA5}">
                      <a16:colId xmlns:a16="http://schemas.microsoft.com/office/drawing/2014/main" val="20001"/>
                    </a:ext>
                  </a:extLst>
                </a:gridCol>
                <a:gridCol w="1924050">
                  <a:extLst>
                    <a:ext uri="{9D8B030D-6E8A-4147-A177-3AD203B41FA5}">
                      <a16:colId xmlns:a16="http://schemas.microsoft.com/office/drawing/2014/main" val="20002"/>
                    </a:ext>
                  </a:extLst>
                </a:gridCol>
                <a:gridCol w="1924050">
                  <a:extLst>
                    <a:ext uri="{9D8B030D-6E8A-4147-A177-3AD203B41FA5}">
                      <a16:colId xmlns:a16="http://schemas.microsoft.com/office/drawing/2014/main" val="20003"/>
                    </a:ext>
                  </a:extLst>
                </a:gridCol>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370682">
                <a:tc>
                  <a:txBody>
                    <a:bodyPr/>
                    <a:lstStyle/>
                    <a:p>
                      <a:pPr>
                        <a:spcAft>
                          <a:spcPts val="0"/>
                        </a:spcAft>
                      </a:pPr>
                      <a:r>
                        <a:rPr lang="en-US" sz="1200" dirty="0">
                          <a:effectLst/>
                        </a:rPr>
                        <a:t>Andrew Myles (Chair)</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Cisco</a:t>
                      </a:r>
                      <a:endParaRPr lang="en-AU" sz="1200" dirty="0">
                        <a:effectLst/>
                        <a:latin typeface="Times New Roman"/>
                        <a:ea typeface="Times New Roman"/>
                      </a:endParaRPr>
                    </a:p>
                  </a:txBody>
                  <a:tcPr marL="68580" marR="68580" marT="0" marB="0" anchor="ctr"/>
                </a:tc>
                <a:tc>
                  <a:txBody>
                    <a:bodyPr/>
                    <a:lstStyle/>
                    <a:p>
                      <a:pPr marL="21590" indent="-21590">
                        <a:spcAft>
                          <a:spcPts val="0"/>
                        </a:spcAft>
                      </a:pPr>
                      <a:r>
                        <a:rPr lang="en-US" sz="1200" dirty="0">
                          <a:effectLst/>
                        </a:rPr>
                        <a:t>+61 418 656587</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1"/>
                  </a:ext>
                </a:extLst>
              </a:tr>
              <a:tr h="370682">
                <a:tc>
                  <a:txBody>
                    <a:bodyPr/>
                    <a:lstStyle/>
                    <a:p>
                      <a:pPr>
                        <a:spcAft>
                          <a:spcPts val="0"/>
                        </a:spcAft>
                      </a:pPr>
                      <a:r>
                        <a:rPr lang="en-AU" sz="1200" dirty="0">
                          <a:effectLst/>
                          <a:latin typeface="+mn-lt"/>
                          <a:ea typeface="Times New Roman"/>
                        </a:rPr>
                        <a:t>Peter Yee (Vice</a:t>
                      </a:r>
                      <a:r>
                        <a:rPr lang="en-AU" sz="1200" baseline="0" dirty="0">
                          <a:effectLst/>
                          <a:latin typeface="+mn-lt"/>
                          <a:ea typeface="Times New Roman"/>
                        </a:rPr>
                        <a:t> Chair)</a:t>
                      </a:r>
                      <a:endParaRPr lang="en-AU" sz="1200" dirty="0">
                        <a:effectLst/>
                        <a:latin typeface="+mn-lt"/>
                        <a:ea typeface="Times New Roman"/>
                      </a:endParaRPr>
                    </a:p>
                  </a:txBody>
                  <a:tcPr marL="68580" marR="68580" marT="0" marB="0" anchor="ctr"/>
                </a:tc>
                <a:tc>
                  <a:txBody>
                    <a:bodyPr/>
                    <a:lstStyle/>
                    <a:p>
                      <a:pPr>
                        <a:spcAft>
                          <a:spcPts val="0"/>
                        </a:spcAft>
                      </a:pPr>
                      <a:r>
                        <a:rPr lang="en-AU" sz="1200" dirty="0">
                          <a:effectLst/>
                          <a:latin typeface="+mn-lt"/>
                          <a:ea typeface="Times New Roman"/>
                        </a:rPr>
                        <a:t>AKAYLA</a:t>
                      </a:r>
                    </a:p>
                  </a:txBody>
                  <a:tcPr marL="68580" marR="68580" marT="0" marB="0" anchor="ctr"/>
                </a:tc>
                <a:tc>
                  <a:txBody>
                    <a:bodyPr/>
                    <a:lstStyle/>
                    <a:p>
                      <a:pPr marL="21590" indent="-21590">
                        <a:spcAft>
                          <a:spcPts val="0"/>
                        </a:spcAft>
                      </a:pPr>
                      <a:r>
                        <a:rPr lang="en-AU" sz="1200" dirty="0">
                          <a:effectLst/>
                          <a:latin typeface="+mn-lt"/>
                          <a:ea typeface="Times New Roman"/>
                        </a:rPr>
                        <a:t>+1 415</a:t>
                      </a:r>
                      <a:r>
                        <a:rPr lang="en-AU" sz="1200" baseline="0" dirty="0">
                          <a:effectLst/>
                          <a:latin typeface="+mn-lt"/>
                          <a:ea typeface="Times New Roman"/>
                        </a:rPr>
                        <a:t> 215 7733</a:t>
                      </a:r>
                      <a:endParaRPr lang="en-AU" sz="1200" dirty="0">
                        <a:effectLst/>
                        <a:latin typeface="+mn-lt"/>
                        <a:ea typeface="Times New Roman"/>
                      </a:endParaRPr>
                    </a:p>
                  </a:txBody>
                  <a:tcPr marL="68580" marR="68580" marT="0" marB="0" anchor="ctr"/>
                </a:tc>
                <a:tc>
                  <a:txBody>
                    <a:bodyPr/>
                    <a:lstStyle/>
                    <a:p>
                      <a:pPr>
                        <a:spcAft>
                          <a:spcPts val="0"/>
                        </a:spcAft>
                      </a:pPr>
                      <a:r>
                        <a:rPr lang="en-AU" sz="1200" dirty="0">
                          <a:effectLst/>
                          <a:latin typeface="+mn-lt"/>
                          <a:ea typeface="Times New Roman"/>
                        </a:rPr>
                        <a:t>peter@akayla.com</a:t>
                      </a:r>
                    </a:p>
                  </a:txBody>
                  <a:tcPr marL="68580" marR="68580" marT="0" marB="0" anchor="ctr"/>
                </a:tc>
                <a:extLst>
                  <a:ext uri="{0D108BD9-81ED-4DB2-BD59-A6C34878D82A}">
                    <a16:rowId xmlns:a16="http://schemas.microsoft.com/office/drawing/2014/main" val="10002"/>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a:t>The IEEE 802 JTC1 SC regular meeting has a high-level list of agenda items to be considered</a:t>
            </a:r>
            <a:endParaRPr lang="en-AU" dirty="0"/>
          </a:p>
        </p:txBody>
      </p:sp>
      <p:sp>
        <p:nvSpPr>
          <p:cNvPr id="11267" name="Rectangle 3"/>
          <p:cNvSpPr>
            <a:spLocks noGrp="1" noChangeArrowheads="1"/>
          </p:cNvSpPr>
          <p:nvPr>
            <p:ph idx="1"/>
          </p:nvPr>
        </p:nvSpPr>
        <p:spPr/>
        <p:txBody>
          <a:bodyPr/>
          <a:lstStyle/>
          <a:p>
            <a:r>
              <a:rPr lang="en-AU" dirty="0"/>
              <a:t>In no particular order:</a:t>
            </a:r>
          </a:p>
          <a:p>
            <a:pPr lvl="1"/>
            <a:r>
              <a:rPr lang="en-AU" dirty="0"/>
              <a:t>Approve minutes</a:t>
            </a:r>
          </a:p>
          <a:p>
            <a:pPr lvl="2"/>
            <a:r>
              <a:rPr lang="en-AU" dirty="0"/>
              <a:t>From IEEE 802 JTC1 meeting in Jan 2020 in Irvine</a:t>
            </a:r>
          </a:p>
          <a:p>
            <a:pPr lvl="1"/>
            <a:r>
              <a:rPr lang="en-AU" dirty="0"/>
              <a:t>Review extended goals</a:t>
            </a:r>
          </a:p>
          <a:p>
            <a:pPr lvl="1"/>
            <a:r>
              <a:rPr lang="en-AU" dirty="0"/>
              <a:t>Review status of SC6 interactions</a:t>
            </a:r>
          </a:p>
          <a:p>
            <a:pPr lvl="2"/>
            <a:r>
              <a:rPr lang="en-AU" dirty="0"/>
              <a:t>Review liaisons of drafts to SC6</a:t>
            </a:r>
          </a:p>
          <a:p>
            <a:pPr lvl="2"/>
            <a:r>
              <a:rPr lang="en-AU" dirty="0"/>
              <a:t>Review notifications of projects to SC6</a:t>
            </a:r>
          </a:p>
          <a:p>
            <a:pPr lvl="2"/>
            <a:r>
              <a:rPr lang="en-AU" dirty="0"/>
              <a:t>Review status of 60-day/FDIS ballots</a:t>
            </a:r>
          </a:p>
          <a:p>
            <a:pPr lvl="1"/>
            <a:r>
              <a:rPr lang="en-AU" dirty="0"/>
              <a:t>Review SC6 activities</a:t>
            </a:r>
          </a:p>
          <a:p>
            <a:pPr lvl="1"/>
            <a:r>
              <a:rPr lang="en-AU" dirty="0"/>
              <a:t>Consider any motions</a:t>
            </a:r>
          </a:p>
          <a:p>
            <a:pPr lvl="2"/>
            <a:r>
              <a:rPr lang="en-AU" dirty="0"/>
              <a:t>WUR related motion likely</a:t>
            </a:r>
          </a:p>
          <a:p>
            <a:pPr lvl="2"/>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C1120F2B-73AB-4F0E-8BCB-E97D8340144F}" type="slidenum">
              <a:rPr lang="en-US" smtClean="0"/>
              <a:pPr/>
              <a:t>10</a:t>
            </a:fld>
            <a:endParaRPr lang="en-US"/>
          </a:p>
        </p:txBody>
      </p:sp>
    </p:spTree>
    <p:extLst>
      <p:ext uri="{BB962C8B-B14F-4D97-AF65-F5344CB8AC3E}">
        <p14:creationId xmlns:p14="http://schemas.microsoft.com/office/powerpoint/2010/main" val="254425430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0E759-6B81-46EC-AFB3-E52E13F42EC5}"/>
              </a:ext>
            </a:extLst>
          </p:cNvPr>
          <p:cNvSpPr>
            <a:spLocks noGrp="1"/>
          </p:cNvSpPr>
          <p:nvPr>
            <p:ph type="title"/>
          </p:nvPr>
        </p:nvSpPr>
        <p:spPr/>
        <p:txBody>
          <a:bodyPr/>
          <a:lstStyle/>
          <a:p>
            <a:r>
              <a:rPr lang="en-AU" dirty="0"/>
              <a:t>An agenda has been proposed for SC6/WG1</a:t>
            </a:r>
          </a:p>
        </p:txBody>
      </p:sp>
      <p:sp>
        <p:nvSpPr>
          <p:cNvPr id="3" name="Content Placeholder 2">
            <a:extLst>
              <a:ext uri="{FF2B5EF4-FFF2-40B4-BE49-F238E27FC236}">
                <a16:creationId xmlns:a16="http://schemas.microsoft.com/office/drawing/2014/main" id="{F2B98F7F-48E1-4890-8C50-EE3E49C4DE07}"/>
              </a:ext>
            </a:extLst>
          </p:cNvPr>
          <p:cNvSpPr>
            <a:spLocks noGrp="1"/>
          </p:cNvSpPr>
          <p:nvPr>
            <p:ph idx="1"/>
          </p:nvPr>
        </p:nvSpPr>
        <p:spPr/>
        <p:txBody>
          <a:bodyPr/>
          <a:lstStyle/>
          <a:p>
            <a:r>
              <a:rPr lang="en-AU" dirty="0">
                <a:effectLst/>
                <a:latin typeface="Arial" panose="020B0604020202020204" pitchFamily="34" charset="0"/>
              </a:rPr>
              <a:t>Agenda</a:t>
            </a:r>
          </a:p>
          <a:p>
            <a:pPr lvl="1"/>
            <a:r>
              <a:rPr lang="en-AU" dirty="0">
                <a:effectLst/>
                <a:latin typeface="Arial" panose="020B0604020202020204" pitchFamily="34" charset="0"/>
              </a:rPr>
              <a:t>…</a:t>
            </a:r>
          </a:p>
          <a:p>
            <a:pPr lvl="1"/>
            <a:r>
              <a:rPr lang="en-AU" dirty="0">
                <a:effectLst/>
                <a:latin typeface="Arial" panose="020B0604020202020204" pitchFamily="34" charset="0"/>
              </a:rPr>
              <a:t>7. Liaison</a:t>
            </a:r>
          </a:p>
          <a:p>
            <a:pPr lvl="2"/>
            <a:r>
              <a:rPr lang="en-AU" dirty="0">
                <a:effectLst/>
                <a:latin typeface="Arial" panose="020B0604020202020204" pitchFamily="34" charset="0"/>
              </a:rPr>
              <a:t>7.1 Liaisons with other SDOs</a:t>
            </a:r>
          </a:p>
          <a:p>
            <a:pPr lvl="3"/>
            <a:r>
              <a:rPr lang="en-AU" dirty="0">
                <a:effectLst/>
                <a:latin typeface="Arial" panose="020B0604020202020204" pitchFamily="34" charset="0"/>
              </a:rPr>
              <a:t>JTC1/SC17 : Cards and security devices for personal identification</a:t>
            </a:r>
          </a:p>
          <a:p>
            <a:pPr lvl="3"/>
            <a:r>
              <a:rPr lang="en-AU" dirty="0">
                <a:effectLst/>
                <a:latin typeface="Arial" panose="020B0604020202020204" pitchFamily="34" charset="0"/>
              </a:rPr>
              <a:t>JTC1/SC27: IT Security techniques</a:t>
            </a:r>
          </a:p>
          <a:p>
            <a:pPr lvl="3"/>
            <a:r>
              <a:rPr lang="en-AU" dirty="0">
                <a:effectLst/>
                <a:latin typeface="Arial" panose="020B0604020202020204" pitchFamily="34" charset="0"/>
              </a:rPr>
              <a:t>JTC1/SC41: Internet of Things and related technologies</a:t>
            </a:r>
          </a:p>
          <a:p>
            <a:pPr lvl="3"/>
            <a:r>
              <a:rPr lang="en-AU" dirty="0">
                <a:effectLst/>
                <a:highlight>
                  <a:srgbClr val="FFFF00"/>
                </a:highlight>
                <a:latin typeface="Arial" panose="020B0604020202020204" pitchFamily="34" charset="0"/>
              </a:rPr>
              <a:t>IEEE 802</a:t>
            </a:r>
          </a:p>
          <a:p>
            <a:pPr lvl="3"/>
            <a:r>
              <a:rPr lang="en-AU" dirty="0">
                <a:effectLst/>
                <a:latin typeface="Arial" panose="020B0604020202020204" pitchFamily="34" charset="0"/>
              </a:rPr>
              <a:t>NFC Forum</a:t>
            </a:r>
          </a:p>
          <a:p>
            <a:pPr lvl="3"/>
            <a:r>
              <a:rPr lang="en-AU" dirty="0">
                <a:effectLst/>
                <a:latin typeface="Arial" panose="020B0604020202020204" pitchFamily="34" charset="0"/>
              </a:rPr>
              <a:t>IEC TC 100/TA 15</a:t>
            </a:r>
          </a:p>
          <a:p>
            <a:pPr lvl="3"/>
            <a:r>
              <a:rPr lang="en-AU" dirty="0">
                <a:effectLst/>
                <a:latin typeface="Arial" panose="020B0604020202020204" pitchFamily="34" charset="0"/>
              </a:rPr>
              <a:t>ECMA International</a:t>
            </a:r>
          </a:p>
          <a:p>
            <a:pPr lvl="2"/>
            <a:r>
              <a:rPr lang="en-AU" dirty="0">
                <a:effectLst/>
                <a:latin typeface="Arial" panose="020B0604020202020204" pitchFamily="34" charset="0"/>
              </a:rPr>
              <a:t>7.2 Review liaison status</a:t>
            </a:r>
          </a:p>
          <a:p>
            <a:pPr lvl="1"/>
            <a:r>
              <a:rPr lang="en-AU" dirty="0">
                <a:effectLst/>
                <a:latin typeface="Arial" panose="020B0604020202020204" pitchFamily="34" charset="0"/>
              </a:rPr>
              <a:t>…</a:t>
            </a:r>
          </a:p>
        </p:txBody>
      </p:sp>
      <p:sp>
        <p:nvSpPr>
          <p:cNvPr id="4" name="Footer Placeholder 3">
            <a:extLst>
              <a:ext uri="{FF2B5EF4-FFF2-40B4-BE49-F238E27FC236}">
                <a16:creationId xmlns:a16="http://schemas.microsoft.com/office/drawing/2014/main" id="{39BD7D71-B910-4D6D-8F2C-F20961AECC96}"/>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C75D39E4-2CB1-4D0D-A0F5-F193DF07DAC7}"/>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100</a:t>
            </a:fld>
            <a:endParaRPr lang="en-US"/>
          </a:p>
        </p:txBody>
      </p:sp>
    </p:spTree>
    <p:extLst>
      <p:ext uri="{BB962C8B-B14F-4D97-AF65-F5344CB8AC3E}">
        <p14:creationId xmlns:p14="http://schemas.microsoft.com/office/powerpoint/2010/main" val="166635575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205AEB-2565-4F99-821C-9B3D2E07FF00}"/>
              </a:ext>
            </a:extLst>
          </p:cNvPr>
          <p:cNvSpPr>
            <a:spLocks noGrp="1"/>
          </p:cNvSpPr>
          <p:nvPr>
            <p:ph type="title"/>
          </p:nvPr>
        </p:nvSpPr>
        <p:spPr>
          <a:xfrm>
            <a:off x="685800" y="685800"/>
            <a:ext cx="8229600" cy="1066800"/>
          </a:xfrm>
        </p:spPr>
        <p:txBody>
          <a:bodyPr/>
          <a:lstStyle/>
          <a:p>
            <a:r>
              <a:rPr lang="en-AU" dirty="0"/>
              <a:t>7.1: The SC Chair/Vice Chair have been authorised to send a status report to SC6 based on this document</a:t>
            </a:r>
          </a:p>
        </p:txBody>
      </p:sp>
      <p:sp>
        <p:nvSpPr>
          <p:cNvPr id="3" name="Content Placeholder 2">
            <a:extLst>
              <a:ext uri="{FF2B5EF4-FFF2-40B4-BE49-F238E27FC236}">
                <a16:creationId xmlns:a16="http://schemas.microsoft.com/office/drawing/2014/main" id="{26C6150C-5649-4F5A-9250-1DFE77FF8B54}"/>
              </a:ext>
            </a:extLst>
          </p:cNvPr>
          <p:cNvSpPr>
            <a:spLocks noGrp="1"/>
          </p:cNvSpPr>
          <p:nvPr>
            <p:ph idx="1"/>
          </p:nvPr>
        </p:nvSpPr>
        <p:spPr/>
        <p:txBody>
          <a:bodyPr/>
          <a:lstStyle/>
          <a:p>
            <a:pPr lvl="1"/>
            <a:r>
              <a:rPr lang="en-AU" dirty="0"/>
              <a:t>IEEE 802 traditionally provides a status report of our activities to SC6, based on this agenda</a:t>
            </a:r>
          </a:p>
          <a:p>
            <a:pPr lvl="1"/>
            <a:r>
              <a:rPr lang="en-AU" dirty="0"/>
              <a:t>IEEE 802 EC has authorised the Chai/Vice Chair to do the same again</a:t>
            </a:r>
          </a:p>
          <a:p>
            <a:pPr lvl="1"/>
            <a:r>
              <a:rPr lang="en-AU" dirty="0"/>
              <a:t>The Vice Chair has volunteered do all the work … </a:t>
            </a:r>
            <a:r>
              <a:rPr lang="en-AU" dirty="0">
                <a:sym typeface="Wingdings" panose="05000000000000000000" pitchFamily="2" charset="2"/>
              </a:rPr>
              <a:t></a:t>
            </a:r>
          </a:p>
          <a:p>
            <a:pPr lvl="1"/>
            <a:r>
              <a:rPr lang="en-AU" dirty="0">
                <a:sym typeface="Wingdings" panose="05000000000000000000" pitchFamily="2" charset="2"/>
              </a:rPr>
              <a:t>Stephen McCann has volunteered to present it to SC6</a:t>
            </a:r>
            <a:endParaRPr lang="en-AU" dirty="0"/>
          </a:p>
        </p:txBody>
      </p:sp>
      <p:sp>
        <p:nvSpPr>
          <p:cNvPr id="4" name="Footer Placeholder 3">
            <a:extLst>
              <a:ext uri="{FF2B5EF4-FFF2-40B4-BE49-F238E27FC236}">
                <a16:creationId xmlns:a16="http://schemas.microsoft.com/office/drawing/2014/main" id="{A38774DD-87A5-44A1-84FB-8F41CAC27D3C}"/>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3CE59A8C-7CAA-4B08-BC6B-1E276EE04B4B}"/>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101</a:t>
            </a:fld>
            <a:endParaRPr lang="en-US"/>
          </a:p>
        </p:txBody>
      </p:sp>
    </p:spTree>
    <p:extLst>
      <p:ext uri="{BB962C8B-B14F-4D97-AF65-F5344CB8AC3E}">
        <p14:creationId xmlns:p14="http://schemas.microsoft.com/office/powerpoint/2010/main" val="388902353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0E759-6B81-46EC-AFB3-E52E13F42EC5}"/>
              </a:ext>
            </a:extLst>
          </p:cNvPr>
          <p:cNvSpPr>
            <a:spLocks noGrp="1"/>
          </p:cNvSpPr>
          <p:nvPr>
            <p:ph type="title"/>
          </p:nvPr>
        </p:nvSpPr>
        <p:spPr/>
        <p:txBody>
          <a:bodyPr/>
          <a:lstStyle/>
          <a:p>
            <a:r>
              <a:rPr lang="en-AU" dirty="0"/>
              <a:t>An agenda has been proposed for SC6/WG1</a:t>
            </a:r>
          </a:p>
        </p:txBody>
      </p:sp>
      <p:sp>
        <p:nvSpPr>
          <p:cNvPr id="3" name="Content Placeholder 2">
            <a:extLst>
              <a:ext uri="{FF2B5EF4-FFF2-40B4-BE49-F238E27FC236}">
                <a16:creationId xmlns:a16="http://schemas.microsoft.com/office/drawing/2014/main" id="{F2B98F7F-48E1-4890-8C50-EE3E49C4DE07}"/>
              </a:ext>
            </a:extLst>
          </p:cNvPr>
          <p:cNvSpPr>
            <a:spLocks noGrp="1"/>
          </p:cNvSpPr>
          <p:nvPr>
            <p:ph idx="1"/>
          </p:nvPr>
        </p:nvSpPr>
        <p:spPr/>
        <p:txBody>
          <a:bodyPr/>
          <a:lstStyle/>
          <a:p>
            <a:r>
              <a:rPr lang="en-AU" dirty="0">
                <a:effectLst/>
                <a:latin typeface="Arial" panose="020B0604020202020204" pitchFamily="34" charset="0"/>
              </a:rPr>
              <a:t>Agenda</a:t>
            </a:r>
          </a:p>
          <a:p>
            <a:pPr lvl="1"/>
            <a:r>
              <a:rPr lang="en-AU" dirty="0">
                <a:effectLst/>
                <a:latin typeface="Arial" panose="020B0604020202020204" pitchFamily="34" charset="0"/>
              </a:rPr>
              <a:t>…</a:t>
            </a:r>
          </a:p>
          <a:p>
            <a:pPr lvl="1"/>
            <a:r>
              <a:rPr lang="en-AU" dirty="0">
                <a:effectLst/>
                <a:latin typeface="Arial" panose="020B0604020202020204" pitchFamily="34" charset="0"/>
              </a:rPr>
              <a:t>8. Introduction of New Item</a:t>
            </a:r>
          </a:p>
          <a:p>
            <a:pPr lvl="1"/>
            <a:r>
              <a:rPr lang="en-AU" dirty="0">
                <a:effectLst/>
                <a:latin typeface="Arial" panose="020B0604020202020204" pitchFamily="34" charset="0"/>
              </a:rPr>
              <a:t>9. Information from ISO Central Secretariat/TMB/...</a:t>
            </a:r>
          </a:p>
          <a:p>
            <a:pPr lvl="1"/>
            <a:r>
              <a:rPr lang="en-AU" dirty="0">
                <a:effectLst/>
                <a:latin typeface="Arial" panose="020B0604020202020204" pitchFamily="34" charset="0"/>
              </a:rPr>
              <a:t>10. Other Business</a:t>
            </a:r>
          </a:p>
          <a:p>
            <a:pPr lvl="2"/>
            <a:r>
              <a:rPr lang="en-AU" dirty="0">
                <a:effectLst/>
                <a:latin typeface="Arial" panose="020B0604020202020204" pitchFamily="34" charset="0"/>
              </a:rPr>
              <a:t>10.1 Improvement of WG 1 Organization</a:t>
            </a:r>
          </a:p>
          <a:p>
            <a:pPr lvl="1"/>
            <a:r>
              <a:rPr lang="en-AU" dirty="0">
                <a:effectLst/>
                <a:latin typeface="Arial" panose="020B0604020202020204" pitchFamily="34" charset="0"/>
              </a:rPr>
              <a:t>11. Outputs review and recommendation of Resolutions</a:t>
            </a:r>
          </a:p>
          <a:p>
            <a:pPr lvl="1"/>
            <a:r>
              <a:rPr lang="en-AU" dirty="0">
                <a:effectLst/>
                <a:latin typeface="Arial" panose="020B0604020202020204" pitchFamily="34" charset="0"/>
              </a:rPr>
              <a:t>12. Adjournment</a:t>
            </a:r>
          </a:p>
          <a:p>
            <a:br>
              <a:rPr lang="en-AU" b="0" i="0" dirty="0">
                <a:solidFill>
                  <a:srgbClr val="000000"/>
                </a:solidFill>
                <a:effectLst/>
                <a:latin typeface="Arial" panose="020B0604020202020204" pitchFamily="34" charset="0"/>
              </a:rPr>
            </a:br>
            <a:endParaRPr lang="en-AU" dirty="0"/>
          </a:p>
        </p:txBody>
      </p:sp>
      <p:sp>
        <p:nvSpPr>
          <p:cNvPr id="4" name="Footer Placeholder 3">
            <a:extLst>
              <a:ext uri="{FF2B5EF4-FFF2-40B4-BE49-F238E27FC236}">
                <a16:creationId xmlns:a16="http://schemas.microsoft.com/office/drawing/2014/main" id="{39BD7D71-B910-4D6D-8F2C-F20961AECC96}"/>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C75D39E4-2CB1-4D0D-A0F5-F193DF07DAC7}"/>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102</a:t>
            </a:fld>
            <a:endParaRPr lang="en-US"/>
          </a:p>
        </p:txBody>
      </p:sp>
    </p:spTree>
    <p:extLst>
      <p:ext uri="{BB962C8B-B14F-4D97-AF65-F5344CB8AC3E}">
        <p14:creationId xmlns:p14="http://schemas.microsoft.com/office/powerpoint/2010/main" val="127084474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ISO/IEC JTC1/SC6 has a new Committee Manager as of July 2019</a:t>
            </a:r>
          </a:p>
        </p:txBody>
      </p:sp>
      <p:sp>
        <p:nvSpPr>
          <p:cNvPr id="3" name="Content Placeholder 2"/>
          <p:cNvSpPr>
            <a:spLocks noGrp="1"/>
          </p:cNvSpPr>
          <p:nvPr>
            <p:ph idx="1"/>
          </p:nvPr>
        </p:nvSpPr>
        <p:spPr/>
        <p:txBody>
          <a:bodyPr/>
          <a:lstStyle/>
          <a:p>
            <a:pPr lvl="1"/>
            <a:r>
              <a:rPr lang="en-AU" dirty="0"/>
              <a:t>The new ISO/IEC JTC1/SC6 Committee Manager is </a:t>
            </a:r>
          </a:p>
          <a:p>
            <a:pPr lvl="2"/>
            <a:r>
              <a:rPr lang="en-AU" dirty="0"/>
              <a:t>Name: Mr. </a:t>
            </a:r>
            <a:r>
              <a:rPr lang="en-AU" dirty="0" err="1"/>
              <a:t>Jungyup</a:t>
            </a:r>
            <a:r>
              <a:rPr lang="en-AU" dirty="0"/>
              <a:t> OH</a:t>
            </a:r>
          </a:p>
          <a:p>
            <a:pPr lvl="2"/>
            <a:r>
              <a:rPr lang="en-AU" dirty="0"/>
              <a:t>Nationality: Korea (Rep. of)</a:t>
            </a:r>
          </a:p>
          <a:p>
            <a:pPr lvl="2"/>
            <a:r>
              <a:rPr lang="en-AU" dirty="0"/>
              <a:t>Affiliation: Telecommunications Technology Association (TTA)</a:t>
            </a:r>
          </a:p>
          <a:p>
            <a:pPr lvl="2"/>
            <a:r>
              <a:rPr lang="en-AU" dirty="0"/>
              <a:t>Mobile / E-mail: +82-31-780-9054 / houman@tta.or.kr</a:t>
            </a:r>
          </a:p>
          <a:p>
            <a:pPr lvl="1"/>
            <a:r>
              <a:rPr lang="en-AU" dirty="0"/>
              <a:t>Various submissions to SC6 should now be sent to Mr Oh</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103</a:t>
            </a:fld>
            <a:endParaRPr lang="en-US"/>
          </a:p>
        </p:txBody>
      </p:sp>
    </p:spTree>
    <p:extLst>
      <p:ext uri="{BB962C8B-B14F-4D97-AF65-F5344CB8AC3E}">
        <p14:creationId xmlns:p14="http://schemas.microsoft.com/office/powerpoint/2010/main" val="124320472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ISO/IEC JTC1 has changed the rules so that “experts” rather than “NBs” participate in WGs</a:t>
            </a:r>
          </a:p>
        </p:txBody>
      </p:sp>
      <p:sp>
        <p:nvSpPr>
          <p:cNvPr id="3" name="Content Placeholder 2"/>
          <p:cNvSpPr>
            <a:spLocks noGrp="1"/>
          </p:cNvSpPr>
          <p:nvPr>
            <p:ph idx="1"/>
          </p:nvPr>
        </p:nvSpPr>
        <p:spPr/>
        <p:txBody>
          <a:bodyPr/>
          <a:lstStyle/>
          <a:p>
            <a:pPr lvl="1"/>
            <a:r>
              <a:rPr lang="en-AU" dirty="0"/>
              <a:t>The organisational structure in ISO/IEC JTC1 changed in 2016 to align its operation with ISO rules</a:t>
            </a:r>
          </a:p>
          <a:p>
            <a:pPr lvl="1"/>
            <a:r>
              <a:rPr lang="en-AU" dirty="0"/>
              <a:t>A communication from JTC1 states</a:t>
            </a:r>
          </a:p>
          <a:p>
            <a:pPr lvl="2"/>
            <a:r>
              <a:rPr lang="en-AU" i="1" dirty="0"/>
              <a:t>Working Groups are comprised of INDIVIDUAL EXPERTS appointed by National Bodies and Liaison Organizations</a:t>
            </a:r>
          </a:p>
          <a:p>
            <a:pPr lvl="2"/>
            <a:r>
              <a:rPr lang="en-AU" i="1" dirty="0"/>
              <a:t>These experts MUST be entered into Global Directory to be considered a member of the WG and to receive documents</a:t>
            </a:r>
          </a:p>
          <a:p>
            <a:pPr lvl="2"/>
            <a:r>
              <a:rPr lang="en-AU" i="1" dirty="0"/>
              <a:t>National Bodies are responsible for ensuring that their expert appointments are up to date</a:t>
            </a:r>
          </a:p>
          <a:p>
            <a:pPr lvl="2"/>
            <a:r>
              <a:rPr lang="en-AU" i="1" dirty="0"/>
              <a:t>Liaison Organizations work via ITTF to maintain their expert members</a:t>
            </a:r>
          </a:p>
          <a:p>
            <a:pPr lvl="2"/>
            <a:r>
              <a:rPr lang="en-AU" i="1" dirty="0"/>
              <a:t>If the expert is NOT in Global Directory, he/she will not receive documents and will NOT be considered a member of the WG.</a:t>
            </a:r>
          </a:p>
          <a:p>
            <a:pPr lvl="1"/>
            <a:r>
              <a:rPr lang="en-AU" dirty="0"/>
              <a:t>Technically this means someone not in the Global Directory could not speak SC6 meetings but no one has raised this as an issue</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104</a:t>
            </a:fld>
            <a:endParaRPr lang="en-US"/>
          </a:p>
        </p:txBody>
      </p:sp>
    </p:spTree>
    <p:extLst>
      <p:ext uri="{BB962C8B-B14F-4D97-AF65-F5344CB8AC3E}">
        <p14:creationId xmlns:p14="http://schemas.microsoft.com/office/powerpoint/2010/main" val="2285021260"/>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SC Chair has been empowered to appoint experts to the SC6 document access lists </a:t>
            </a:r>
          </a:p>
        </p:txBody>
      </p:sp>
      <p:sp>
        <p:nvSpPr>
          <p:cNvPr id="3" name="Content Placeholder 2"/>
          <p:cNvSpPr>
            <a:spLocks noGrp="1"/>
          </p:cNvSpPr>
          <p:nvPr>
            <p:ph idx="1"/>
          </p:nvPr>
        </p:nvSpPr>
        <p:spPr/>
        <p:txBody>
          <a:bodyPr/>
          <a:lstStyle/>
          <a:p>
            <a:pPr lvl="1"/>
            <a:r>
              <a:rPr lang="en-AU" dirty="0"/>
              <a:t>One way of dealing with this change is to empower the SC Chair to appoint experts to WG1 and WG7, with the understanding that anyone who volunteers will be appointed</a:t>
            </a:r>
          </a:p>
          <a:p>
            <a:pPr lvl="1"/>
            <a:r>
              <a:rPr lang="en-AU" dirty="0"/>
              <a:t>Motion (ratified in May 2014 by IEEE 802 EC)</a:t>
            </a:r>
          </a:p>
          <a:p>
            <a:pPr lvl="2"/>
            <a:r>
              <a:rPr lang="en-AU" i="1" dirty="0"/>
              <a:t>The IEEE 802 JTC1 SC recommends to the IEEE 802 EC that the Chair of the IEEE 802 JTC1 SC be empowered to submit  the names to ITTF of any  IEEE 802 members who volunteer  as “experts” to the appropriate Working Group lists in ISO/IEC JTC1</a:t>
            </a:r>
          </a:p>
          <a:p>
            <a:pPr lvl="2"/>
            <a:r>
              <a:rPr lang="en-AU" dirty="0"/>
              <a:t>Moved</a:t>
            </a:r>
          </a:p>
          <a:p>
            <a:pPr lvl="2"/>
            <a:r>
              <a:rPr lang="en-AU" dirty="0"/>
              <a:t>Seconded</a:t>
            </a:r>
          </a:p>
          <a:p>
            <a:pPr lvl="2"/>
            <a:r>
              <a:rPr lang="en-AU" dirty="0"/>
              <a:t>Result 9/0/0</a:t>
            </a:r>
          </a:p>
          <a:p>
            <a:pPr lvl="1"/>
            <a:endParaRPr lang="en-AU" dirty="0"/>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105</a:t>
            </a:fld>
            <a:endParaRPr lang="en-US"/>
          </a:p>
        </p:txBody>
      </p:sp>
    </p:spTree>
    <p:extLst>
      <p:ext uri="{BB962C8B-B14F-4D97-AF65-F5344CB8AC3E}">
        <p14:creationId xmlns:p14="http://schemas.microsoft.com/office/powerpoint/2010/main" val="931243923"/>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Various names have been added to the SC6 document access lists at this time</a:t>
            </a:r>
            <a:endParaRPr lang="en-AU" dirty="0"/>
          </a:p>
        </p:txBody>
      </p:sp>
      <p:sp>
        <p:nvSpPr>
          <p:cNvPr id="3" name="Content Placeholder 2"/>
          <p:cNvSpPr>
            <a:spLocks noGrp="1"/>
          </p:cNvSpPr>
          <p:nvPr>
            <p:ph idx="1"/>
          </p:nvPr>
        </p:nvSpPr>
        <p:spPr>
          <a:xfrm>
            <a:off x="685800" y="1676400"/>
            <a:ext cx="7772400" cy="4114800"/>
          </a:xfrm>
        </p:spPr>
        <p:txBody>
          <a:bodyPr/>
          <a:lstStyle/>
          <a:p>
            <a:pPr lvl="1"/>
            <a:r>
              <a:rPr lang="en-AU" dirty="0"/>
              <a:t>The small number of people who asked to be added to the SC6 reflectors were added in Sept 2014:</a:t>
            </a:r>
          </a:p>
          <a:p>
            <a:pPr lvl="2"/>
            <a:r>
              <a:rPr lang="en-AU" dirty="0"/>
              <a:t>Ian Sherlock - isherlock@ti.com</a:t>
            </a:r>
          </a:p>
          <a:p>
            <a:pPr lvl="2"/>
            <a:r>
              <a:rPr lang="en-AU" dirty="0"/>
              <a:t>Al </a:t>
            </a:r>
            <a:r>
              <a:rPr lang="en-AU" dirty="0" err="1"/>
              <a:t>Petrick</a:t>
            </a:r>
            <a:r>
              <a:rPr lang="en-AU" dirty="0"/>
              <a:t> - al@jpasoc.com</a:t>
            </a:r>
          </a:p>
          <a:p>
            <a:pPr lvl="2"/>
            <a:r>
              <a:rPr lang="en-AU" dirty="0"/>
              <a:t>Dan Harkins - dharkins@arubanetworks.com</a:t>
            </a:r>
          </a:p>
          <a:p>
            <a:pPr lvl="2"/>
            <a:r>
              <a:rPr lang="en-AU" dirty="0"/>
              <a:t>Brian Weis - </a:t>
            </a:r>
            <a:r>
              <a:rPr lang="en-AU" dirty="0">
                <a:hlinkClick r:id="rId2"/>
              </a:rPr>
              <a:t>bew@cisco.com</a:t>
            </a:r>
            <a:r>
              <a:rPr lang="en-AU" dirty="0"/>
              <a:t> (no longer at Cisco)</a:t>
            </a:r>
          </a:p>
          <a:p>
            <a:pPr lvl="2"/>
            <a:r>
              <a:rPr lang="en-AU" dirty="0"/>
              <a:t>Mick Seaman - mickseaman@gmail.com</a:t>
            </a:r>
          </a:p>
          <a:p>
            <a:pPr lvl="2"/>
            <a:r>
              <a:rPr lang="en-AU" dirty="0"/>
              <a:t>Stephen McCann  - mccann.stephen@gmail.com</a:t>
            </a:r>
          </a:p>
          <a:p>
            <a:pPr lvl="2"/>
            <a:r>
              <a:rPr lang="en-AU" dirty="0"/>
              <a:t>Adrian Stephens – </a:t>
            </a:r>
          </a:p>
          <a:p>
            <a:pPr lvl="2"/>
            <a:r>
              <a:rPr lang="en-AU" dirty="0"/>
              <a:t>Bruce Kraemer - bkraemer@marvell.com</a:t>
            </a:r>
          </a:p>
          <a:p>
            <a:pPr lvl="2"/>
            <a:r>
              <a:rPr lang="en-AU" dirty="0"/>
              <a:t>John Messenger - </a:t>
            </a:r>
            <a:r>
              <a:rPr lang="en-AU" dirty="0">
                <a:hlinkClick r:id="rId3"/>
              </a:rPr>
              <a:t>jmessenger@advaoptical.com</a:t>
            </a:r>
            <a:endParaRPr lang="en-AU" dirty="0"/>
          </a:p>
          <a:p>
            <a:pPr lvl="1"/>
            <a:r>
              <a:rPr lang="en-AU" dirty="0"/>
              <a:t>…</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106</a:t>
            </a:fld>
            <a:endParaRPr lang="en-US"/>
          </a:p>
        </p:txBody>
      </p:sp>
    </p:spTree>
    <p:extLst>
      <p:ext uri="{BB962C8B-B14F-4D97-AF65-F5344CB8AC3E}">
        <p14:creationId xmlns:p14="http://schemas.microsoft.com/office/powerpoint/2010/main" val="1594141530"/>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Various names have been added to the SC6 document access lists at this time</a:t>
            </a:r>
            <a:endParaRPr lang="en-AU" dirty="0"/>
          </a:p>
        </p:txBody>
      </p:sp>
      <p:sp>
        <p:nvSpPr>
          <p:cNvPr id="3" name="Content Placeholder 2"/>
          <p:cNvSpPr>
            <a:spLocks noGrp="1"/>
          </p:cNvSpPr>
          <p:nvPr>
            <p:ph idx="1"/>
          </p:nvPr>
        </p:nvSpPr>
        <p:spPr>
          <a:xfrm>
            <a:off x="685800" y="1676400"/>
            <a:ext cx="7772400" cy="4114800"/>
          </a:xfrm>
        </p:spPr>
        <p:txBody>
          <a:bodyPr/>
          <a:lstStyle/>
          <a:p>
            <a:pPr lvl="1"/>
            <a:r>
              <a:rPr lang="en-AU" dirty="0"/>
              <a:t>…</a:t>
            </a:r>
          </a:p>
          <a:p>
            <a:pPr lvl="1"/>
            <a:r>
              <a:rPr lang="en-AU" dirty="0"/>
              <a:t>Others have been added since</a:t>
            </a:r>
          </a:p>
          <a:p>
            <a:pPr lvl="2"/>
            <a:r>
              <a:rPr lang="en-AU" dirty="0"/>
              <a:t>Karen Randall - </a:t>
            </a:r>
            <a:r>
              <a:rPr lang="en-AU" dirty="0">
                <a:hlinkClick r:id="rId2"/>
              </a:rPr>
              <a:t>karen@randall-consulting.com</a:t>
            </a:r>
            <a:r>
              <a:rPr lang="en-AU" dirty="0"/>
              <a:t> - added Sept 2015</a:t>
            </a:r>
          </a:p>
          <a:p>
            <a:pPr lvl="2"/>
            <a:r>
              <a:rPr lang="en-AU" dirty="0"/>
              <a:t>Dorothy Stanley - </a:t>
            </a:r>
            <a:r>
              <a:rPr lang="en-AU" dirty="0">
                <a:hlinkClick r:id="rId3"/>
              </a:rPr>
              <a:t>dorothy.stanley@hpe.com</a:t>
            </a:r>
            <a:r>
              <a:rPr lang="en-AU" dirty="0"/>
              <a:t> – added Mar 2016</a:t>
            </a:r>
          </a:p>
          <a:p>
            <a:pPr lvl="2"/>
            <a:r>
              <a:rPr lang="en-AU" dirty="0"/>
              <a:t>Peter Yee - </a:t>
            </a:r>
            <a:r>
              <a:rPr lang="en-US" u="sng" dirty="0">
                <a:hlinkClick r:id="rId4"/>
              </a:rPr>
              <a:t>peter@akayla.com</a:t>
            </a:r>
            <a:r>
              <a:rPr lang="en-US" dirty="0"/>
              <a:t> – added Oct 2017</a:t>
            </a:r>
          </a:p>
          <a:p>
            <a:pPr lvl="2"/>
            <a:r>
              <a:rPr lang="en-AU" dirty="0"/>
              <a:t>David Law – </a:t>
            </a:r>
            <a:r>
              <a:rPr lang="en-AU" dirty="0">
                <a:hlinkClick r:id="rId5"/>
              </a:rPr>
              <a:t>dlaw@hpe.com</a:t>
            </a:r>
            <a:r>
              <a:rPr lang="en-AU" dirty="0"/>
              <a:t> – added Oct 2017</a:t>
            </a:r>
          </a:p>
          <a:p>
            <a:pPr lvl="2"/>
            <a:r>
              <a:rPr lang="en-US" dirty="0" err="1"/>
              <a:t>Hyeong</a:t>
            </a:r>
            <a:r>
              <a:rPr lang="en-US" dirty="0"/>
              <a:t>-Ho LEE - </a:t>
            </a:r>
            <a:r>
              <a:rPr lang="en-US" dirty="0">
                <a:hlinkClick r:id="rId6"/>
              </a:rPr>
              <a:t>holee@etri.re.kr</a:t>
            </a:r>
            <a:r>
              <a:rPr lang="en-US" dirty="0"/>
              <a:t> - </a:t>
            </a:r>
            <a:r>
              <a:rPr lang="en-AU" dirty="0"/>
              <a:t>added Oct 2017</a:t>
            </a:r>
          </a:p>
          <a:p>
            <a:pPr lvl="2"/>
            <a:r>
              <a:rPr lang="en-US" dirty="0"/>
              <a:t>Paul Congdon - </a:t>
            </a:r>
            <a:r>
              <a:rPr lang="en-US" u="sng" dirty="0">
                <a:hlinkClick r:id="rId7"/>
              </a:rPr>
              <a:t>paul_congdon@ieee.org</a:t>
            </a:r>
            <a:r>
              <a:rPr lang="en-AU" dirty="0"/>
              <a:t> – added May 2019 (WG1)</a:t>
            </a:r>
            <a:endParaRPr lang="en-AU" dirty="0">
              <a:solidFill>
                <a:srgbClr val="FF0000"/>
              </a:solidFill>
            </a:endParaRPr>
          </a:p>
          <a:p>
            <a:pPr lvl="1"/>
            <a:r>
              <a:rPr lang="en-AU" dirty="0"/>
              <a:t>Yell if you would like to be added too</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107</a:t>
            </a:fld>
            <a:endParaRPr lang="en-US"/>
          </a:p>
        </p:txBody>
      </p:sp>
    </p:spTree>
    <p:extLst>
      <p:ext uri="{BB962C8B-B14F-4D97-AF65-F5344CB8AC3E}">
        <p14:creationId xmlns:p14="http://schemas.microsoft.com/office/powerpoint/2010/main" val="2383333038"/>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AU"/>
              <a:t>Are there any other matters for consideration by IEEE 802 JTC1 SC?</a:t>
            </a:r>
            <a:endParaRPr lang="en-US"/>
          </a:p>
        </p:txBody>
      </p:sp>
      <p:sp>
        <p:nvSpPr>
          <p:cNvPr id="65539" name="Content Placeholder 6"/>
          <p:cNvSpPr>
            <a:spLocks noGrp="1"/>
          </p:cNvSpPr>
          <p:nvPr>
            <p:ph idx="1"/>
          </p:nvPr>
        </p:nvSpPr>
        <p:spPr/>
        <p:txBody>
          <a:bodyPr/>
          <a:lstStyle/>
          <a:p>
            <a:pPr lvl="1"/>
            <a:endParaRPr lang="en-US"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C8EF58FE-2C23-4D70-A5CA-B7C1EDBDBD71}" type="slidenum">
              <a:rPr lang="en-US" smtClean="0"/>
              <a:pPr>
                <a:defRPr/>
              </a:pPr>
              <a:t>108</a:t>
            </a:fld>
            <a:endParaRPr lang="en-US"/>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AU" dirty="0"/>
              <a:t>The IEEE 802 JTC1 SC </a:t>
            </a:r>
            <a:r>
              <a:rPr lang="en-AU"/>
              <a:t>will adjourn </a:t>
            </a:r>
            <a:r>
              <a:rPr lang="en-AU" dirty="0"/>
              <a:t>for the week</a:t>
            </a:r>
            <a:endParaRPr lang="en-US" dirty="0"/>
          </a:p>
        </p:txBody>
      </p:sp>
      <p:sp>
        <p:nvSpPr>
          <p:cNvPr id="66563" name="Content Placeholder 6"/>
          <p:cNvSpPr>
            <a:spLocks noGrp="1"/>
          </p:cNvSpPr>
          <p:nvPr>
            <p:ph idx="1"/>
          </p:nvPr>
        </p:nvSpPr>
        <p:spPr/>
        <p:txBody>
          <a:bodyPr/>
          <a:lstStyle/>
          <a:p>
            <a:r>
              <a:rPr lang="en-AU" dirty="0"/>
              <a:t>Motion:</a:t>
            </a:r>
          </a:p>
          <a:p>
            <a:pPr lvl="1"/>
            <a:r>
              <a:rPr lang="en-AU" i="1" dirty="0"/>
              <a:t>The IEEE 802 JTC1 SC, having completed its business in Sept 2020, adjourns</a:t>
            </a:r>
          </a:p>
          <a:p>
            <a:pPr lvl="2"/>
            <a:r>
              <a:rPr lang="en-AU" dirty="0"/>
              <a:t>By consent</a:t>
            </a:r>
            <a:endParaRPr lang="en-US"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678AAA12-C843-448C-909E-130127464D77}" type="slidenum">
              <a:rPr lang="en-US" smtClean="0"/>
              <a:pPr>
                <a:defRPr/>
              </a:pPr>
              <a:t>109</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B776D292-FC0B-44FB-BBF2-3B2FCC45F9DC}" type="slidenum">
              <a:rPr lang="en-US" smtClean="0"/>
              <a:pPr>
                <a:defRPr/>
              </a:pPr>
              <a:t>11</a:t>
            </a:fld>
            <a:endParaRPr lang="en-US"/>
          </a:p>
        </p:txBody>
      </p:sp>
      <p:sp>
        <p:nvSpPr>
          <p:cNvPr id="13316" name="Rectangle 2"/>
          <p:cNvSpPr>
            <a:spLocks noGrp="1" noChangeArrowheads="1"/>
          </p:cNvSpPr>
          <p:nvPr>
            <p:ph type="title"/>
          </p:nvPr>
        </p:nvSpPr>
        <p:spPr/>
        <p:txBody>
          <a:bodyPr/>
          <a:lstStyle/>
          <a:p>
            <a:r>
              <a:rPr lang="en-AU" dirty="0"/>
              <a:t>The IEEE 802 JTC1 SC will consider approving its agenda</a:t>
            </a:r>
          </a:p>
        </p:txBody>
      </p:sp>
      <p:sp>
        <p:nvSpPr>
          <p:cNvPr id="13317" name="Rectangle 3"/>
          <p:cNvSpPr>
            <a:spLocks noGrp="1" noChangeArrowheads="1"/>
          </p:cNvSpPr>
          <p:nvPr>
            <p:ph type="body" idx="1"/>
          </p:nvPr>
        </p:nvSpPr>
        <p:spPr/>
        <p:txBody>
          <a:bodyPr/>
          <a:lstStyle/>
          <a:p>
            <a:pPr marL="0" indent="0"/>
            <a:r>
              <a:rPr lang="en-AU" dirty="0"/>
              <a:t>Motion to approve agenda</a:t>
            </a:r>
          </a:p>
          <a:p>
            <a:pPr lvl="1"/>
            <a:r>
              <a:rPr lang="en-AU" i="1" dirty="0"/>
              <a:t>The IEEE 802 JTC1 SC approves the agenda for its teleconference on 14 Sept 2020, as documented on slide 10 of </a:t>
            </a:r>
            <a:r>
              <a:rPr lang="en-AU" i="1" dirty="0">
                <a:solidFill>
                  <a:srgbClr val="FF0000"/>
                </a:solidFill>
              </a:rPr>
              <a:t>&lt;this slide deck&gt;</a:t>
            </a:r>
          </a:p>
          <a:p>
            <a:pPr lvl="1"/>
            <a:r>
              <a:rPr lang="en-AU" dirty="0"/>
              <a:t>Moved:</a:t>
            </a:r>
          </a:p>
          <a:p>
            <a:pPr lvl="1"/>
            <a:r>
              <a:rPr lang="en-AU" dirty="0"/>
              <a:t>Seconded:</a:t>
            </a:r>
          </a:p>
          <a:p>
            <a:pPr lvl="1"/>
            <a:r>
              <a:rPr lang="en-AU" dirty="0"/>
              <a:t>Result:</a:t>
            </a: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Additional process material</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110</a:t>
            </a:fld>
            <a:endParaRPr lang="en-US"/>
          </a:p>
        </p:txBody>
      </p:sp>
    </p:spTree>
    <p:extLst>
      <p:ext uri="{BB962C8B-B14F-4D97-AF65-F5344CB8AC3E}">
        <p14:creationId xmlns:p14="http://schemas.microsoft.com/office/powerpoint/2010/main" val="3323317812"/>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SC agreed in Nov 2014 on a process for developing &amp; approving PSDO comment resolutions</a:t>
            </a:r>
          </a:p>
        </p:txBody>
      </p:sp>
      <p:sp>
        <p:nvSpPr>
          <p:cNvPr id="3" name="Content Placeholder 2"/>
          <p:cNvSpPr>
            <a:spLocks noGrp="1"/>
          </p:cNvSpPr>
          <p:nvPr>
            <p:ph idx="1"/>
          </p:nvPr>
        </p:nvSpPr>
        <p:spPr>
          <a:xfrm>
            <a:off x="685800" y="1828800"/>
            <a:ext cx="7772400" cy="4114800"/>
          </a:xfrm>
        </p:spPr>
        <p:txBody>
          <a:bodyPr/>
          <a:lstStyle/>
          <a:p>
            <a:r>
              <a:rPr lang="en-AU" dirty="0"/>
              <a:t>In the beginning …</a:t>
            </a:r>
          </a:p>
          <a:p>
            <a:pPr lvl="1"/>
            <a:r>
              <a:rPr lang="en-AU" dirty="0"/>
              <a:t>All 60 ballot and FDIS ballot comment responses were developed and approved by the IEEE 802 JTC1 SC and then the IEEE 802 EC</a:t>
            </a:r>
          </a:p>
          <a:p>
            <a:r>
              <a:rPr lang="en-AU" dirty="0"/>
              <a:t>Now that we have matured …</a:t>
            </a:r>
          </a:p>
          <a:p>
            <a:pPr lvl="1"/>
            <a:r>
              <a:rPr lang="en-AU" dirty="0"/>
              <a:t>Most WGs are processing and approving comment resolutions, and then forwarding the resolutions to IEEE 802 EC directly without involving the IEEE 802 JTC1 SC </a:t>
            </a:r>
          </a:p>
          <a:p>
            <a:pPr lvl="1"/>
            <a:r>
              <a:rPr lang="en-AU" dirty="0"/>
              <a:t>The IEEE 802 JTC1 SC is continuing to provide advice on non-technical comments, to ensure consistency across WGs</a:t>
            </a:r>
          </a:p>
          <a:p>
            <a:r>
              <a:rPr lang="en-AU" dirty="0"/>
              <a:t>Going forward …</a:t>
            </a:r>
          </a:p>
          <a:p>
            <a:pPr lvl="1"/>
            <a:r>
              <a:rPr lang="en-AU" dirty="0"/>
              <a:t>It is planned that we institutionalise the practice above – see</a:t>
            </a:r>
            <a:r>
              <a:rPr lang="en-AU" dirty="0">
                <a:hlinkClick r:id="rId2"/>
              </a:rPr>
              <a:t>11-15-1287</a:t>
            </a:r>
            <a:endParaRPr lang="en-AU" dirty="0"/>
          </a:p>
          <a:p>
            <a:pPr lvl="1"/>
            <a:r>
              <a:rPr lang="en-AU" dirty="0"/>
              <a:t>It is expected that the WG Chairs and the IEEE 802 JTC1 SC Chair will keep each other informed</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111</a:t>
            </a:fld>
            <a:endParaRPr lang="en-US"/>
          </a:p>
        </p:txBody>
      </p:sp>
    </p:spTree>
    <p:extLst>
      <p:ext uri="{BB962C8B-B14F-4D97-AF65-F5344CB8AC3E}">
        <p14:creationId xmlns:p14="http://schemas.microsoft.com/office/powerpoint/2010/main" val="3317650507"/>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Old status pages</a:t>
            </a:r>
          </a:p>
        </p:txBody>
      </p:sp>
      <p:sp>
        <p:nvSpPr>
          <p:cNvPr id="3" name="Content Placeholder 2"/>
          <p:cNvSpPr>
            <a:spLocks noGrp="1"/>
          </p:cNvSpPr>
          <p:nvPr>
            <p:ph idx="1"/>
          </p:nvPr>
        </p:nvSpPr>
        <p:spPr/>
        <p:txBody>
          <a:bodyPr/>
          <a:lstStyle/>
          <a:p>
            <a:endParaRPr lang="en-AU"/>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112</a:t>
            </a:fld>
            <a:endParaRPr lang="en-US"/>
          </a:p>
        </p:txBody>
      </p:sp>
    </p:spTree>
    <p:extLst>
      <p:ext uri="{BB962C8B-B14F-4D97-AF65-F5344CB8AC3E}">
        <p14:creationId xmlns:p14="http://schemas.microsoft.com/office/powerpoint/2010/main" val="3285234468"/>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802.11-2012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113</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US" dirty="0"/>
              <a:t>60-day</a:t>
            </a:r>
            <a:r>
              <a:rPr lang="en-AU" dirty="0"/>
              <a:t> pre-ballot passed in 2012</a:t>
            </a:r>
          </a:p>
          <a:p>
            <a:pPr lvl="2"/>
            <a:r>
              <a:rPr lang="en-AU" dirty="0"/>
              <a:t>Responses to comments were liaised to SC6</a:t>
            </a:r>
          </a:p>
          <a:p>
            <a:r>
              <a:rPr lang="en-AU" b="1"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in 2012 (6N15494)</a:t>
            </a:r>
          </a:p>
          <a:p>
            <a:pPr lvl="1"/>
            <a:r>
              <a:rPr lang="en-AU" dirty="0"/>
              <a:t>Standard published as ISO/IEC/IEEE 8802-11:2012</a:t>
            </a:r>
          </a:p>
          <a:p>
            <a:pPr lvl="1"/>
            <a:r>
              <a:rPr lang="en-AU" dirty="0"/>
              <a:t>FDIS comments liaised in Dec 2013</a:t>
            </a:r>
          </a:p>
          <a:p>
            <a:pPr lvl="2"/>
            <a:r>
              <a:rPr lang="en-AU" dirty="0"/>
              <a:t>All the FDIS comments were submitted to </a:t>
            </a:r>
            <a:r>
              <a:rPr lang="en-AU" dirty="0" err="1"/>
              <a:t>TGmc</a:t>
            </a:r>
            <a:r>
              <a:rPr lang="en-AU" dirty="0"/>
              <a:t> for processing</a:t>
            </a:r>
          </a:p>
          <a:p>
            <a:pPr lvl="2"/>
            <a:r>
              <a:rPr lang="en-AU" dirty="0"/>
              <a:t>Additional comments from Swiss NB in N15623 (a response to the IEEE 802/SC6 collaboration procedure) were also referred to </a:t>
            </a:r>
            <a:r>
              <a:rPr lang="en-AU" dirty="0" err="1"/>
              <a:t>TGmc</a:t>
            </a:r>
            <a:endParaRPr lang="en-AU" dirty="0"/>
          </a:p>
          <a:p>
            <a:pPr lvl="2"/>
            <a:r>
              <a:rPr lang="en-AU" dirty="0"/>
              <a:t>All the comments have been considered and resolutions approved as of November 2013</a:t>
            </a:r>
          </a:p>
          <a:p>
            <a:pPr lvl="3"/>
            <a:r>
              <a:rPr lang="en-AU" dirty="0"/>
              <a:t>See </a:t>
            </a:r>
            <a:r>
              <a:rPr lang="en-AU" dirty="0">
                <a:hlinkClick r:id="rId2"/>
              </a:rPr>
              <a:t>11-13-0123-05</a:t>
            </a:r>
            <a:r>
              <a:rPr lang="en-AU" dirty="0"/>
              <a:t> liaised as 6N15832 in Nov 2013</a:t>
            </a:r>
          </a:p>
        </p:txBody>
      </p:sp>
    </p:spTree>
    <p:extLst>
      <p:ext uri="{BB962C8B-B14F-4D97-AF65-F5344CB8AC3E}">
        <p14:creationId xmlns:p14="http://schemas.microsoft.com/office/powerpoint/2010/main" val="677642820"/>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802.1X-2010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114</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802.1X-2010 in N15515 in Dec 2012</a:t>
            </a:r>
          </a:p>
          <a:p>
            <a:pPr lvl="1"/>
            <a:r>
              <a:rPr lang="en-AU" dirty="0"/>
              <a:t>Pre-ballot passed in 2013</a:t>
            </a:r>
          </a:p>
          <a:p>
            <a:pPr lvl="2"/>
            <a:r>
              <a:rPr lang="en-AU" dirty="0"/>
              <a:t>Voting results in N15555</a:t>
            </a:r>
          </a:p>
          <a:p>
            <a:pPr lvl="2"/>
            <a:r>
              <a:rPr lang="en-AU" dirty="0"/>
              <a:t>Comments from China NB replied to by IEEE 802 in N15607</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16/1/12 on 21 Oct 2013</a:t>
            </a:r>
          </a:p>
          <a:p>
            <a:pPr lvl="2"/>
            <a:r>
              <a:rPr lang="en-AU" dirty="0"/>
              <a:t>Voting results in N15771</a:t>
            </a:r>
          </a:p>
          <a:p>
            <a:pPr lvl="2"/>
            <a:r>
              <a:rPr lang="en-AU" dirty="0"/>
              <a:t>China NB only negative vote, with comments from China NB &amp; Switzerland NB</a:t>
            </a:r>
          </a:p>
          <a:p>
            <a:pPr lvl="1"/>
            <a:r>
              <a:rPr lang="en-AU" dirty="0"/>
              <a:t>FDIS comments resolved in Dec 2013</a:t>
            </a:r>
          </a:p>
          <a:p>
            <a:pPr lvl="2"/>
            <a:r>
              <a:rPr lang="en-AU" dirty="0"/>
              <a:t>Liaised to SC6 as N15871 in Jan 2014 </a:t>
            </a:r>
          </a:p>
          <a:p>
            <a:pPr lvl="1"/>
            <a:r>
              <a:rPr lang="en-AU" dirty="0"/>
              <a:t>Standard has been published as ISO/IEC/IEEE 8802-1X:2013</a:t>
            </a:r>
            <a:endParaRPr lang="en-AU" dirty="0">
              <a:solidFill>
                <a:srgbClr val="FF0000"/>
              </a:solidFill>
            </a:endParaRPr>
          </a:p>
          <a:p>
            <a:pPr lvl="2"/>
            <a:endParaRPr lang="en-AU" dirty="0">
              <a:solidFill>
                <a:srgbClr val="FF0000"/>
              </a:solidFill>
            </a:endParaRPr>
          </a:p>
        </p:txBody>
      </p:sp>
    </p:spTree>
    <p:extLst>
      <p:ext uri="{BB962C8B-B14F-4D97-AF65-F5344CB8AC3E}">
        <p14:creationId xmlns:p14="http://schemas.microsoft.com/office/powerpoint/2010/main" val="254001464"/>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802.1AE-2006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115</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802.1AE-2006 in N15516 in Dec 2012</a:t>
            </a:r>
          </a:p>
          <a:p>
            <a:pPr lvl="1"/>
            <a:r>
              <a:rPr lang="en-AU" dirty="0"/>
              <a:t>Pre-ballot passed in 2013</a:t>
            </a:r>
          </a:p>
          <a:p>
            <a:pPr lvl="2"/>
            <a:r>
              <a:rPr lang="en-AU" dirty="0"/>
              <a:t>Voting results in N15556</a:t>
            </a:r>
          </a:p>
          <a:p>
            <a:pPr lvl="2"/>
            <a:r>
              <a:rPr lang="en-AU" dirty="0"/>
              <a:t>Comments from China NB replied to by IEEE 802 in N15608</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16/1/13 on 21 Oct 2013</a:t>
            </a:r>
          </a:p>
          <a:p>
            <a:pPr lvl="2"/>
            <a:r>
              <a:rPr lang="en-AU" dirty="0"/>
              <a:t>Voting results in N15770</a:t>
            </a:r>
          </a:p>
          <a:p>
            <a:pPr lvl="2"/>
            <a:r>
              <a:rPr lang="en-AU" dirty="0"/>
              <a:t>China NB only negative vote, with comments from China NB &amp; Switzerland NB</a:t>
            </a:r>
          </a:p>
          <a:p>
            <a:pPr lvl="1"/>
            <a:r>
              <a:rPr lang="en-AU" dirty="0"/>
              <a:t>FDIS comments resolved in Dec 2013</a:t>
            </a:r>
          </a:p>
          <a:p>
            <a:pPr lvl="2"/>
            <a:r>
              <a:rPr lang="en-AU" dirty="0"/>
              <a:t>Liaised to SC6 as N15871 in Jan 2014</a:t>
            </a:r>
          </a:p>
          <a:p>
            <a:pPr lvl="1"/>
            <a:r>
              <a:rPr lang="en-AU" dirty="0"/>
              <a:t>Standard has been published as ISO/IEC/IEEE 8802-1AE:2013</a:t>
            </a:r>
            <a:endParaRPr lang="en-AU" dirty="0">
              <a:solidFill>
                <a:srgbClr val="FF0000"/>
              </a:solidFill>
            </a:endParaRPr>
          </a:p>
          <a:p>
            <a:pPr marL="184150" lvl="2" indent="0">
              <a:buNone/>
            </a:pPr>
            <a:endParaRPr lang="en-AU" dirty="0"/>
          </a:p>
          <a:p>
            <a:endParaRPr lang="en-AU" dirty="0">
              <a:solidFill>
                <a:srgbClr val="0070C0"/>
              </a:solidFill>
            </a:endParaRPr>
          </a:p>
        </p:txBody>
      </p:sp>
    </p:spTree>
    <p:extLst>
      <p:ext uri="{BB962C8B-B14F-4D97-AF65-F5344CB8AC3E}">
        <p14:creationId xmlns:p14="http://schemas.microsoft.com/office/powerpoint/2010/main" val="2100303796"/>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802.1AB-2009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116</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Submission of IEEE 802.1AB-2009 in N15588 in March 2013</a:t>
            </a:r>
          </a:p>
          <a:p>
            <a:pPr lvl="1"/>
            <a:r>
              <a:rPr lang="en-AU" dirty="0"/>
              <a:t>Pre-ballot passed in May 2013</a:t>
            </a:r>
          </a:p>
          <a:p>
            <a:pPr lvl="2"/>
            <a:r>
              <a:rPr lang="en-AU" dirty="0"/>
              <a:t>Voting results in N15626</a:t>
            </a:r>
          </a:p>
          <a:p>
            <a:pPr lvl="2"/>
            <a:r>
              <a:rPr lang="en-AU" dirty="0"/>
              <a:t>Comments from China replied to in N15659</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16/1/16 on 18 Dec 2013</a:t>
            </a:r>
          </a:p>
          <a:p>
            <a:pPr lvl="2"/>
            <a:r>
              <a:rPr lang="en-AU" dirty="0"/>
              <a:t>Voting results in N15829</a:t>
            </a:r>
          </a:p>
          <a:p>
            <a:pPr lvl="2"/>
            <a:r>
              <a:rPr lang="en-AU" dirty="0"/>
              <a:t>China NB only negative vote, with comments from China NB &amp; Switzerland NB</a:t>
            </a:r>
          </a:p>
          <a:p>
            <a:pPr lvl="1"/>
            <a:r>
              <a:rPr lang="en-AU" dirty="0">
                <a:hlinkClick r:id="rId2"/>
              </a:rPr>
              <a:t>FDIS comment responses </a:t>
            </a:r>
            <a:r>
              <a:rPr lang="en-AU" dirty="0"/>
              <a:t>were approved by 802.1 WG in March 2014, and liaised to SC6 in May 2014 as N15944</a:t>
            </a:r>
          </a:p>
          <a:p>
            <a:pPr lvl="1"/>
            <a:r>
              <a:rPr lang="en-AU" dirty="0"/>
              <a:t>The standard was</a:t>
            </a:r>
            <a:r>
              <a:rPr lang="en-AU" dirty="0">
                <a:solidFill>
                  <a:srgbClr val="FF0000"/>
                </a:solidFill>
              </a:rPr>
              <a:t> </a:t>
            </a:r>
            <a:r>
              <a:rPr lang="en-AU" dirty="0"/>
              <a:t>published as ISO/IEC/IEEE 8802-1AB:2014 on 15 March 2014</a:t>
            </a:r>
            <a:endParaRPr lang="en-AU" dirty="0">
              <a:solidFill>
                <a:srgbClr val="FF0000"/>
              </a:solidFill>
            </a:endParaRPr>
          </a:p>
          <a:p>
            <a:pPr marL="184150" lvl="2" indent="0">
              <a:buNone/>
            </a:pPr>
            <a:endParaRPr lang="en-AU" dirty="0"/>
          </a:p>
          <a:p>
            <a:endParaRPr lang="en-AU" dirty="0">
              <a:solidFill>
                <a:schemeClr val="accent6"/>
              </a:solidFill>
            </a:endParaRPr>
          </a:p>
          <a:p>
            <a:endParaRPr lang="en-AU" dirty="0">
              <a:solidFill>
                <a:srgbClr val="FF0000"/>
              </a:solidFill>
            </a:endParaRPr>
          </a:p>
        </p:txBody>
      </p:sp>
    </p:spTree>
    <p:extLst>
      <p:ext uri="{BB962C8B-B14F-4D97-AF65-F5344CB8AC3E}">
        <p14:creationId xmlns:p14="http://schemas.microsoft.com/office/powerpoint/2010/main" val="902557438"/>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77200" cy="1066800"/>
          </a:xfrm>
        </p:spPr>
        <p:txBody>
          <a:bodyPr/>
          <a:lstStyle/>
          <a:p>
            <a:r>
              <a:rPr lang="en-AU" dirty="0"/>
              <a:t>IEEE 802.1AR-2009 has been published</a:t>
            </a:r>
            <a:endParaRPr lang="en-AU" dirty="0">
              <a:solidFill>
                <a:schemeClr val="accent6"/>
              </a:solidFill>
            </a:endParaRPr>
          </a:p>
        </p:txBody>
      </p:sp>
      <p:sp>
        <p:nvSpPr>
          <p:cNvPr id="5" name="Footer Placeholder 4"/>
          <p:cNvSpPr>
            <a:spLocks noGrp="1"/>
          </p:cNvSpPr>
          <p:nvPr>
            <p:ph type="ftr" sz="quarter" idx="10"/>
          </p:nvPr>
        </p:nvSpPr>
        <p:spPr>
          <a:xfrm>
            <a:off x="8053388" y="6523038"/>
            <a:ext cx="490537" cy="182562"/>
          </a:xfrm>
        </p:spPr>
        <p:txBody>
          <a:bodyPr/>
          <a:lstStyle/>
          <a:p>
            <a:pPr>
              <a:defRPr/>
            </a:pPr>
            <a:r>
              <a:rPr lang="en-US"/>
              <a:t>Andrew Myles, Cisco</a:t>
            </a:r>
          </a:p>
        </p:txBody>
      </p:sp>
      <p:sp>
        <p:nvSpPr>
          <p:cNvPr id="6" name="Slide Number Placeholder 5"/>
          <p:cNvSpPr>
            <a:spLocks noGrp="1"/>
          </p:cNvSpPr>
          <p:nvPr>
            <p:ph type="sldNum" sz="quarter" idx="11"/>
          </p:nvPr>
        </p:nvSpPr>
        <p:spPr>
          <a:xfrm>
            <a:off x="4327525" y="6523038"/>
            <a:ext cx="565150" cy="182562"/>
          </a:xfrm>
        </p:spPr>
        <p:txBody>
          <a:bodyPr/>
          <a:lstStyle/>
          <a:p>
            <a:pPr>
              <a:defRPr/>
            </a:pPr>
            <a:r>
              <a:rPr lang="en-US"/>
              <a:t>Slide </a:t>
            </a:r>
            <a:fld id="{FCE5288C-F87B-4810-A6B2-740CE13BD34D}" type="slidenum">
              <a:rPr lang="en-US" smtClean="0"/>
              <a:pPr>
                <a:defRPr/>
              </a:pPr>
              <a:t>117</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802.1AR-2009 in N15589 in March 2013</a:t>
            </a:r>
          </a:p>
          <a:p>
            <a:pPr lvl="1"/>
            <a:r>
              <a:rPr lang="en-AU" dirty="0"/>
              <a:t>Pre-ballot passed in May 2013</a:t>
            </a:r>
          </a:p>
          <a:p>
            <a:pPr lvl="2"/>
            <a:r>
              <a:rPr lang="en-AU" dirty="0"/>
              <a:t>Voting results in N15627</a:t>
            </a:r>
          </a:p>
          <a:p>
            <a:pPr lvl="2"/>
            <a:r>
              <a:rPr lang="en-AU" dirty="0"/>
              <a:t>Comments from China replied to in N15659 </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17/2/16 on 18 Dec 2013</a:t>
            </a:r>
          </a:p>
          <a:p>
            <a:pPr lvl="2"/>
            <a:r>
              <a:rPr lang="en-AU" dirty="0"/>
              <a:t>Voting results in N15830</a:t>
            </a:r>
          </a:p>
          <a:p>
            <a:pPr lvl="2"/>
            <a:r>
              <a:rPr lang="en-AU" dirty="0"/>
              <a:t>China NB &amp; Switzerland NB voted “no” and commented</a:t>
            </a:r>
          </a:p>
          <a:p>
            <a:pPr lvl="1"/>
            <a:r>
              <a:rPr lang="en-AU" dirty="0">
                <a:hlinkClick r:id="rId2"/>
              </a:rPr>
              <a:t>FDIS comment responses </a:t>
            </a:r>
            <a:r>
              <a:rPr lang="en-AU" dirty="0"/>
              <a:t>were approved by 802.1 WG in March 2014, and liaised to SC6 in May 2014 as N15947</a:t>
            </a:r>
          </a:p>
          <a:p>
            <a:pPr lvl="1"/>
            <a:r>
              <a:rPr lang="en-AU" dirty="0"/>
              <a:t>Standard was published as ISO/IEC/IEEE 8802-1AR:2014 on 15 March 2014</a:t>
            </a:r>
            <a:endParaRPr lang="en-AU" dirty="0">
              <a:solidFill>
                <a:srgbClr val="FF0000"/>
              </a:solidFill>
            </a:endParaRPr>
          </a:p>
          <a:p>
            <a:pPr marL="184150" lvl="2"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2791031475"/>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802.1AS-2011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118</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Submission of IEEE 802.1AS-2011 in N15590 in March 2013</a:t>
            </a:r>
          </a:p>
          <a:p>
            <a:pPr lvl="1"/>
            <a:r>
              <a:rPr lang="en-AU" dirty="0"/>
              <a:t>Pre-ballot passed in May 2013</a:t>
            </a:r>
          </a:p>
          <a:p>
            <a:pPr lvl="2"/>
            <a:r>
              <a:rPr lang="en-AU" dirty="0"/>
              <a:t>Voting results in N15628</a:t>
            </a:r>
          </a:p>
          <a:p>
            <a:pPr lvl="2"/>
            <a:r>
              <a:rPr lang="en-AU" dirty="0"/>
              <a:t>Comments from China replied to in N15659 </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18/1/16 on 18 Dec 2013</a:t>
            </a:r>
          </a:p>
          <a:p>
            <a:pPr lvl="2"/>
            <a:r>
              <a:rPr lang="en-AU" dirty="0"/>
              <a:t>Voting results in N15831</a:t>
            </a:r>
          </a:p>
          <a:p>
            <a:pPr lvl="2"/>
            <a:r>
              <a:rPr lang="en-AU" dirty="0"/>
              <a:t>China NB voted “no” and China NB &amp; Switzerland NB commented</a:t>
            </a:r>
          </a:p>
          <a:p>
            <a:pPr lvl="1"/>
            <a:r>
              <a:rPr lang="en-AU" dirty="0">
                <a:hlinkClick r:id="rId2"/>
              </a:rPr>
              <a:t>FDIS comment responses </a:t>
            </a:r>
            <a:r>
              <a:rPr lang="en-AU" dirty="0"/>
              <a:t>were approved by 802.1 WG in March 2014, and liaised to SC6 in May 2014 as N15948</a:t>
            </a:r>
          </a:p>
          <a:p>
            <a:pPr lvl="1"/>
            <a:r>
              <a:rPr lang="en-AU" dirty="0"/>
              <a:t>Standard was published as ISO/IEC/IEEE 8802-1AS:2014 on 15 March 2014</a:t>
            </a:r>
            <a:endParaRPr lang="en-AU" dirty="0">
              <a:solidFill>
                <a:srgbClr val="FF0000"/>
              </a:solidFill>
            </a:endParaRPr>
          </a:p>
          <a:p>
            <a:endParaRPr lang="en-AU" dirty="0">
              <a:solidFill>
                <a:schemeClr val="accent6"/>
              </a:solidFill>
            </a:endParaRPr>
          </a:p>
        </p:txBody>
      </p:sp>
    </p:spTree>
    <p:extLst>
      <p:ext uri="{BB962C8B-B14F-4D97-AF65-F5344CB8AC3E}">
        <p14:creationId xmlns:p14="http://schemas.microsoft.com/office/powerpoint/2010/main" val="701764219"/>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802.1BA-2011</a:t>
            </a:r>
            <a:r>
              <a:rPr lang="en-GB"/>
              <a:t> </a:t>
            </a:r>
            <a:r>
              <a:rPr lang="en-AU"/>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119</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802.1BA-2011 was liaised (N16149) to SC6 on 7 April 2015</a:t>
            </a:r>
            <a:endParaRPr lang="en-AU" dirty="0">
              <a:solidFill>
                <a:srgbClr val="00B050"/>
              </a:solidFill>
            </a:endParaRPr>
          </a:p>
          <a:p>
            <a:r>
              <a:rPr lang="en-US" dirty="0"/>
              <a:t>60-day</a:t>
            </a:r>
            <a:r>
              <a:rPr lang="en-AU" dirty="0"/>
              <a:t> pre-ballot: </a:t>
            </a:r>
            <a:r>
              <a:rPr lang="en-AU" dirty="0">
                <a:solidFill>
                  <a:srgbClr val="00B050"/>
                </a:solidFill>
              </a:rPr>
              <a:t>passed &amp; comment responses liaised</a:t>
            </a:r>
          </a:p>
          <a:p>
            <a:pPr lvl="1"/>
            <a:r>
              <a:rPr lang="en-AU" dirty="0"/>
              <a:t>The 60 ballot passed on 23 Sept 2015</a:t>
            </a:r>
          </a:p>
          <a:p>
            <a:pPr lvl="2"/>
            <a:r>
              <a:rPr lang="en-AU" dirty="0"/>
              <a:t>Support need for ISO standard? Passed 10/0/9</a:t>
            </a:r>
          </a:p>
          <a:p>
            <a:pPr lvl="2"/>
            <a:r>
              <a:rPr lang="en-AU" dirty="0"/>
              <a:t>Support this submission being sent to FDIS? Passed 8/0/11 </a:t>
            </a:r>
          </a:p>
          <a:p>
            <a:pPr lvl="2"/>
            <a:r>
              <a:rPr lang="en-AU" dirty="0"/>
              <a:t>Only two substantive comments that needed a response</a:t>
            </a:r>
          </a:p>
          <a:p>
            <a:pPr lvl="1"/>
            <a:r>
              <a:rPr lang="en-AU" dirty="0"/>
              <a:t>A response was sent in Jan 2016</a:t>
            </a:r>
          </a:p>
          <a:p>
            <a:r>
              <a:rPr lang="en-AU" dirty="0"/>
              <a:t>FDIS ballot: </a:t>
            </a:r>
            <a:r>
              <a:rPr lang="en-AU" dirty="0">
                <a:solidFill>
                  <a:srgbClr val="00B050"/>
                </a:solidFill>
              </a:rPr>
              <a:t>passed</a:t>
            </a:r>
          </a:p>
          <a:p>
            <a:pPr lvl="1"/>
            <a:r>
              <a:rPr lang="en-AU" dirty="0">
                <a:solidFill>
                  <a:srgbClr val="000000"/>
                </a:solidFill>
              </a:rPr>
              <a:t>Ballot passed on 17 Aug 2016 (see N16461)</a:t>
            </a:r>
          </a:p>
          <a:p>
            <a:pPr lvl="2"/>
            <a:r>
              <a:rPr lang="en-AU" dirty="0">
                <a:solidFill>
                  <a:srgbClr val="000000"/>
                </a:solidFill>
              </a:rPr>
              <a:t>Passed 14/0/18, with no comments</a:t>
            </a:r>
          </a:p>
          <a:p>
            <a:pPr lvl="1"/>
            <a:r>
              <a:rPr lang="en-AU" dirty="0">
                <a:solidFill>
                  <a:srgbClr val="000000"/>
                </a:solidFill>
              </a:rPr>
              <a:t>Published as </a:t>
            </a:r>
            <a:r>
              <a:rPr lang="en-AU" dirty="0">
                <a:solidFill>
                  <a:srgbClr val="FF0000"/>
                </a:solidFill>
              </a:rPr>
              <a:t>&lt;what&gt;</a:t>
            </a:r>
          </a:p>
          <a:p>
            <a:pPr lvl="2"/>
            <a:endParaRPr lang="en-AU" dirty="0">
              <a:solidFill>
                <a:srgbClr val="000000"/>
              </a:solidFill>
            </a:endParaRPr>
          </a:p>
        </p:txBody>
      </p:sp>
    </p:spTree>
    <p:extLst>
      <p:ext uri="{BB962C8B-B14F-4D97-AF65-F5344CB8AC3E}">
        <p14:creationId xmlns:p14="http://schemas.microsoft.com/office/powerpoint/2010/main" val="18670774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AU" dirty="0"/>
              <a:t>The IEEE 802 JTC1 SC will consider approval of the minutes of its July 2020 meeting</a:t>
            </a:r>
          </a:p>
        </p:txBody>
      </p:sp>
      <p:sp>
        <p:nvSpPr>
          <p:cNvPr id="14339" name="Rectangle 3"/>
          <p:cNvSpPr>
            <a:spLocks noGrp="1" noChangeArrowheads="1"/>
          </p:cNvSpPr>
          <p:nvPr>
            <p:ph type="body" idx="1"/>
          </p:nvPr>
        </p:nvSpPr>
        <p:spPr/>
        <p:txBody>
          <a:bodyPr/>
          <a:lstStyle/>
          <a:p>
            <a:r>
              <a:rPr lang="en-AU" dirty="0"/>
              <a:t>Motion to approve minutes</a:t>
            </a:r>
          </a:p>
          <a:p>
            <a:pPr lvl="1"/>
            <a:r>
              <a:rPr lang="en-AU" i="1" dirty="0"/>
              <a:t>The IEEE 802 JTC1 SC approves the minutes for its virtual meeting in July 2020, as documented in </a:t>
            </a:r>
            <a:r>
              <a:rPr lang="en-AU" i="1" dirty="0">
                <a:hlinkClick r:id="rId3"/>
              </a:rPr>
              <a:t>11-20-1078-02</a:t>
            </a:r>
            <a:endParaRPr lang="en-AU" i="1" dirty="0"/>
          </a:p>
          <a:p>
            <a:pPr lvl="1"/>
            <a:r>
              <a:rPr lang="en-AU" dirty="0"/>
              <a:t>Moved:</a:t>
            </a:r>
          </a:p>
          <a:p>
            <a:pPr lvl="1"/>
            <a:r>
              <a:rPr lang="en-AU" dirty="0"/>
              <a:t>Seconded:</a:t>
            </a:r>
          </a:p>
          <a:p>
            <a:pPr lvl="1"/>
            <a:r>
              <a:rPr lang="en-AU" dirty="0"/>
              <a:t>Result:</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08CCF68E-62E4-4896-9D6C-BF4ADA5E7272}" type="slidenum">
              <a:rPr lang="en-US" smtClean="0"/>
              <a:pPr>
                <a:defRPr/>
              </a:pPr>
              <a:t>12</a:t>
            </a:fld>
            <a:endParaRPr lang="en-US"/>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01000" cy="1066800"/>
          </a:xfrm>
        </p:spPr>
        <p:txBody>
          <a:bodyPr/>
          <a:lstStyle/>
          <a:p>
            <a:r>
              <a:rPr lang="en-AU" dirty="0"/>
              <a:t>IEEE 802.1BR-2012</a:t>
            </a:r>
            <a:r>
              <a:rPr lang="en-GB"/>
              <a:t> </a:t>
            </a:r>
            <a:r>
              <a:rPr lang="en-AU"/>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120</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177800" lvl="1" indent="-177800"/>
            <a:r>
              <a:rPr lang="en-AU" dirty="0"/>
              <a:t>IEEE 802.1BR-2012 was liaised to SC6 on 7 April 2015</a:t>
            </a:r>
            <a:endParaRPr lang="en-AU" dirty="0">
              <a:solidFill>
                <a:srgbClr val="00B050"/>
              </a:solidFill>
            </a:endParaRPr>
          </a:p>
          <a:p>
            <a:r>
              <a:rPr lang="en-US" dirty="0"/>
              <a:t>60-day</a:t>
            </a:r>
            <a:r>
              <a:rPr lang="en-AU" dirty="0"/>
              <a:t> pre-ballot: </a:t>
            </a:r>
            <a:r>
              <a:rPr lang="en-AU" dirty="0">
                <a:solidFill>
                  <a:srgbClr val="00B050"/>
                </a:solidFill>
              </a:rPr>
              <a:t>passed &amp; comment responses liaised</a:t>
            </a:r>
            <a:endParaRPr lang="en-AU" dirty="0">
              <a:solidFill>
                <a:schemeClr val="accent6"/>
              </a:solidFill>
            </a:endParaRPr>
          </a:p>
          <a:p>
            <a:pPr lvl="1"/>
            <a:r>
              <a:rPr lang="en-AU" dirty="0"/>
              <a:t>The 60 ballot passed on 23 Sept 2015</a:t>
            </a:r>
          </a:p>
          <a:p>
            <a:pPr lvl="2"/>
            <a:r>
              <a:rPr lang="en-AU" dirty="0"/>
              <a:t>Support need for ISO standard? Passed 10/0/9</a:t>
            </a:r>
          </a:p>
          <a:p>
            <a:pPr lvl="2"/>
            <a:r>
              <a:rPr lang="en-AU" dirty="0"/>
              <a:t>Support this submission being sent to FDIS? Passed 9/0/10 </a:t>
            </a:r>
          </a:p>
          <a:p>
            <a:pPr lvl="2"/>
            <a:r>
              <a:rPr lang="en-AU" dirty="0"/>
              <a:t>Only one substantive comment that needed a response</a:t>
            </a:r>
          </a:p>
          <a:p>
            <a:pPr lvl="1"/>
            <a:r>
              <a:rPr lang="en-AU" dirty="0"/>
              <a:t>A response was sent in Jan 16</a:t>
            </a:r>
          </a:p>
          <a:p>
            <a:r>
              <a:rPr lang="en-AU" dirty="0"/>
              <a:t>FDIS ballot: </a:t>
            </a:r>
            <a:r>
              <a:rPr lang="en-AU" dirty="0">
                <a:solidFill>
                  <a:srgbClr val="00B050"/>
                </a:solidFill>
              </a:rPr>
              <a:t>passed</a:t>
            </a:r>
          </a:p>
          <a:p>
            <a:pPr lvl="1"/>
            <a:r>
              <a:rPr lang="en-AU" dirty="0">
                <a:solidFill>
                  <a:srgbClr val="000000"/>
                </a:solidFill>
              </a:rPr>
              <a:t>Ballot passed on 17 Aug 2016 (see N16462)</a:t>
            </a:r>
          </a:p>
          <a:p>
            <a:pPr lvl="2"/>
            <a:r>
              <a:rPr lang="en-AU" dirty="0">
                <a:solidFill>
                  <a:srgbClr val="000000"/>
                </a:solidFill>
              </a:rPr>
              <a:t>Passed 14/0/18, with no comments</a:t>
            </a:r>
          </a:p>
          <a:p>
            <a:pPr lvl="1"/>
            <a:r>
              <a:rPr lang="en-AU" dirty="0">
                <a:solidFill>
                  <a:srgbClr val="000000"/>
                </a:solidFill>
              </a:rPr>
              <a:t>Published as </a:t>
            </a:r>
            <a:r>
              <a:rPr lang="en-AU" dirty="0">
                <a:solidFill>
                  <a:srgbClr val="FF0000"/>
                </a:solidFill>
              </a:rPr>
              <a:t>&lt;what&gt;</a:t>
            </a:r>
          </a:p>
        </p:txBody>
      </p:sp>
    </p:spTree>
    <p:extLst>
      <p:ext uri="{BB962C8B-B14F-4D97-AF65-F5344CB8AC3E}">
        <p14:creationId xmlns:p14="http://schemas.microsoft.com/office/powerpoint/2010/main" val="1445249666"/>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802.3-2012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121</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Pre-ballot on N15595 passed in May 2013</a:t>
            </a:r>
          </a:p>
          <a:p>
            <a:pPr lvl="2"/>
            <a:r>
              <a:rPr lang="en-AU" dirty="0"/>
              <a:t>Voting results in N15632</a:t>
            </a:r>
          </a:p>
          <a:p>
            <a:pPr lvl="2"/>
            <a:r>
              <a:rPr lang="en-AU" dirty="0"/>
              <a:t>Comments from China were responded to by the </a:t>
            </a:r>
            <a:r>
              <a:rPr lang="en-US" dirty="0"/>
              <a:t>802.3 Maintenance TF in Geneva in N15724</a:t>
            </a:r>
          </a:p>
          <a:p>
            <a:r>
              <a:rPr lang="en-AU" dirty="0"/>
              <a:t>FDIS ballot: </a:t>
            </a:r>
            <a:r>
              <a:rPr lang="en-AU" dirty="0">
                <a:solidFill>
                  <a:srgbClr val="00B050"/>
                </a:solidFill>
              </a:rPr>
              <a:t>passed &amp; no comment resolutions required</a:t>
            </a:r>
          </a:p>
          <a:p>
            <a:pPr lvl="1"/>
            <a:r>
              <a:rPr lang="en-AU" dirty="0"/>
              <a:t>FDIS passed 16/0/20 on 16 Feb 2014</a:t>
            </a:r>
          </a:p>
          <a:p>
            <a:pPr lvl="2"/>
            <a:r>
              <a:rPr lang="en-AU" dirty="0"/>
              <a:t>Voting results in N15893</a:t>
            </a:r>
          </a:p>
          <a:p>
            <a:pPr lvl="1"/>
            <a:r>
              <a:rPr lang="en-AU" dirty="0"/>
              <a:t>No FDIS comments need to be resolved </a:t>
            </a:r>
            <a:r>
              <a:rPr lang="en-AU" dirty="0">
                <a:sym typeface="Wingdings" panose="05000000000000000000" pitchFamily="2" charset="2"/>
              </a:rPr>
              <a:t></a:t>
            </a:r>
            <a:endParaRPr lang="en-AU" dirty="0"/>
          </a:p>
          <a:p>
            <a:pPr lvl="1"/>
            <a:r>
              <a:rPr lang="en-AU" dirty="0"/>
              <a:t>Standard was published as ISO/IEC/IEEE 8802-3:2014</a:t>
            </a:r>
            <a:endParaRPr lang="en-AU" dirty="0">
              <a:solidFill>
                <a:srgbClr val="FF0000"/>
              </a:solidFill>
            </a:endParaRPr>
          </a:p>
        </p:txBody>
      </p:sp>
    </p:spTree>
    <p:extLst>
      <p:ext uri="{BB962C8B-B14F-4D97-AF65-F5344CB8AC3E}">
        <p14:creationId xmlns:p14="http://schemas.microsoft.com/office/powerpoint/2010/main" val="936975170"/>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802.11ae-2012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122</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Pre-ballot on N15552 passed in Feb 2013</a:t>
            </a:r>
          </a:p>
          <a:p>
            <a:pPr lvl="2"/>
            <a:r>
              <a:rPr lang="en-AU" dirty="0"/>
              <a:t>Voting results in N15599</a:t>
            </a:r>
          </a:p>
          <a:p>
            <a:pPr lvl="2"/>
            <a:r>
              <a:rPr lang="en-AU" dirty="0"/>
              <a:t>Comments from China replied to by IEEE 802 in N15647</a:t>
            </a:r>
          </a:p>
          <a:p>
            <a:pPr lvl="2"/>
            <a:r>
              <a:rPr lang="en-AU" dirty="0"/>
              <a:t>Comments from Japan in N15664 were resolved in discussions with commenter</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14/1/20 on 28 Jan  2014</a:t>
            </a:r>
          </a:p>
          <a:p>
            <a:pPr lvl="2"/>
            <a:r>
              <a:rPr lang="en-AU" dirty="0"/>
              <a:t>Voting results in N15883</a:t>
            </a:r>
          </a:p>
          <a:p>
            <a:pPr lvl="2"/>
            <a:r>
              <a:rPr lang="en-AU" dirty="0"/>
              <a:t>China NB voted “no” and commented they will not recognise result</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a:t>Standard was published as 8802-11:2012/</a:t>
            </a:r>
            <a:r>
              <a:rPr lang="en-AU" dirty="0" err="1"/>
              <a:t>Amd</a:t>
            </a:r>
            <a:r>
              <a:rPr lang="en-AU" dirty="0"/>
              <a:t> 1:2014</a:t>
            </a:r>
          </a:p>
          <a:p>
            <a:pPr lvl="1"/>
            <a:endParaRPr lang="en-AU" dirty="0">
              <a:solidFill>
                <a:schemeClr val="accent6"/>
              </a:solidFill>
            </a:endParaRPr>
          </a:p>
        </p:txBody>
      </p:sp>
    </p:spTree>
    <p:extLst>
      <p:ext uri="{BB962C8B-B14F-4D97-AF65-F5344CB8AC3E}">
        <p14:creationId xmlns:p14="http://schemas.microsoft.com/office/powerpoint/2010/main" val="3029142107"/>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802.11aa-2012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123</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Pre-ballot on N15554 passed in Feb 2013</a:t>
            </a:r>
          </a:p>
          <a:p>
            <a:pPr lvl="2"/>
            <a:r>
              <a:rPr lang="en-AU" dirty="0"/>
              <a:t>Voting results in N15602</a:t>
            </a:r>
          </a:p>
          <a:p>
            <a:pPr lvl="2"/>
            <a:r>
              <a:rPr lang="en-AU" dirty="0"/>
              <a:t>Comments from China replied to by IEEE 802 in N15647</a:t>
            </a:r>
          </a:p>
          <a:p>
            <a:pPr lvl="2"/>
            <a:r>
              <a:rPr lang="en-AU" dirty="0"/>
              <a:t>Comments from Japan in N15664 were resolved in discussions with commenter</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16/1/18 on 28 Jan  2014</a:t>
            </a:r>
          </a:p>
          <a:p>
            <a:pPr lvl="2"/>
            <a:r>
              <a:rPr lang="en-AU" dirty="0"/>
              <a:t>Voting results in N15884</a:t>
            </a:r>
          </a:p>
          <a:p>
            <a:pPr lvl="2"/>
            <a:r>
              <a:rPr lang="en-AU" dirty="0"/>
              <a:t>China NB voted “no” and commented they will not recognise result</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a:t>Standard was published as 8802-11:2012/</a:t>
            </a:r>
            <a:r>
              <a:rPr lang="en-AU" dirty="0" err="1"/>
              <a:t>Amd</a:t>
            </a:r>
            <a:r>
              <a:rPr lang="en-AU" dirty="0"/>
              <a:t> 2: 2014</a:t>
            </a:r>
          </a:p>
        </p:txBody>
      </p:sp>
    </p:spTree>
    <p:extLst>
      <p:ext uri="{BB962C8B-B14F-4D97-AF65-F5344CB8AC3E}">
        <p14:creationId xmlns:p14="http://schemas.microsoft.com/office/powerpoint/2010/main" val="2520273937"/>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a:t>
            </a:r>
            <a:r>
              <a:rPr lang="en-AU"/>
              <a:t>802.11ad-2012 </a:t>
            </a:r>
            <a:r>
              <a:rPr lang="en-GB"/>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124</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Pre-ballot on N15553 passed in Feb 2013</a:t>
            </a:r>
          </a:p>
          <a:p>
            <a:pPr lvl="2"/>
            <a:r>
              <a:rPr lang="en-AU" dirty="0"/>
              <a:t>Voting results in N15601</a:t>
            </a:r>
          </a:p>
          <a:p>
            <a:pPr lvl="2"/>
            <a:r>
              <a:rPr lang="en-AU" dirty="0"/>
              <a:t>Comments from China replied to by IEEE 802 in N15647</a:t>
            </a:r>
          </a:p>
          <a:p>
            <a:pPr lvl="2"/>
            <a:r>
              <a:rPr lang="en-AU" dirty="0"/>
              <a:t>Comments from Japan in N15664 were resolved in discussions with commenter</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16/1/17 on 28 Jan  2014</a:t>
            </a:r>
          </a:p>
          <a:p>
            <a:pPr lvl="2"/>
            <a:r>
              <a:rPr lang="en-AU" dirty="0"/>
              <a:t>Voting results in N15885</a:t>
            </a:r>
          </a:p>
          <a:p>
            <a:pPr lvl="2"/>
            <a:r>
              <a:rPr lang="en-AU" dirty="0"/>
              <a:t>China NB voted “no” and commented they will not recognise result</a:t>
            </a:r>
          </a:p>
          <a:p>
            <a:pPr lvl="2"/>
            <a:r>
              <a:rPr lang="en-AU" dirty="0"/>
              <a:t>Switzerland commented on editorial matters similar to comments on 802.1X/AE</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a:t>Standard was published as 8802-11:2012/</a:t>
            </a:r>
            <a:r>
              <a:rPr lang="en-AU" dirty="0" err="1"/>
              <a:t>Amd</a:t>
            </a:r>
            <a:r>
              <a:rPr lang="en-AU" dirty="0"/>
              <a:t> 3: 2014</a:t>
            </a:r>
            <a:endParaRPr lang="en-AU" dirty="0">
              <a:solidFill>
                <a:schemeClr val="accent6"/>
              </a:solidFill>
            </a:endParaRPr>
          </a:p>
        </p:txBody>
      </p:sp>
    </p:spTree>
    <p:extLst>
      <p:ext uri="{BB962C8B-B14F-4D97-AF65-F5344CB8AC3E}">
        <p14:creationId xmlns:p14="http://schemas.microsoft.com/office/powerpoint/2010/main" val="3658026414"/>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 </a:t>
            </a:r>
            <a:r>
              <a:rPr lang="en-GB" dirty="0"/>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125</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802.22 (N15925) passed in May 2014</a:t>
            </a:r>
          </a:p>
          <a:p>
            <a:pPr lvl="2"/>
            <a:r>
              <a:rPr lang="en-AU" dirty="0"/>
              <a:t>Voting results in N15954</a:t>
            </a:r>
          </a:p>
          <a:p>
            <a:pPr lvl="2"/>
            <a:r>
              <a:rPr lang="en-AU" dirty="0"/>
              <a:t>Passed 8/1/10</a:t>
            </a:r>
          </a:p>
          <a:p>
            <a:pPr lvl="1"/>
            <a:r>
              <a:rPr lang="en-AU" dirty="0"/>
              <a:t>FDIS comment responses were approved by 802.22 WG in July 2014, and were liaised to SC6 as N16001</a:t>
            </a:r>
          </a:p>
          <a:p>
            <a:r>
              <a:rPr lang="en-AU" dirty="0"/>
              <a:t>FDIS ballot: </a:t>
            </a:r>
            <a:r>
              <a:rPr lang="en-AU" dirty="0">
                <a:solidFill>
                  <a:srgbClr val="00B050"/>
                </a:solidFill>
              </a:rPr>
              <a:t>passed 15 Feb 2015 with no comments</a:t>
            </a:r>
          </a:p>
          <a:p>
            <a:pPr lvl="1"/>
            <a:r>
              <a:rPr lang="en-AU" dirty="0"/>
              <a:t>IEEE staff will facilitate the final process steps to make it an ISO/IEC/IEEE standard</a:t>
            </a:r>
          </a:p>
          <a:p>
            <a:pPr lvl="1"/>
            <a:r>
              <a:rPr lang="en-AU" dirty="0"/>
              <a:t>Was published on 1 May 2015 as ISO/IEC 8802-22:2015</a:t>
            </a:r>
          </a:p>
        </p:txBody>
      </p:sp>
    </p:spTree>
    <p:extLst>
      <p:ext uri="{BB962C8B-B14F-4D97-AF65-F5344CB8AC3E}">
        <p14:creationId xmlns:p14="http://schemas.microsoft.com/office/powerpoint/2010/main" val="695614049"/>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802.1AEbn-2011 </a:t>
            </a:r>
            <a:r>
              <a:rPr lang="en-GB"/>
              <a:t>has been published</a:t>
            </a:r>
            <a:endParaRPr lang="en-AU" dirty="0"/>
          </a:p>
        </p:txBody>
      </p:sp>
      <p:sp>
        <p:nvSpPr>
          <p:cNvPr id="6" name="Slide Number Placeholder 5"/>
          <p:cNvSpPr>
            <a:spLocks noGrp="1"/>
          </p:cNvSpPr>
          <p:nvPr>
            <p:ph type="sldNum" sz="quarter" idx="11"/>
          </p:nvPr>
        </p:nvSpPr>
        <p:spPr/>
        <p:txBody>
          <a:bodyPr/>
          <a:lstStyle/>
          <a:p>
            <a:pPr>
              <a:defRPr/>
            </a:pPr>
            <a:r>
              <a:rPr lang="en-US">
                <a:solidFill>
                  <a:srgbClr val="000000"/>
                </a:solidFill>
              </a:rPr>
              <a:t>Slide </a:t>
            </a:r>
            <a:fld id="{FCE5288C-F87B-4810-A6B2-740CE13BD34D}" type="slidenum">
              <a:rPr lang="en-US" smtClean="0">
                <a:solidFill>
                  <a:srgbClr val="000000"/>
                </a:solidFill>
              </a:rPr>
              <a:pPr>
                <a:defRPr/>
              </a:pPr>
              <a:t>126</a:t>
            </a:fld>
            <a:endParaRPr lang="en-US">
              <a:solidFill>
                <a:srgbClr val="000000"/>
              </a:solidFill>
            </a:endParaRPr>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IEEE 802.1AEbn-2011 (N15809) passed in Jan 2014</a:t>
            </a:r>
          </a:p>
          <a:p>
            <a:pPr lvl="2"/>
            <a:r>
              <a:rPr lang="en-AU" dirty="0"/>
              <a:t>Voting results in N15857</a:t>
            </a:r>
          </a:p>
          <a:p>
            <a:pPr lvl="2"/>
            <a:r>
              <a:rPr lang="en-AU" dirty="0"/>
              <a:t>Passed 9/1/7</a:t>
            </a:r>
          </a:p>
          <a:p>
            <a:pPr lvl="2"/>
            <a:r>
              <a:rPr lang="en-AU" dirty="0"/>
              <a:t>Usual comment from China saying they will not recognise the result</a:t>
            </a:r>
          </a:p>
          <a:p>
            <a:pPr lvl="1"/>
            <a:r>
              <a:rPr lang="en-AU" dirty="0">
                <a:hlinkClick r:id="rId2"/>
              </a:rPr>
              <a:t>Pre-ballot comment responses </a:t>
            </a:r>
            <a:r>
              <a:rPr lang="en-AU" dirty="0"/>
              <a:t>were approved by 802.1 WG in March 2014, and were liaised to SC6 as N15945</a:t>
            </a:r>
          </a:p>
          <a:p>
            <a:r>
              <a:rPr lang="en-AU" dirty="0"/>
              <a:t>FDIS ballot: </a:t>
            </a:r>
            <a:r>
              <a:rPr lang="en-AU" kern="1200" dirty="0">
                <a:solidFill>
                  <a:srgbClr val="00B050"/>
                </a:solidFill>
              </a:rPr>
              <a:t>passed on 1 Feb 2015 </a:t>
            </a:r>
            <a:r>
              <a:rPr lang="en-AU" dirty="0">
                <a:solidFill>
                  <a:srgbClr val="00B050"/>
                </a:solidFill>
              </a:rPr>
              <a:t>&amp; comment resolutions liaised</a:t>
            </a:r>
            <a:endParaRPr lang="en-AU" kern="1200" dirty="0">
              <a:solidFill>
                <a:srgbClr val="00B050"/>
              </a:solidFill>
            </a:endParaRPr>
          </a:p>
          <a:p>
            <a:pPr lvl="1"/>
            <a:r>
              <a:rPr lang="en-AU" kern="1200" dirty="0"/>
              <a:t>FDIS closed on 1 Feb 2015, with one comment (N16123) from China NB</a:t>
            </a:r>
          </a:p>
          <a:p>
            <a:pPr lvl="2"/>
            <a:r>
              <a:rPr lang="en-AU" kern="1200" dirty="0"/>
              <a:t>Passed 12/1/23</a:t>
            </a:r>
          </a:p>
          <a:p>
            <a:pPr lvl="2"/>
            <a:r>
              <a:rPr lang="en-AU" kern="1200" dirty="0">
                <a:solidFill>
                  <a:schemeClr val="accent4"/>
                </a:solidFill>
              </a:rPr>
              <a:t>Response was liaised in April 2015 (see N16187)</a:t>
            </a:r>
          </a:p>
          <a:p>
            <a:pPr lvl="1"/>
            <a:r>
              <a:rPr lang="en-AU" kern="1200" dirty="0"/>
              <a:t>Standard is called ISO/IEC/IEEE </a:t>
            </a:r>
            <a:r>
              <a:rPr lang="en-AU" dirty="0"/>
              <a:t>8802-1AE:2015/</a:t>
            </a:r>
            <a:r>
              <a:rPr lang="en-AU" dirty="0" err="1"/>
              <a:t>Amd</a:t>
            </a:r>
            <a:r>
              <a:rPr lang="en-AU" dirty="0"/>
              <a:t> 1 and was published on 28 April 2015</a:t>
            </a:r>
            <a:endParaRPr lang="en-AU" dirty="0">
              <a:solidFill>
                <a:srgbClr val="FF0000"/>
              </a:solidFill>
            </a:endParaRPr>
          </a:p>
        </p:txBody>
      </p:sp>
    </p:spTree>
    <p:extLst>
      <p:ext uri="{BB962C8B-B14F-4D97-AF65-F5344CB8AC3E}">
        <p14:creationId xmlns:p14="http://schemas.microsoft.com/office/powerpoint/2010/main" val="108485491"/>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802.1AEbw-2013 </a:t>
            </a:r>
            <a:r>
              <a:rPr lang="en-GB"/>
              <a:t>has been published</a:t>
            </a:r>
            <a:endParaRPr lang="en-AU" dirty="0"/>
          </a:p>
        </p:txBody>
      </p:sp>
      <p:sp>
        <p:nvSpPr>
          <p:cNvPr id="6" name="Slide Number Placeholder 5"/>
          <p:cNvSpPr>
            <a:spLocks noGrp="1"/>
          </p:cNvSpPr>
          <p:nvPr>
            <p:ph type="sldNum" sz="quarter" idx="11"/>
          </p:nvPr>
        </p:nvSpPr>
        <p:spPr/>
        <p:txBody>
          <a:bodyPr/>
          <a:lstStyle/>
          <a:p>
            <a:pPr>
              <a:defRPr/>
            </a:pPr>
            <a:r>
              <a:rPr lang="en-US">
                <a:solidFill>
                  <a:srgbClr val="000000"/>
                </a:solidFill>
              </a:rPr>
              <a:t>Slide </a:t>
            </a:r>
            <a:fld id="{FCE5288C-F87B-4810-A6B2-740CE13BD34D}" type="slidenum">
              <a:rPr lang="en-US" smtClean="0">
                <a:solidFill>
                  <a:srgbClr val="000000"/>
                </a:solidFill>
              </a:rPr>
              <a:pPr>
                <a:defRPr/>
              </a:pPr>
              <a:t>127</a:t>
            </a:fld>
            <a:endParaRPr lang="en-US">
              <a:solidFill>
                <a:srgbClr val="000000"/>
              </a:solidFill>
            </a:endParaRPr>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IEEE 802.1AEbw-2013 (N15810) passed in Jan 2014</a:t>
            </a:r>
          </a:p>
          <a:p>
            <a:pPr lvl="2"/>
            <a:r>
              <a:rPr lang="en-AU" dirty="0"/>
              <a:t>Voting results in N15858 </a:t>
            </a:r>
          </a:p>
          <a:p>
            <a:pPr lvl="2"/>
            <a:r>
              <a:rPr lang="en-AU" dirty="0"/>
              <a:t>Passed 9/1/7</a:t>
            </a:r>
          </a:p>
          <a:p>
            <a:pPr lvl="2"/>
            <a:r>
              <a:rPr lang="en-AU" dirty="0"/>
              <a:t>Usual comment from China saying they will not recognise the result</a:t>
            </a:r>
          </a:p>
          <a:p>
            <a:pPr lvl="1"/>
            <a:r>
              <a:rPr lang="en-AU" dirty="0">
                <a:hlinkClick r:id="rId2"/>
              </a:rPr>
              <a:t>Pre-ballot comment responses </a:t>
            </a:r>
            <a:r>
              <a:rPr lang="en-AU" dirty="0"/>
              <a:t>were approved by 802.1 WG in March 2014, and were liaised to SC6 as N15946</a:t>
            </a:r>
          </a:p>
          <a:p>
            <a:r>
              <a:rPr lang="en-AU" dirty="0"/>
              <a:t>FDIS ballot: </a:t>
            </a:r>
            <a:r>
              <a:rPr lang="en-AU" kern="1200" dirty="0">
                <a:solidFill>
                  <a:srgbClr val="00B050"/>
                </a:solidFill>
              </a:rPr>
              <a:t>passed on 1 Feb 2015 </a:t>
            </a:r>
            <a:r>
              <a:rPr lang="en-AU" dirty="0">
                <a:solidFill>
                  <a:srgbClr val="00B050"/>
                </a:solidFill>
              </a:rPr>
              <a:t>&amp; comment resolutions liaised</a:t>
            </a:r>
            <a:endParaRPr lang="en-AU" kern="1200" dirty="0">
              <a:solidFill>
                <a:srgbClr val="00B050"/>
              </a:solidFill>
            </a:endParaRPr>
          </a:p>
          <a:p>
            <a:pPr lvl="1"/>
            <a:r>
              <a:rPr lang="en-AU" kern="1200" dirty="0"/>
              <a:t>FDIS closed on 1 Feb 2015, with one comment (N16124) from China NB</a:t>
            </a:r>
          </a:p>
          <a:p>
            <a:pPr lvl="2"/>
            <a:r>
              <a:rPr lang="en-AU" kern="1200" dirty="0"/>
              <a:t>Passed 12/1/23</a:t>
            </a:r>
          </a:p>
          <a:p>
            <a:pPr lvl="2"/>
            <a:r>
              <a:rPr lang="en-AU" kern="1200" dirty="0">
                <a:solidFill>
                  <a:schemeClr val="accent4"/>
                </a:solidFill>
              </a:rPr>
              <a:t>Response was liaised in April 2015 (see N16187)</a:t>
            </a:r>
          </a:p>
          <a:p>
            <a:pPr lvl="1"/>
            <a:r>
              <a:rPr lang="en-AU" kern="1200" dirty="0"/>
              <a:t>Standard will be called ISO/IEC/IEEE </a:t>
            </a:r>
            <a:r>
              <a:rPr lang="en-AU" dirty="0"/>
              <a:t>8802-1AE:2015/</a:t>
            </a:r>
            <a:r>
              <a:rPr lang="en-AU" dirty="0" err="1"/>
              <a:t>Amd</a:t>
            </a:r>
            <a:r>
              <a:rPr lang="en-AU" dirty="0"/>
              <a:t> 2 and was published on 28 April 2015</a:t>
            </a:r>
            <a:endParaRPr lang="en-AU" dirty="0">
              <a:solidFill>
                <a:srgbClr val="FF0000"/>
              </a:solidFill>
            </a:endParaRPr>
          </a:p>
        </p:txBody>
      </p:sp>
    </p:spTree>
    <p:extLst>
      <p:ext uri="{BB962C8B-B14F-4D97-AF65-F5344CB8AC3E}">
        <p14:creationId xmlns:p14="http://schemas.microsoft.com/office/powerpoint/2010/main" val="2618777199"/>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82000" cy="1066800"/>
          </a:xfrm>
        </p:spPr>
        <p:txBody>
          <a:bodyPr/>
          <a:lstStyle/>
          <a:p>
            <a:r>
              <a:rPr lang="en-AU" dirty="0"/>
              <a:t>IEEE 802.3.1-2013 </a:t>
            </a:r>
            <a:r>
              <a:rPr lang="en-GB" dirty="0"/>
              <a:t>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128</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solidFill>
                <a:schemeClr val="accent2"/>
              </a:solidFill>
            </a:endParaRPr>
          </a:p>
          <a:p>
            <a:pPr lvl="1"/>
            <a:r>
              <a:rPr lang="en-AU" dirty="0"/>
              <a:t>The request to submit IEEE 802.3.1-2013 for approval under the PSDO was liaised in August 2014</a:t>
            </a:r>
          </a:p>
          <a:p>
            <a:pPr lvl="1"/>
            <a:r>
              <a:rPr lang="en-AU" dirty="0"/>
              <a:t>The pre-ballot closed on 6 Oct 2014, and passed 11/0/5 &amp; 10/1/5 (N16047)</a:t>
            </a:r>
          </a:p>
          <a:p>
            <a:pPr lvl="2"/>
            <a:r>
              <a:rPr lang="en-AU" dirty="0"/>
              <a:t>Resolutions of “No” comment from China NB was liaised to SC6 as N16086 in Nov 2014</a:t>
            </a:r>
          </a:p>
          <a:p>
            <a:r>
              <a:rPr lang="en-AU" dirty="0"/>
              <a:t>FDIS ballot: </a:t>
            </a:r>
            <a:r>
              <a:rPr lang="en-AU" dirty="0">
                <a:solidFill>
                  <a:srgbClr val="00B050"/>
                </a:solidFill>
              </a:rPr>
              <a:t>passed with no comments</a:t>
            </a:r>
          </a:p>
          <a:p>
            <a:pPr lvl="1"/>
            <a:r>
              <a:rPr lang="en-AU" dirty="0"/>
              <a:t>FDIS passed on 19 June 2015 with 100% approval and no comments</a:t>
            </a:r>
          </a:p>
          <a:p>
            <a:pPr lvl="1"/>
            <a:r>
              <a:rPr lang="en-AU" dirty="0"/>
              <a:t>IEEE 802.3.1-2013 has been published as “Standard for Management Information Base (MIB) — Definitions for Ethernet — Part 3-1”</a:t>
            </a:r>
          </a:p>
        </p:txBody>
      </p:sp>
    </p:spTree>
    <p:extLst>
      <p:ext uri="{BB962C8B-B14F-4D97-AF65-F5344CB8AC3E}">
        <p14:creationId xmlns:p14="http://schemas.microsoft.com/office/powerpoint/2010/main" val="820247857"/>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802.11ac-2013 </a:t>
            </a:r>
            <a:r>
              <a:rPr lang="en-GB" dirty="0"/>
              <a:t>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129</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The request to submit IEEE 802.11ac-2013 for approval under the PSDO was liaised in July 2014</a:t>
            </a:r>
          </a:p>
          <a:p>
            <a:pPr lvl="1"/>
            <a:r>
              <a:rPr lang="en-US" dirty="0"/>
              <a:t>60-day</a:t>
            </a:r>
            <a:r>
              <a:rPr lang="en-AU" dirty="0"/>
              <a:t> pre-ballot closed on 22 Sept 2014 and passed 11/1/4</a:t>
            </a:r>
          </a:p>
          <a:p>
            <a:pPr lvl="2"/>
            <a:r>
              <a:rPr lang="en-AU" dirty="0"/>
              <a:t>Resolutions of “No” comments from China NB were liaised to SC6 as N16085 in Nov 2014</a:t>
            </a:r>
          </a:p>
          <a:p>
            <a:r>
              <a:rPr lang="en-AU" dirty="0"/>
              <a:t>FDIS ballot: </a:t>
            </a:r>
            <a:r>
              <a:rPr lang="en-AU" dirty="0">
                <a:solidFill>
                  <a:srgbClr val="00B050"/>
                </a:solidFill>
              </a:rPr>
              <a:t>passed &amp; comment resolutions liaised</a:t>
            </a:r>
            <a:endParaRPr lang="en-AU" dirty="0">
              <a:solidFill>
                <a:schemeClr val="accent2"/>
              </a:solidFill>
            </a:endParaRPr>
          </a:p>
          <a:p>
            <a:pPr lvl="1"/>
            <a:r>
              <a:rPr lang="en-AU" dirty="0"/>
              <a:t>FDIS closed on 11 July 2015 and passed 15/1/0</a:t>
            </a:r>
          </a:p>
          <a:p>
            <a:pPr lvl="2"/>
            <a:r>
              <a:rPr lang="en-AU" dirty="0"/>
              <a:t>Resolutions of “No” comments from China NB were liaised as 11-15-0958r1 in July 2015</a:t>
            </a:r>
          </a:p>
          <a:p>
            <a:pPr lvl="1"/>
            <a:r>
              <a:rPr lang="en-AU" dirty="0"/>
              <a:t>IEEE 802.11ac-2013 </a:t>
            </a:r>
            <a:r>
              <a:rPr lang="en-GB" dirty="0"/>
              <a:t>has been ratified as </a:t>
            </a:r>
            <a:r>
              <a:rPr lang="en-AU" dirty="0"/>
              <a:t>8802-11:2012/</a:t>
            </a:r>
            <a:r>
              <a:rPr lang="en-AU" dirty="0" err="1"/>
              <a:t>Amd</a:t>
            </a:r>
            <a:r>
              <a:rPr lang="en-AU" dirty="0"/>
              <a:t> 4:2015</a:t>
            </a:r>
            <a:endParaRPr lang="en-AU" dirty="0">
              <a:solidFill>
                <a:srgbClr val="FF0000"/>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4112833648"/>
              </p:ext>
            </p:extLst>
          </p:nvPr>
        </p:nvGraphicFramePr>
        <p:xfrm>
          <a:off x="0" y="3200400"/>
          <a:ext cx="914400" cy="771525"/>
        </p:xfrm>
        <a:graphic>
          <a:graphicData uri="http://schemas.openxmlformats.org/presentationml/2006/ole">
            <mc:AlternateContent xmlns:mc="http://schemas.openxmlformats.org/markup-compatibility/2006">
              <mc:Choice xmlns:v="urn:schemas-microsoft-com:vml" Requires="v">
                <p:oleObj spid="_x0000_s272227" name="Packager Shell Object" showAsIcon="1" r:id="rId3" imgW="914400" imgH="771480" progId="Package">
                  <p:embed/>
                </p:oleObj>
              </mc:Choice>
              <mc:Fallback>
                <p:oleObj name="Packager Shell Object" showAsIcon="1" r:id="rId3" imgW="914400" imgH="771480" progId="Package">
                  <p:embed/>
                  <p:pic>
                    <p:nvPicPr>
                      <p:cNvPr id="0" name=""/>
                      <p:cNvPicPr/>
                      <p:nvPr/>
                    </p:nvPicPr>
                    <p:blipFill>
                      <a:blip r:embed="rId4"/>
                      <a:stretch>
                        <a:fillRect/>
                      </a:stretch>
                    </p:blipFill>
                    <p:spPr>
                      <a:xfrm>
                        <a:off x="0" y="3200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4287626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p:txBody>
          <a:bodyPr/>
          <a:lstStyle/>
          <a:p>
            <a:r>
              <a:rPr lang="en-AU" dirty="0"/>
              <a:t>The goals of the IEEE 802 JTC1 SC were reaffirmed by the IEEE 802 EC in July 2018</a:t>
            </a:r>
          </a:p>
        </p:txBody>
      </p:sp>
      <p:sp>
        <p:nvSpPr>
          <p:cNvPr id="18437" name="Rectangle 3"/>
          <p:cNvSpPr>
            <a:spLocks noGrp="1" noChangeArrowheads="1"/>
          </p:cNvSpPr>
          <p:nvPr>
            <p:ph type="body" idx="1"/>
          </p:nvPr>
        </p:nvSpPr>
        <p:spPr/>
        <p:txBody>
          <a:bodyPr/>
          <a:lstStyle/>
          <a:p>
            <a:r>
              <a:rPr lang="en-AU" dirty="0"/>
              <a:t>The IEEE 802 JTC 1 SC has agreed goals from November 2010 …</a:t>
            </a:r>
          </a:p>
          <a:p>
            <a:pPr lvl="1"/>
            <a:r>
              <a:rPr lang="en-AU" i="1" dirty="0"/>
              <a:t>Provides a forum for 802 members to discuss issues relevant to both:</a:t>
            </a:r>
          </a:p>
          <a:p>
            <a:pPr lvl="2"/>
            <a:r>
              <a:rPr lang="en-AU" i="1" dirty="0"/>
              <a:t>IEEE 802</a:t>
            </a:r>
          </a:p>
          <a:p>
            <a:pPr lvl="2"/>
            <a:r>
              <a:rPr lang="en-AU" i="1" dirty="0"/>
              <a:t>ISO/IEC JTC1/SC6</a:t>
            </a:r>
          </a:p>
          <a:p>
            <a:pPr lvl="1"/>
            <a:r>
              <a:rPr lang="en-AU" i="1" dirty="0"/>
              <a:t>Recommends positions to </a:t>
            </a:r>
            <a:r>
              <a:rPr lang="en-AU" i="1" dirty="0" err="1"/>
              <a:t>ExCom</a:t>
            </a:r>
            <a:r>
              <a:rPr lang="en-AU" i="1" dirty="0"/>
              <a:t> on ISO/IEC JTC1/SC6 actions affecting IEEE 802</a:t>
            </a:r>
          </a:p>
          <a:p>
            <a:pPr lvl="2"/>
            <a:r>
              <a:rPr lang="en-AU" i="1" dirty="0"/>
              <a:t>Note that IEEE 802 LMSC holds the liaison to SC6, not the IEEE 802.11 WG</a:t>
            </a:r>
          </a:p>
          <a:p>
            <a:pPr lvl="1"/>
            <a:r>
              <a:rPr lang="en-AU" i="1" dirty="0"/>
              <a:t>Participates in dialog with IEEE staff and 802 </a:t>
            </a:r>
            <a:r>
              <a:rPr lang="en-AU" i="1" dirty="0" err="1"/>
              <a:t>ExCom</a:t>
            </a:r>
            <a:r>
              <a:rPr lang="en-AU" i="1" dirty="0"/>
              <a:t> on issues concerning IEEE’s relationship with ISO/IEC</a:t>
            </a:r>
          </a:p>
          <a:p>
            <a:pPr lvl="1"/>
            <a:r>
              <a:rPr lang="en-AU" i="1" dirty="0"/>
              <a:t>Organises IEEE 802 members to contribute to liaisons and other documents relevant to the ISO/IEC JTC1/SC6 members</a:t>
            </a:r>
          </a:p>
          <a:p>
            <a:pPr marL="1588" lvl="1" indent="0">
              <a:buNone/>
            </a:pPr>
            <a:r>
              <a:rPr lang="en-AU" b="1" dirty="0"/>
              <a:t>… that were reaffirmed by 802 EC in Mar 2014 &amp; July 2018</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5EC03A9C-CDC5-45F0-9BB8-65A1532B8437}" type="slidenum">
              <a:rPr lang="en-US" smtClean="0"/>
              <a:pPr/>
              <a:t>13</a:t>
            </a:fld>
            <a:endParaRPr lang="en-US"/>
          </a:p>
        </p:txBody>
      </p:sp>
    </p:spTree>
    <p:extLst>
      <p:ext uri="{BB962C8B-B14F-4D97-AF65-F5344CB8AC3E}">
        <p14:creationId xmlns:p14="http://schemas.microsoft.com/office/powerpoint/2010/main" val="3058409392"/>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a:t>802.11af-2013 </a:t>
            </a:r>
            <a:r>
              <a:rPr lang="en-GB"/>
              <a:t>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130</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p>
          <a:p>
            <a:pPr lvl="1"/>
            <a:r>
              <a:rPr lang="en-AU" dirty="0"/>
              <a:t>The request to submit IEEE 802.11af-2013 for approval under the PSDO was liaised in July 2014</a:t>
            </a:r>
          </a:p>
          <a:p>
            <a:pPr lvl="1"/>
            <a:r>
              <a:rPr lang="en-AU" dirty="0"/>
              <a:t>The </a:t>
            </a:r>
            <a:r>
              <a:rPr lang="en-US" dirty="0"/>
              <a:t>60-day</a:t>
            </a:r>
            <a:r>
              <a:rPr lang="en-AU" dirty="0"/>
              <a:t> pre-ballot closed on 22 Sept 2014, and passed 11/1/4</a:t>
            </a:r>
          </a:p>
          <a:p>
            <a:pPr lvl="2"/>
            <a:r>
              <a:rPr lang="en-AU" dirty="0"/>
              <a:t>Resolutions of “No” comments from China NB were liaised to SC6 as N16085 (see previous page)  in Nov 2014</a:t>
            </a:r>
          </a:p>
          <a:p>
            <a:r>
              <a:rPr lang="en-AU" dirty="0"/>
              <a:t>FDIS ballot: </a:t>
            </a:r>
            <a:r>
              <a:rPr lang="en-AU" dirty="0">
                <a:solidFill>
                  <a:srgbClr val="00B050"/>
                </a:solidFill>
              </a:rPr>
              <a:t>passed &amp; comment resolutions liaised</a:t>
            </a:r>
            <a:endParaRPr lang="en-AU" dirty="0">
              <a:solidFill>
                <a:schemeClr val="accent2"/>
              </a:solidFill>
            </a:endParaRPr>
          </a:p>
          <a:p>
            <a:pPr lvl="1"/>
            <a:r>
              <a:rPr lang="en-AU" b="0" dirty="0"/>
              <a:t>FDIS closed on 11 July 2015 and passed 15/1/0</a:t>
            </a:r>
          </a:p>
          <a:p>
            <a:pPr lvl="2"/>
            <a:r>
              <a:rPr lang="en-AU" dirty="0"/>
              <a:t>Resolutions of “No” comments from China NB were liaised as 11-15-0958r1 in July 2015</a:t>
            </a:r>
          </a:p>
          <a:p>
            <a:pPr lvl="1"/>
            <a:r>
              <a:rPr lang="en-AU" dirty="0"/>
              <a:t>IEEE 802.11af-2013 </a:t>
            </a:r>
            <a:r>
              <a:rPr lang="en-GB" dirty="0"/>
              <a:t>has been ratified as </a:t>
            </a:r>
            <a:r>
              <a:rPr lang="en-AU" dirty="0"/>
              <a:t>8802-11:2012/</a:t>
            </a:r>
            <a:r>
              <a:rPr lang="en-AU" dirty="0" err="1"/>
              <a:t>Amd</a:t>
            </a:r>
            <a:r>
              <a:rPr lang="en-AU" dirty="0"/>
              <a:t> 5:2015</a:t>
            </a:r>
            <a:endParaRPr lang="en-AU" dirty="0">
              <a:solidFill>
                <a:srgbClr val="FF0000"/>
              </a:solidFill>
            </a:endParaRPr>
          </a:p>
        </p:txBody>
      </p:sp>
    </p:spTree>
    <p:extLst>
      <p:ext uri="{BB962C8B-B14F-4D97-AF65-F5344CB8AC3E}">
        <p14:creationId xmlns:p14="http://schemas.microsoft.com/office/powerpoint/2010/main" val="3346054735"/>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802.1AX-2014 </a:t>
            </a:r>
            <a:r>
              <a:rPr lang="en-GB"/>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131</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no comment responses required</a:t>
            </a:r>
          </a:p>
          <a:p>
            <a:pPr lvl="1"/>
            <a:r>
              <a:rPr lang="en-AU" dirty="0"/>
              <a:t>IEEE 802.1AX-2014 was liaised (N16142) to SC6 on 30 March 2015 for ratification under the PSDO process</a:t>
            </a:r>
          </a:p>
          <a:p>
            <a:pPr lvl="1"/>
            <a:r>
              <a:rPr lang="en-AU" dirty="0"/>
              <a:t>The 60-day pre-ballot ballot closed on 30 May 2015</a:t>
            </a:r>
          </a:p>
          <a:p>
            <a:pPr lvl="1"/>
            <a:r>
              <a:rPr lang="en-AU" dirty="0"/>
              <a:t>It passed with 100% approval and no comments</a:t>
            </a:r>
          </a:p>
          <a:p>
            <a:r>
              <a:rPr lang="en-AU" dirty="0"/>
              <a:t>FDIS ballot: </a:t>
            </a:r>
            <a:r>
              <a:rPr lang="en-AU" dirty="0">
                <a:solidFill>
                  <a:srgbClr val="00B050"/>
                </a:solidFill>
              </a:rPr>
              <a:t>passed &amp; no comment responses required</a:t>
            </a:r>
            <a:endParaRPr lang="en-AU" dirty="0">
              <a:solidFill>
                <a:schemeClr val="accent6"/>
              </a:solidFill>
            </a:endParaRPr>
          </a:p>
          <a:p>
            <a:pPr lvl="1"/>
            <a:r>
              <a:rPr lang="en-AU" dirty="0"/>
              <a:t>FDIS ballot closed on 20 Nov 2015</a:t>
            </a:r>
          </a:p>
          <a:p>
            <a:pPr lvl="1"/>
            <a:r>
              <a:rPr lang="en-AU" dirty="0"/>
              <a:t>It passed with 100% approval and no comments</a:t>
            </a:r>
          </a:p>
          <a:p>
            <a:pPr lvl="1"/>
            <a:r>
              <a:rPr lang="en-AU" dirty="0"/>
              <a:t>It will be known as 8802-1AX:2015</a:t>
            </a:r>
          </a:p>
        </p:txBody>
      </p:sp>
    </p:spTree>
    <p:extLst>
      <p:ext uri="{BB962C8B-B14F-4D97-AF65-F5344CB8AC3E}">
        <p14:creationId xmlns:p14="http://schemas.microsoft.com/office/powerpoint/2010/main" val="2309488072"/>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GB" dirty="0"/>
              <a:t>-2014 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132</a:t>
            </a:fld>
            <a:endParaRPr lang="en-US"/>
          </a:p>
        </p:txBody>
      </p:sp>
      <p:sp>
        <p:nvSpPr>
          <p:cNvPr id="10" name="Content Placeholder 9"/>
          <p:cNvSpPr>
            <a:spLocks noGrp="1"/>
          </p:cNvSpPr>
          <p:nvPr>
            <p:ph idx="1"/>
          </p:nvPr>
        </p:nvSpPr>
        <p:spPr>
          <a:xfrm>
            <a:off x="685800" y="1905000"/>
            <a:ext cx="7772400" cy="4114800"/>
          </a:xfrm>
        </p:spPr>
        <p:txBody>
          <a:bodyPr/>
          <a:lstStyle/>
          <a:p>
            <a:r>
              <a:rPr lang="en-US" dirty="0"/>
              <a:t>60-day</a:t>
            </a:r>
            <a:r>
              <a:rPr lang="en-AU" dirty="0"/>
              <a:t> pre-ballot: </a:t>
            </a:r>
            <a:r>
              <a:rPr lang="en-AU" dirty="0">
                <a:solidFill>
                  <a:srgbClr val="00B050"/>
                </a:solidFill>
              </a:rPr>
              <a:t>passed &amp; comment responses liaised</a:t>
            </a:r>
          </a:p>
          <a:p>
            <a:pPr lvl="1"/>
            <a:r>
              <a:rPr lang="en-AU" dirty="0"/>
              <a:t>The submission of IEEE 802-2014 under the PSDO was approved by</a:t>
            </a:r>
            <a:r>
              <a:rPr lang="en-AU" dirty="0">
                <a:solidFill>
                  <a:srgbClr val="FF0000"/>
                </a:solidFill>
              </a:rPr>
              <a:t> </a:t>
            </a:r>
            <a:r>
              <a:rPr lang="en-AU" dirty="0"/>
              <a:t>802 EC in July 2014, and the </a:t>
            </a:r>
            <a:r>
              <a:rPr lang="en-US" dirty="0"/>
              <a:t>60-day</a:t>
            </a:r>
            <a:r>
              <a:rPr lang="en-AU" dirty="0"/>
              <a:t> pre-ballot passed on 26 Oct 014</a:t>
            </a:r>
          </a:p>
          <a:p>
            <a:pPr lvl="1"/>
            <a:r>
              <a:rPr lang="en-AU" dirty="0"/>
              <a:t>Comment responses approved by 802 EC on 16 Feb 2015</a:t>
            </a:r>
          </a:p>
          <a:p>
            <a:pPr lvl="2"/>
            <a:r>
              <a:rPr lang="en-AU" dirty="0"/>
              <a:t>See N6133</a:t>
            </a:r>
          </a:p>
          <a:p>
            <a:r>
              <a:rPr lang="en-AU" dirty="0"/>
              <a:t>FDIS ballot: </a:t>
            </a:r>
            <a:r>
              <a:rPr lang="en-AU" dirty="0">
                <a:solidFill>
                  <a:srgbClr val="00B050"/>
                </a:solidFill>
              </a:rPr>
              <a:t>passed and response liaised in Jan 16</a:t>
            </a:r>
            <a:r>
              <a:rPr lang="en-AU" dirty="0">
                <a:solidFill>
                  <a:schemeClr val="accent2"/>
                </a:solidFill>
              </a:rPr>
              <a:t> </a:t>
            </a:r>
          </a:p>
          <a:p>
            <a:pPr lvl="1"/>
            <a:r>
              <a:rPr lang="en-AU" dirty="0"/>
              <a:t>FDIS ballot passed 2 Nov 2015</a:t>
            </a:r>
          </a:p>
          <a:p>
            <a:pPr lvl="2"/>
            <a:r>
              <a:rPr lang="en-AU" dirty="0"/>
              <a:t>Passed 14/1/19, with negative comment from China NB</a:t>
            </a:r>
          </a:p>
          <a:p>
            <a:pPr lvl="1"/>
            <a:r>
              <a:rPr lang="en-AU" dirty="0"/>
              <a:t>A response was discussed in Nov 2015 but it was decided that the 802.1 WG would take responsibility for sending</a:t>
            </a:r>
          </a:p>
          <a:p>
            <a:pPr lvl="2"/>
            <a:r>
              <a:rPr lang="en-AU" dirty="0"/>
              <a:t>Sent in Jan 2016</a:t>
            </a:r>
          </a:p>
          <a:p>
            <a:pPr lvl="1"/>
            <a:r>
              <a:rPr lang="en-AU" dirty="0"/>
              <a:t>The final standard will be known as </a:t>
            </a:r>
            <a:r>
              <a:rPr lang="en-AU" dirty="0">
                <a:hlinkClick r:id="rId2"/>
              </a:rPr>
              <a:t>ISO/IEC/IEEE 8802-A:2015</a:t>
            </a:r>
            <a:endParaRPr lang="en-AU" dirty="0"/>
          </a:p>
          <a:p>
            <a:endParaRPr lang="en-AU" dirty="0">
              <a:solidFill>
                <a:schemeClr val="accent2"/>
              </a:solidFill>
            </a:endParaRPr>
          </a:p>
        </p:txBody>
      </p:sp>
    </p:spTree>
    <p:extLst>
      <p:ext uri="{BB962C8B-B14F-4D97-AF65-F5344CB8AC3E}">
        <p14:creationId xmlns:p14="http://schemas.microsoft.com/office/powerpoint/2010/main" val="276718352"/>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dirty="0"/>
              <a:t>IEEE 802.</a:t>
            </a:r>
            <a:r>
              <a:rPr lang="en-GB" dirty="0"/>
              <a:t>1Xbx-2014 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133</a:t>
            </a:fld>
            <a:endParaRPr lang="en-US"/>
          </a:p>
        </p:txBody>
      </p:sp>
      <p:sp>
        <p:nvSpPr>
          <p:cNvPr id="10" name="Content Placeholder 9"/>
          <p:cNvSpPr>
            <a:spLocks noGrp="1"/>
          </p:cNvSpPr>
          <p:nvPr>
            <p:ph idx="1"/>
          </p:nvPr>
        </p:nvSpPr>
        <p:spPr>
          <a:xfrm>
            <a:off x="685800" y="1524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eaLnBrk="1" fontAlgn="t" hangingPunct="1"/>
            <a:r>
              <a:rPr lang="en-GB" dirty="0"/>
              <a:t>D1.0, D1.2 (May 14), with s</a:t>
            </a:r>
            <a:r>
              <a:rPr lang="en-AU" dirty="0" err="1"/>
              <a:t>ubmission</a:t>
            </a:r>
            <a:r>
              <a:rPr lang="en-AU" dirty="0"/>
              <a:t> to PSDO approved in July 2014</a:t>
            </a:r>
            <a:endParaRPr lang="en-AU" b="0" dirty="0"/>
          </a:p>
          <a:p>
            <a:r>
              <a:rPr lang="en-US" dirty="0"/>
              <a:t>60-day</a:t>
            </a:r>
            <a:r>
              <a:rPr lang="en-AU" dirty="0"/>
              <a:t> pre-ballot: </a:t>
            </a:r>
            <a:r>
              <a:rPr lang="en-AU" dirty="0">
                <a:solidFill>
                  <a:srgbClr val="00B050"/>
                </a:solidFill>
              </a:rPr>
              <a:t>passed &amp; comment responses liaised</a:t>
            </a:r>
          </a:p>
          <a:p>
            <a:pPr lvl="1"/>
            <a:r>
              <a:rPr lang="en-AU" dirty="0"/>
              <a:t>Passed on 19 Mar 2015 with a China NB comment</a:t>
            </a:r>
          </a:p>
          <a:p>
            <a:pPr lvl="2"/>
            <a:r>
              <a:rPr lang="en-AU" dirty="0"/>
              <a:t>Passed 9/1/9 on need for an ISO standard – China NB voted no</a:t>
            </a:r>
          </a:p>
          <a:p>
            <a:pPr lvl="2"/>
            <a:r>
              <a:rPr lang="en-AU" dirty="0"/>
              <a:t>Passed 8/1/10 on submission to FDIS – China NB voted no</a:t>
            </a:r>
          </a:p>
          <a:p>
            <a:pPr lvl="1"/>
            <a:r>
              <a:rPr lang="en-AU" dirty="0"/>
              <a:t>802.1 WG responded to comments in June 2015 (see N16255)</a:t>
            </a:r>
          </a:p>
          <a:p>
            <a:r>
              <a:rPr lang="en-AU" dirty="0"/>
              <a:t>FDIS ballot: </a:t>
            </a:r>
            <a:r>
              <a:rPr lang="en-AU" dirty="0">
                <a:solidFill>
                  <a:srgbClr val="00B050"/>
                </a:solidFill>
              </a:rPr>
              <a:t>passed &amp; comment responses liaised</a:t>
            </a:r>
          </a:p>
          <a:p>
            <a:pPr lvl="1"/>
            <a:r>
              <a:rPr lang="en-AU" dirty="0"/>
              <a:t>Passed on 24 Dec 2015 with a China comment</a:t>
            </a:r>
          </a:p>
          <a:p>
            <a:pPr lvl="2"/>
            <a:r>
              <a:rPr lang="en-AU" dirty="0"/>
              <a:t>Passed 15/1/18 – China NB voted no, with comments (see 6N16364)</a:t>
            </a:r>
          </a:p>
          <a:p>
            <a:pPr lvl="1"/>
            <a:r>
              <a:rPr lang="en-AU" dirty="0"/>
              <a:t>802.1 WG responded to the comment on 21 Apr 2016 (see N16424)</a:t>
            </a:r>
          </a:p>
          <a:p>
            <a:pPr lvl="1"/>
            <a:r>
              <a:rPr lang="en-AU" dirty="0"/>
              <a:t>The standard will be known as ISO/IEC/IEEE 8802-1X:2014/Amd1</a:t>
            </a:r>
          </a:p>
          <a:p>
            <a:pPr lvl="2"/>
            <a:r>
              <a:rPr lang="en-AU" dirty="0"/>
              <a:t>It has been published as of June 2016</a:t>
            </a:r>
          </a:p>
        </p:txBody>
      </p:sp>
      <p:graphicFrame>
        <p:nvGraphicFramePr>
          <p:cNvPr id="2" name="Object 1"/>
          <p:cNvGraphicFramePr>
            <a:graphicFrameLocks noChangeAspect="1"/>
          </p:cNvGraphicFramePr>
          <p:nvPr>
            <p:extLst>
              <p:ext uri="{D42A27DB-BD31-4B8C-83A1-F6EECF244321}">
                <p14:modId xmlns:p14="http://schemas.microsoft.com/office/powerpoint/2010/main" val="2054529409"/>
              </p:ext>
            </p:extLst>
          </p:nvPr>
        </p:nvGraphicFramePr>
        <p:xfrm>
          <a:off x="7391400" y="4105275"/>
          <a:ext cx="914400" cy="771525"/>
        </p:xfrm>
        <a:graphic>
          <a:graphicData uri="http://schemas.openxmlformats.org/presentationml/2006/ole">
            <mc:AlternateContent xmlns:mc="http://schemas.openxmlformats.org/markup-compatibility/2006">
              <mc:Choice xmlns:v="urn:schemas-microsoft-com:vml" Requires="v">
                <p:oleObj spid="_x0000_s276115"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7391400" y="410527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911587170"/>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848600" cy="1066800"/>
          </a:xfrm>
        </p:spPr>
        <p:txBody>
          <a:bodyPr/>
          <a:lstStyle/>
          <a:p>
            <a:pPr eaLnBrk="1" fontAlgn="auto" hangingPunct="1">
              <a:spcBef>
                <a:spcPts val="0"/>
              </a:spcBef>
              <a:spcAft>
                <a:spcPts val="0"/>
              </a:spcAft>
              <a:defRPr/>
            </a:pPr>
            <a:r>
              <a:rPr lang="en-AU" dirty="0"/>
              <a:t>IEEE 802.</a:t>
            </a:r>
            <a:r>
              <a:rPr lang="en-GB" dirty="0"/>
              <a:t>1Q-Rev-2014 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134</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eaLnBrk="1" fontAlgn="t" hangingPunct="1"/>
            <a:r>
              <a:rPr lang="en-GB" dirty="0"/>
              <a:t>D2.0 (Jan 14)</a:t>
            </a:r>
          </a:p>
          <a:p>
            <a:r>
              <a:rPr lang="en-US" dirty="0"/>
              <a:t>60-day</a:t>
            </a:r>
            <a:r>
              <a:rPr lang="en-AU" dirty="0"/>
              <a:t> pre-ballot: </a:t>
            </a:r>
            <a:r>
              <a:rPr lang="en-AU" dirty="0">
                <a:solidFill>
                  <a:srgbClr val="00B050"/>
                </a:solidFill>
              </a:rPr>
              <a:t>passed &amp; comment responses liaised</a:t>
            </a:r>
            <a:endParaRPr lang="en-AU" dirty="0">
              <a:solidFill>
                <a:schemeClr val="accent2"/>
              </a:solidFill>
            </a:endParaRPr>
          </a:p>
          <a:p>
            <a:pPr lvl="1"/>
            <a:r>
              <a:rPr lang="en-AU" dirty="0"/>
              <a:t>Passed on 23 Mar 2015 with a China NB comment</a:t>
            </a:r>
          </a:p>
          <a:p>
            <a:pPr lvl="2"/>
            <a:r>
              <a:rPr lang="en-AU" dirty="0"/>
              <a:t>Passed 11/1/16 – China NB voted no (see N16135)</a:t>
            </a:r>
          </a:p>
          <a:p>
            <a:pPr lvl="1"/>
            <a:r>
              <a:rPr lang="en-AU" dirty="0"/>
              <a:t>802.1 WG responded to comments in June 2015 (see N16255)</a:t>
            </a:r>
          </a:p>
          <a:p>
            <a:r>
              <a:rPr lang="en-AU" dirty="0"/>
              <a:t>FDIS ballot: </a:t>
            </a:r>
            <a:r>
              <a:rPr lang="en-AU" dirty="0">
                <a:solidFill>
                  <a:srgbClr val="00B050"/>
                </a:solidFill>
              </a:rPr>
              <a:t>passed &amp; comment responses liaised</a:t>
            </a:r>
          </a:p>
          <a:p>
            <a:pPr lvl="1"/>
            <a:r>
              <a:rPr lang="en-AU" dirty="0"/>
              <a:t>Passed on 28 Jan 2016 with China NB comments</a:t>
            </a:r>
          </a:p>
          <a:p>
            <a:pPr lvl="2"/>
            <a:r>
              <a:rPr lang="en-AU" dirty="0"/>
              <a:t>Passed 15/1/20 - China NB voted no and commented (see N16377)</a:t>
            </a:r>
          </a:p>
          <a:p>
            <a:pPr lvl="1"/>
            <a:r>
              <a:rPr lang="en-AU" dirty="0"/>
              <a:t>802.1 WG responded to the comment on 21 Apr 2016 (see N16425)</a:t>
            </a:r>
          </a:p>
          <a:p>
            <a:pPr lvl="1"/>
            <a:r>
              <a:rPr lang="en-AU" dirty="0"/>
              <a:t>The standard will be known as ISO/IEC/IEEE 8802-1Q:2015</a:t>
            </a:r>
          </a:p>
          <a:p>
            <a:pPr lvl="2"/>
            <a:r>
              <a:rPr lang="en-AU" dirty="0"/>
              <a:t>It has been published as of June 2016</a:t>
            </a:r>
          </a:p>
          <a:p>
            <a:pPr lvl="1"/>
            <a:endParaRPr lang="en-AU" dirty="0"/>
          </a:p>
          <a:p>
            <a:endParaRPr lang="en-AU" dirty="0">
              <a:solidFill>
                <a:srgbClr val="FF0000"/>
              </a:solidFill>
            </a:endParaRPr>
          </a:p>
        </p:txBody>
      </p:sp>
    </p:spTree>
    <p:extLst>
      <p:ext uri="{BB962C8B-B14F-4D97-AF65-F5344CB8AC3E}">
        <p14:creationId xmlns:p14="http://schemas.microsoft.com/office/powerpoint/2010/main" val="2641530172"/>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802-3-2015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135</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to SC6 in Apr 2015</a:t>
            </a:r>
          </a:p>
          <a:p>
            <a:r>
              <a:rPr lang="en-US" dirty="0"/>
              <a:t>60-day</a:t>
            </a:r>
            <a:r>
              <a:rPr lang="en-AU" dirty="0"/>
              <a:t> pre-ballot: </a:t>
            </a:r>
            <a:r>
              <a:rPr lang="en-AU" dirty="0">
                <a:solidFill>
                  <a:srgbClr val="00B050"/>
                </a:solidFill>
              </a:rPr>
              <a:t>passed &amp; responses liaised</a:t>
            </a:r>
            <a:endParaRPr lang="en-AU" dirty="0">
              <a:solidFill>
                <a:schemeClr val="accent6"/>
              </a:solidFill>
            </a:endParaRPr>
          </a:p>
          <a:p>
            <a:pPr lvl="1"/>
            <a:r>
              <a:rPr lang="en-AU" dirty="0"/>
              <a:t>Passed, with two comments from China NB (N16448)</a:t>
            </a:r>
          </a:p>
          <a:p>
            <a:pPr lvl="2"/>
            <a:r>
              <a:rPr lang="en-AU" dirty="0"/>
              <a:t>8/1/9 on need for ISO standard</a:t>
            </a:r>
          </a:p>
          <a:p>
            <a:pPr lvl="2"/>
            <a:r>
              <a:rPr lang="en-AU" dirty="0"/>
              <a:t>8/1/9 on support for submission to FDIS</a:t>
            </a:r>
            <a:endParaRPr lang="en-AU" dirty="0">
              <a:solidFill>
                <a:srgbClr val="FF0000"/>
              </a:solidFill>
            </a:endParaRPr>
          </a:p>
          <a:p>
            <a:pPr lvl="1"/>
            <a:r>
              <a:rPr lang="en-AU" dirty="0"/>
              <a:t>Responses were liaised in Jul 2016 (see N16458)</a:t>
            </a:r>
          </a:p>
          <a:p>
            <a:r>
              <a:rPr lang="en-AU" dirty="0"/>
              <a:t>FDIS ballot: </a:t>
            </a:r>
            <a:r>
              <a:rPr lang="en-AU" dirty="0">
                <a:solidFill>
                  <a:srgbClr val="00B050"/>
                </a:solidFill>
              </a:rPr>
              <a:t>passed, responses sent and published</a:t>
            </a:r>
          </a:p>
          <a:p>
            <a:pPr lvl="1"/>
            <a:r>
              <a:rPr lang="en-AU" dirty="0"/>
              <a:t>Passed by</a:t>
            </a:r>
            <a:r>
              <a:rPr lang="en-AU" b="0" dirty="0"/>
              <a:t>16/1/20, with two comments from China NB (N16570)</a:t>
            </a:r>
          </a:p>
          <a:p>
            <a:pPr lvl="1"/>
            <a:r>
              <a:rPr lang="en-AU" dirty="0"/>
              <a:t>Response was sent in March 2017 (N16591)</a:t>
            </a:r>
          </a:p>
          <a:p>
            <a:pPr lvl="1"/>
            <a:r>
              <a:rPr lang="en-AU" b="0" dirty="0"/>
              <a:t>It has been published as of April 2017 </a:t>
            </a:r>
            <a:r>
              <a:rPr lang="en-AU" dirty="0"/>
              <a:t>as </a:t>
            </a:r>
            <a:r>
              <a:rPr lang="en-AU" dirty="0">
                <a:solidFill>
                  <a:srgbClr val="FF0000"/>
                </a:solidFill>
              </a:rPr>
              <a:t>&lt;what&gt;</a:t>
            </a:r>
          </a:p>
          <a:p>
            <a:pPr lvl="1"/>
            <a:endParaRPr lang="en-AU" b="0" dirty="0"/>
          </a:p>
          <a:p>
            <a:pPr marL="342900" lvl="1" indent="-342900">
              <a:buNone/>
            </a:pPr>
            <a:endParaRPr lang="en-AU" dirty="0"/>
          </a:p>
          <a:p>
            <a:endParaRPr lang="en-AU" dirty="0">
              <a:solidFill>
                <a:schemeClr val="accent2"/>
              </a:solidFill>
            </a:endParaRPr>
          </a:p>
        </p:txBody>
      </p:sp>
    </p:spTree>
    <p:extLst>
      <p:ext uri="{BB962C8B-B14F-4D97-AF65-F5344CB8AC3E}">
        <p14:creationId xmlns:p14="http://schemas.microsoft.com/office/powerpoint/2010/main" val="1120571479"/>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802.1Qbv-2015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136</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802.1Qbv D3.0 was liaised for information in Nov 2015</a:t>
            </a:r>
          </a:p>
          <a:p>
            <a:r>
              <a:rPr lang="en-US" dirty="0"/>
              <a:t>60-day</a:t>
            </a:r>
            <a:r>
              <a:rPr lang="en-AU" dirty="0"/>
              <a:t> pre-ballot: </a:t>
            </a:r>
            <a:r>
              <a:rPr lang="en-AU" dirty="0">
                <a:solidFill>
                  <a:srgbClr val="00B050"/>
                </a:solidFill>
              </a:rPr>
              <a:t>passed &amp; response liaised</a:t>
            </a:r>
            <a:endParaRPr lang="en-AU" dirty="0">
              <a:solidFill>
                <a:schemeClr val="accent2"/>
              </a:solidFill>
            </a:endParaRPr>
          </a:p>
          <a:p>
            <a:pPr lvl="1"/>
            <a:r>
              <a:rPr lang="en-AU" dirty="0"/>
              <a:t>802.1Qbv passed 60 pre-ballot on 30 May 2016 (see N16412)</a:t>
            </a:r>
          </a:p>
          <a:p>
            <a:pPr lvl="2"/>
            <a:r>
              <a:rPr lang="en-AU" dirty="0"/>
              <a:t>Support need for ISO standard? Passed 6/1/11</a:t>
            </a:r>
          </a:p>
          <a:p>
            <a:pPr lvl="2"/>
            <a:r>
              <a:rPr lang="en-AU" dirty="0"/>
              <a:t>Support this submission being sent to FDIS? Passed 6/1/11 </a:t>
            </a:r>
          </a:p>
          <a:p>
            <a:pPr lvl="1"/>
            <a:r>
              <a:rPr lang="en-AU" dirty="0"/>
              <a:t>China NB voted “no” with one comment</a:t>
            </a:r>
          </a:p>
          <a:p>
            <a:pPr lvl="2"/>
            <a:r>
              <a:rPr lang="en-AU" dirty="0"/>
              <a:t>Response was liaised in Oct 2016 (see N16486)</a:t>
            </a:r>
          </a:p>
          <a:p>
            <a:r>
              <a:rPr lang="en-AU" dirty="0"/>
              <a:t>FDIS ballot: </a:t>
            </a:r>
            <a:r>
              <a:rPr lang="en-AU" dirty="0">
                <a:solidFill>
                  <a:srgbClr val="00B050"/>
                </a:solidFill>
              </a:rPr>
              <a:t>passed &amp; response liaised</a:t>
            </a:r>
          </a:p>
          <a:p>
            <a:pPr lvl="1"/>
            <a:r>
              <a:rPr lang="en-AU" dirty="0"/>
              <a:t>802.1Qbv passed (15/1/17) FDIS ballot on 18 April 2017 (N16613)</a:t>
            </a:r>
          </a:p>
          <a:p>
            <a:pPr lvl="1"/>
            <a:r>
              <a:rPr lang="en-AU" dirty="0"/>
              <a:t>Passed China NB voted “no” with one comment</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p>
          <a:p>
            <a:endParaRPr lang="en-AU" dirty="0"/>
          </a:p>
        </p:txBody>
      </p:sp>
    </p:spTree>
    <p:extLst>
      <p:ext uri="{BB962C8B-B14F-4D97-AF65-F5344CB8AC3E}">
        <p14:creationId xmlns:p14="http://schemas.microsoft.com/office/powerpoint/2010/main" val="1350184426"/>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802.1AB-2016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137</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802.1AB D1.2 was liaised for information in Dec 2015</a:t>
            </a:r>
            <a:endParaRPr lang="en-AU" dirty="0">
              <a:solidFill>
                <a:srgbClr val="00B050"/>
              </a:solidFill>
            </a:endParaRPr>
          </a:p>
          <a:p>
            <a:r>
              <a:rPr lang="en-US" dirty="0"/>
              <a:t>60-day</a:t>
            </a:r>
            <a:r>
              <a:rPr lang="en-AU" dirty="0"/>
              <a:t> pre-ballot: </a:t>
            </a:r>
            <a:r>
              <a:rPr lang="en-AU" dirty="0">
                <a:solidFill>
                  <a:srgbClr val="00B050"/>
                </a:solidFill>
              </a:rPr>
              <a:t>passed &amp; response liaised</a:t>
            </a:r>
            <a:endParaRPr lang="en-AU" dirty="0">
              <a:solidFill>
                <a:schemeClr val="accent6"/>
              </a:solidFill>
            </a:endParaRPr>
          </a:p>
          <a:p>
            <a:pPr lvl="1"/>
            <a:r>
              <a:rPr lang="en-AU" dirty="0"/>
              <a:t>802.1QAB-2016 passed 60-day pre-ballot on 13 July 2016 (N16447)</a:t>
            </a:r>
          </a:p>
          <a:p>
            <a:pPr lvl="2"/>
            <a:r>
              <a:rPr lang="en-AU" dirty="0"/>
              <a:t>Passed 8/1/9 on need for ISO standard</a:t>
            </a:r>
          </a:p>
          <a:p>
            <a:pPr lvl="2"/>
            <a:r>
              <a:rPr lang="en-AU" dirty="0"/>
              <a:t>Passed 8/1/9 on support for submission to FDIS</a:t>
            </a:r>
          </a:p>
          <a:p>
            <a:pPr lvl="1"/>
            <a:r>
              <a:rPr lang="en-AU" dirty="0"/>
              <a:t>China NB voted “no” with one comment</a:t>
            </a:r>
          </a:p>
          <a:p>
            <a:pPr lvl="2"/>
            <a:r>
              <a:rPr lang="en-AU" dirty="0"/>
              <a:t>A response was approved in July 2016 &amp; liaised in Oct 2016 (N16487)</a:t>
            </a:r>
          </a:p>
          <a:p>
            <a:r>
              <a:rPr lang="en-AU" dirty="0"/>
              <a:t>FDIS ballot: </a:t>
            </a:r>
            <a:r>
              <a:rPr lang="en-AU" dirty="0">
                <a:solidFill>
                  <a:srgbClr val="00B050"/>
                </a:solidFill>
              </a:rPr>
              <a:t>passed &amp; response liaised</a:t>
            </a:r>
            <a:endParaRPr lang="en-AU" dirty="0">
              <a:solidFill>
                <a:schemeClr val="accent2"/>
              </a:solidFill>
            </a:endParaRPr>
          </a:p>
          <a:p>
            <a:pPr lvl="1"/>
            <a:r>
              <a:rPr lang="en-AU" dirty="0"/>
              <a:t>802.1QAB-2016 passed FDIS ballot (14/1/20) on 11 April 2017 (N16604)</a:t>
            </a:r>
          </a:p>
          <a:p>
            <a:pPr lvl="1"/>
            <a:r>
              <a:rPr lang="en-AU" dirty="0"/>
              <a:t>Passed China NB voted “no” vote with one comment </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p>
          <a:p>
            <a:endParaRPr lang="en-AU" dirty="0">
              <a:solidFill>
                <a:schemeClr val="accent2"/>
              </a:solidFill>
            </a:endParaRPr>
          </a:p>
          <a:p>
            <a:pPr lvl="1"/>
            <a:endParaRPr lang="en-AU" dirty="0"/>
          </a:p>
          <a:p>
            <a:pPr lvl="1"/>
            <a:endParaRPr lang="en-AU" dirty="0">
              <a:solidFill>
                <a:schemeClr val="accent6"/>
              </a:solidFill>
            </a:endParaRPr>
          </a:p>
          <a:p>
            <a:endParaRPr lang="en-AU" dirty="0">
              <a:solidFill>
                <a:schemeClr val="accent2"/>
              </a:solidFill>
            </a:endParaRPr>
          </a:p>
        </p:txBody>
      </p:sp>
    </p:spTree>
    <p:extLst>
      <p:ext uri="{BB962C8B-B14F-4D97-AF65-F5344CB8AC3E}">
        <p14:creationId xmlns:p14="http://schemas.microsoft.com/office/powerpoint/2010/main" val="1643878080"/>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802.1Qca-2015</a:t>
            </a:r>
            <a:r>
              <a:rPr lang="en-GB" dirty="0"/>
              <a:t> </a:t>
            </a:r>
            <a:r>
              <a:rPr lang="en-AU" dirty="0"/>
              <a:t>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138</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marL="174625" lvl="1" indent="-174625"/>
            <a:r>
              <a:rPr lang="en-AU" dirty="0"/>
              <a:t>802.1Qca D2.1 was liaised for information in Nov 2015</a:t>
            </a:r>
          </a:p>
          <a:p>
            <a:r>
              <a:rPr lang="en-US" dirty="0"/>
              <a:t>60-day</a:t>
            </a:r>
            <a:r>
              <a:rPr lang="en-AU" dirty="0"/>
              <a:t> pre-ballot: </a:t>
            </a:r>
            <a:r>
              <a:rPr lang="en-AU" dirty="0">
                <a:solidFill>
                  <a:srgbClr val="00B050"/>
                </a:solidFill>
              </a:rPr>
              <a:t>passed &amp; response liaised</a:t>
            </a:r>
            <a:endParaRPr lang="en-AU" dirty="0">
              <a:solidFill>
                <a:schemeClr val="accent6"/>
              </a:solidFill>
            </a:endParaRPr>
          </a:p>
          <a:p>
            <a:pPr lvl="1"/>
            <a:r>
              <a:rPr lang="en-AU" dirty="0"/>
              <a:t>802.1Qca-2015 passed 60-day pre-ballot on 13 July 2016 (N16446)</a:t>
            </a:r>
          </a:p>
          <a:p>
            <a:pPr lvl="2"/>
            <a:r>
              <a:rPr lang="en-AU" dirty="0"/>
              <a:t>Passed 8/1/9 on need for ISO standard</a:t>
            </a:r>
          </a:p>
          <a:p>
            <a:pPr lvl="2"/>
            <a:r>
              <a:rPr lang="en-AU" dirty="0"/>
              <a:t>Passed 8/1/9 on support for submission to FDIS</a:t>
            </a:r>
          </a:p>
          <a:p>
            <a:pPr lvl="1"/>
            <a:r>
              <a:rPr lang="en-AU" dirty="0"/>
              <a:t>China NB voted “no” with one comment</a:t>
            </a:r>
          </a:p>
          <a:p>
            <a:pPr lvl="2"/>
            <a:r>
              <a:rPr lang="en-AU" dirty="0"/>
              <a:t>A response was approved in July 2016 and liaised in Oct 2016 (see  N16485)</a:t>
            </a:r>
          </a:p>
          <a:p>
            <a:r>
              <a:rPr lang="en-AU" dirty="0"/>
              <a:t>FDIS ballot: </a:t>
            </a:r>
            <a:r>
              <a:rPr lang="en-AU" dirty="0">
                <a:solidFill>
                  <a:srgbClr val="00B050"/>
                </a:solidFill>
              </a:rPr>
              <a:t>passed &amp; response liaised</a:t>
            </a:r>
            <a:endParaRPr lang="en-AU" dirty="0">
              <a:solidFill>
                <a:schemeClr val="accent6"/>
              </a:solidFill>
            </a:endParaRPr>
          </a:p>
          <a:p>
            <a:pPr lvl="1"/>
            <a:r>
              <a:rPr lang="en-AU" dirty="0"/>
              <a:t>802.1Qca-2015 passed FDIS ballot (15/1/17) on 18 April 2017 (N16612)</a:t>
            </a:r>
          </a:p>
          <a:p>
            <a:pPr lvl="1"/>
            <a:r>
              <a:rPr lang="en-AU" dirty="0"/>
              <a:t>China NB voted “no” with one comment</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solidFill>
                <a:schemeClr val="accent2"/>
              </a:solidFill>
            </a:endParaRPr>
          </a:p>
          <a:p>
            <a:pPr lvl="1"/>
            <a:endParaRPr lang="en-AU" dirty="0"/>
          </a:p>
        </p:txBody>
      </p:sp>
    </p:spTree>
    <p:extLst>
      <p:ext uri="{BB962C8B-B14F-4D97-AF65-F5344CB8AC3E}">
        <p14:creationId xmlns:p14="http://schemas.microsoft.com/office/powerpoint/2010/main" val="2288412255"/>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802.22a has been </a:t>
            </a:r>
            <a:r>
              <a:rPr lang="en-AU" dirty="0">
                <a:solidFill>
                  <a:schemeClr val="accent6"/>
                </a:solidFill>
              </a:rPr>
              <a:t>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139</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802.22a was liaised in July 2015 to SC6  to allow them to become familiar with it before submission for approval under the PSDO process</a:t>
            </a:r>
          </a:p>
          <a:p>
            <a:r>
              <a:rPr lang="en-US" dirty="0"/>
              <a:t>60-day</a:t>
            </a:r>
            <a:r>
              <a:rPr lang="en-AU" dirty="0"/>
              <a:t> pre-ballot: </a:t>
            </a:r>
            <a:r>
              <a:rPr lang="en-AU" dirty="0">
                <a:solidFill>
                  <a:srgbClr val="00B050"/>
                </a:solidFill>
              </a:rPr>
              <a:t>passed  &amp; response sent</a:t>
            </a:r>
          </a:p>
          <a:p>
            <a:pPr lvl="1"/>
            <a:r>
              <a:rPr lang="en-AU" dirty="0"/>
              <a:t>IEEE 802.22a was submitted for </a:t>
            </a:r>
            <a:r>
              <a:rPr lang="en-US" dirty="0"/>
              <a:t>60-day</a:t>
            </a:r>
            <a:r>
              <a:rPr lang="en-AU" dirty="0"/>
              <a:t> ballot in December 2015, and after a delay the ballot passed on 3 April 2016 (N16414)</a:t>
            </a:r>
          </a:p>
          <a:p>
            <a:pPr lvl="2"/>
            <a:r>
              <a:rPr lang="en-AU" dirty="0"/>
              <a:t>Support need for ISO standard? Passed 10/0/8</a:t>
            </a:r>
          </a:p>
          <a:p>
            <a:pPr lvl="2"/>
            <a:r>
              <a:rPr lang="en-AU" dirty="0"/>
              <a:t>Support this submission being sent to FDIS? 9/1/8</a:t>
            </a:r>
          </a:p>
          <a:p>
            <a:pPr lvl="1"/>
            <a:r>
              <a:rPr lang="en-AU" dirty="0"/>
              <a:t>The only comment was a security related comment from the China NB</a:t>
            </a:r>
          </a:p>
          <a:p>
            <a:pPr lvl="2"/>
            <a:r>
              <a:rPr lang="en-AU" dirty="0"/>
              <a:t>802.22 WG response was sent in Nov 2016</a:t>
            </a:r>
          </a:p>
          <a:p>
            <a:r>
              <a:rPr lang="en-AU" dirty="0"/>
              <a:t>FDIS ballot: </a:t>
            </a:r>
            <a:r>
              <a:rPr lang="en-AU" dirty="0">
                <a:solidFill>
                  <a:srgbClr val="00B050"/>
                </a:solidFill>
              </a:rPr>
              <a:t>passed &amp; published</a:t>
            </a:r>
          </a:p>
          <a:p>
            <a:pPr lvl="1"/>
            <a:r>
              <a:rPr lang="en-AU" dirty="0"/>
              <a:t>Passed on 27 July 2017 (12/0/17) with no comments (N16686)</a:t>
            </a:r>
          </a:p>
          <a:p>
            <a:pPr lvl="1"/>
            <a:r>
              <a:rPr lang="en-AU" dirty="0"/>
              <a:t>Final standard was published in Oct 2017 as </a:t>
            </a:r>
            <a:r>
              <a:rPr lang="en-AU" dirty="0">
                <a:solidFill>
                  <a:srgbClr val="FF0000"/>
                </a:solidFill>
              </a:rPr>
              <a:t>&lt;what&gt;</a:t>
            </a:r>
          </a:p>
          <a:p>
            <a:pPr lvl="1"/>
            <a:endParaRPr lang="en-AU" dirty="0"/>
          </a:p>
          <a:p>
            <a:pPr lvl="1"/>
            <a:endParaRPr lang="en-AU" dirty="0">
              <a:solidFill>
                <a:schemeClr val="accent2"/>
              </a:solidFill>
            </a:endParaRPr>
          </a:p>
        </p:txBody>
      </p:sp>
    </p:spTree>
    <p:extLst>
      <p:ext uri="{BB962C8B-B14F-4D97-AF65-F5344CB8AC3E}">
        <p14:creationId xmlns:p14="http://schemas.microsoft.com/office/powerpoint/2010/main" val="15275946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The IEEE 802 WGs continue to liaise drafts to SC6 for their information</a:t>
            </a:r>
            <a:endParaRPr lang="en-AU" dirty="0"/>
          </a:p>
        </p:txBody>
      </p:sp>
      <p:sp>
        <p:nvSpPr>
          <p:cNvPr id="8" name="Content Placeholder 7"/>
          <p:cNvSpPr>
            <a:spLocks noGrp="1"/>
          </p:cNvSpPr>
          <p:nvPr>
            <p:ph idx="1"/>
          </p:nvPr>
        </p:nvSpPr>
        <p:spPr/>
        <p:txBody>
          <a:bodyPr/>
          <a:lstStyle/>
          <a:p>
            <a:pPr lvl="1"/>
            <a:r>
              <a:rPr lang="en-AU" dirty="0"/>
              <a:t>IEEE 802 has agreed (see N15606) to liaise to SC6 drafts of standards/amendments that are likely to be ratified under the PSDO agreement</a:t>
            </a:r>
          </a:p>
          <a:p>
            <a:pPr lvl="1"/>
            <a:r>
              <a:rPr lang="en-AU" dirty="0"/>
              <a:t>Generally, IEEE 802 will liaise drafts during the Sponsor Ballot process, but may also do so during the Letter Ballot process</a:t>
            </a:r>
          </a:p>
          <a:p>
            <a:pPr lvl="1"/>
            <a:r>
              <a:rPr lang="en-AU" dirty="0"/>
              <a:t>So far drafts have been liaised by all WGs</a:t>
            </a:r>
          </a:p>
          <a:p>
            <a:pPr lvl="2"/>
            <a:r>
              <a:rPr lang="en-AU" dirty="0"/>
              <a:t>IEEE 802.1/3/11/15/16/21/22 WGs</a:t>
            </a:r>
          </a:p>
          <a:p>
            <a:pPr lvl="2"/>
            <a:r>
              <a:rPr lang="en-AU" dirty="0"/>
              <a:t>IEEE 802.16/21/22 are now hibernating</a:t>
            </a:r>
          </a:p>
          <a:p>
            <a:pPr lvl="1"/>
            <a:r>
              <a:rPr lang="en-AU" dirty="0"/>
              <a:t>Note: as of March 2015, any drafts liaised to SC6 will need a “permission statement” added to the front of the draft</a:t>
            </a:r>
          </a:p>
          <a:p>
            <a:pPr lvl="2"/>
            <a:r>
              <a:rPr lang="en-AU" dirty="0"/>
              <a:t>Please contact the staff liaisons for each of the Working Groups</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a:t>
            </a:fld>
            <a:endParaRPr lang="en-US"/>
          </a:p>
        </p:txBody>
      </p:sp>
      <p:graphicFrame>
        <p:nvGraphicFramePr>
          <p:cNvPr id="13" name="Object 12"/>
          <p:cNvGraphicFramePr>
            <a:graphicFrameLocks noChangeAspect="1"/>
          </p:cNvGraphicFramePr>
          <p:nvPr/>
        </p:nvGraphicFramePr>
        <p:xfrm>
          <a:off x="0" y="2057400"/>
          <a:ext cx="914401" cy="771525"/>
        </p:xfrm>
        <a:graphic>
          <a:graphicData uri="http://schemas.openxmlformats.org/presentationml/2006/ole">
            <mc:AlternateContent xmlns:mc="http://schemas.openxmlformats.org/markup-compatibility/2006">
              <mc:Choice xmlns:v="urn:schemas-microsoft-com:vml" Requires="v">
                <p:oleObj spid="_x0000_s315501" name="Acrobat Document" showAsIcon="1" r:id="rId3" imgW="914400" imgH="771480" progId="AcroExch.Document.DC">
                  <p:embed/>
                </p:oleObj>
              </mc:Choice>
              <mc:Fallback>
                <p:oleObj name="Acrobat Document" showAsIcon="1" r:id="rId3" imgW="914400" imgH="771480" progId="AcroExch.Document.DC">
                  <p:embed/>
                  <p:pic>
                    <p:nvPicPr>
                      <p:cNvPr id="13" name="Object 12"/>
                      <p:cNvPicPr>
                        <a:picLocks noChangeAspect="1" noChangeArrowheads="1"/>
                      </p:cNvPicPr>
                      <p:nvPr/>
                    </p:nvPicPr>
                    <p:blipFill>
                      <a:blip r:embed="rId4"/>
                      <a:srcRect/>
                      <a:stretch>
                        <a:fillRect/>
                      </a:stretch>
                    </p:blipFill>
                    <p:spPr bwMode="auto">
                      <a:xfrm>
                        <a:off x="0" y="2057400"/>
                        <a:ext cx="914401"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639597447"/>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8802.1Qbu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140</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285750" lvl="1" indent="-285750"/>
            <a:r>
              <a:rPr lang="en-AU" dirty="0"/>
              <a:t>802.1Qbu D3.0 was liaised for information in Nov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p>
          <a:p>
            <a:pPr lvl="1"/>
            <a:r>
              <a:rPr lang="en-AU" dirty="0"/>
              <a:t>802.1Qbu-2016 passed its 60-day ballot on 7 Feb 2017 (N16541)</a:t>
            </a:r>
          </a:p>
          <a:p>
            <a:pPr lvl="2"/>
            <a:r>
              <a:rPr lang="en-AU" dirty="0"/>
              <a:t>Passed 9/0/11 on need for ISO standard</a:t>
            </a:r>
          </a:p>
          <a:p>
            <a:pPr lvl="2"/>
            <a:r>
              <a:rPr lang="en-AU" dirty="0"/>
              <a:t>Passed 7/1/12 on support for submission to FDIS</a:t>
            </a:r>
          </a:p>
          <a:p>
            <a:pPr lvl="1"/>
            <a:r>
              <a:rPr lang="en-AU" dirty="0"/>
              <a:t>China NB voted “no” with one comment</a:t>
            </a:r>
          </a:p>
          <a:p>
            <a:pPr lvl="2"/>
            <a:r>
              <a:rPr lang="en-AU" dirty="0"/>
              <a:t>Response sent to China NB comments (N16601)</a:t>
            </a:r>
          </a:p>
          <a:p>
            <a:r>
              <a:rPr lang="en-AU" dirty="0"/>
              <a:t>FDIS ballot: </a:t>
            </a:r>
            <a:r>
              <a:rPr lang="en-AU" dirty="0">
                <a:solidFill>
                  <a:srgbClr val="00B050"/>
                </a:solidFill>
              </a:rPr>
              <a:t>passed &amp; published</a:t>
            </a:r>
          </a:p>
          <a:p>
            <a:pPr lvl="1"/>
            <a:r>
              <a:rPr lang="en-AU" dirty="0"/>
              <a:t>802.1Qbu-2016 passed its FDIS ballot on 11 Oct 2017(N16721?)</a:t>
            </a:r>
          </a:p>
          <a:p>
            <a:pPr lvl="2"/>
            <a:r>
              <a:rPr lang="en-AU" dirty="0"/>
              <a:t>Passed 11/0/10</a:t>
            </a:r>
          </a:p>
          <a:p>
            <a:pPr lvl="1"/>
            <a:r>
              <a:rPr lang="en-AU" dirty="0"/>
              <a:t>Published in Nov 2017 as </a:t>
            </a:r>
            <a:r>
              <a:rPr lang="en-AU" dirty="0">
                <a:solidFill>
                  <a:srgbClr val="FF0000"/>
                </a:solidFill>
              </a:rPr>
              <a:t>&lt;what&gt;</a:t>
            </a:r>
          </a:p>
          <a:p>
            <a:pPr marL="1588" lvl="1" indent="0">
              <a:buNone/>
            </a:pPr>
            <a:endParaRPr lang="en-AU" dirty="0"/>
          </a:p>
          <a:p>
            <a:endParaRPr lang="en-AU" dirty="0">
              <a:solidFill>
                <a:schemeClr val="accent2"/>
              </a:solidFill>
            </a:endParaRPr>
          </a:p>
        </p:txBody>
      </p:sp>
    </p:spTree>
    <p:extLst>
      <p:ext uri="{BB962C8B-B14F-4D97-AF65-F5344CB8AC3E}">
        <p14:creationId xmlns:p14="http://schemas.microsoft.com/office/powerpoint/2010/main" val="2824333331"/>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8802.1Qbz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141</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342900" lvl="1" indent="-342900"/>
            <a:r>
              <a:rPr lang="en-AU" dirty="0"/>
              <a:t>IEEE 802.1Qbz D3.0 was liaised for information in Dec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endParaRPr lang="en-AU" dirty="0"/>
          </a:p>
          <a:p>
            <a:pPr lvl="1"/>
            <a:r>
              <a:rPr lang="en-AU" dirty="0"/>
              <a:t>IEEE 802.1Qbz-2016 passed its 60-day ballot on 7 Feb 2017 (N16540)</a:t>
            </a:r>
          </a:p>
          <a:p>
            <a:pPr lvl="2"/>
            <a:r>
              <a:rPr lang="en-AU" dirty="0"/>
              <a:t>Passed 9/0/11 on need for ISO standard</a:t>
            </a:r>
          </a:p>
          <a:p>
            <a:pPr lvl="2"/>
            <a:r>
              <a:rPr lang="en-AU" dirty="0"/>
              <a:t>Passed 7/1/12 on support for submission to FDIS</a:t>
            </a:r>
          </a:p>
          <a:p>
            <a:pPr lvl="1"/>
            <a:r>
              <a:rPr lang="en-AU" dirty="0"/>
              <a:t>China NB voted “no” with one comment</a:t>
            </a:r>
          </a:p>
          <a:p>
            <a:pPr lvl="2"/>
            <a:r>
              <a:rPr lang="en-AU" dirty="0"/>
              <a:t>Response sent in March 2017 to China NB comments (N16601)</a:t>
            </a:r>
          </a:p>
          <a:p>
            <a:r>
              <a:rPr lang="en-AU" dirty="0"/>
              <a:t>FDIS ballot: </a:t>
            </a:r>
            <a:r>
              <a:rPr lang="en-AU" dirty="0">
                <a:solidFill>
                  <a:srgbClr val="00B050"/>
                </a:solidFill>
              </a:rPr>
              <a:t>passed &amp; published</a:t>
            </a:r>
          </a:p>
          <a:p>
            <a:pPr lvl="1"/>
            <a:r>
              <a:rPr lang="en-AU" dirty="0"/>
              <a:t>802.1Qbz-2016 passed its FDIS ballot on 11 Oct (N16722?)</a:t>
            </a:r>
          </a:p>
          <a:p>
            <a:pPr lvl="2"/>
            <a:r>
              <a:rPr lang="en-AU" dirty="0"/>
              <a:t>Passed 11/0/10</a:t>
            </a:r>
          </a:p>
          <a:p>
            <a:pPr lvl="1"/>
            <a:r>
              <a:rPr lang="en-AU" dirty="0"/>
              <a:t>Published in Nov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345559998"/>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802.1Qcd-2015 has been </a:t>
            </a:r>
            <a:r>
              <a:rPr lang="en-AU" dirty="0">
                <a:solidFill>
                  <a:schemeClr val="accent6"/>
                </a:solidFill>
              </a:rPr>
              <a:t>published</a:t>
            </a: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solidFill>
                  <a:schemeClr val="tx2"/>
                </a:solidFill>
              </a:rPr>
              <a:t>802.1Qcd-2015 was liaised for information on 26 May 2015</a:t>
            </a:r>
          </a:p>
          <a:p>
            <a:r>
              <a:rPr lang="en-US" dirty="0"/>
              <a:t>60-day</a:t>
            </a:r>
            <a:r>
              <a:rPr lang="en-AU" dirty="0"/>
              <a:t> pre-ballot: </a:t>
            </a:r>
            <a:r>
              <a:rPr lang="en-AU" dirty="0">
                <a:solidFill>
                  <a:srgbClr val="00B050"/>
                </a:solidFill>
              </a:rPr>
              <a:t>passed &amp; response sent</a:t>
            </a:r>
          </a:p>
          <a:p>
            <a:pPr lvl="1"/>
            <a:r>
              <a:rPr lang="en-AU" dirty="0"/>
              <a:t>802.1Qcd-2015 passed 60-day pre-ballot on 23 Oct 2016 (N16496)</a:t>
            </a:r>
          </a:p>
          <a:p>
            <a:pPr lvl="2"/>
            <a:r>
              <a:rPr lang="en-AU" dirty="0"/>
              <a:t>Passed 8/0/10 on need for ISO standard</a:t>
            </a:r>
          </a:p>
          <a:p>
            <a:pPr lvl="2"/>
            <a:r>
              <a:rPr lang="en-AU" dirty="0"/>
              <a:t>Passed 6/1/11 on support for submission to FDIS</a:t>
            </a:r>
          </a:p>
          <a:p>
            <a:pPr lvl="1"/>
            <a:r>
              <a:rPr lang="en-AU" dirty="0"/>
              <a:t>China NB voted “no” with one comment</a:t>
            </a:r>
          </a:p>
          <a:p>
            <a:pPr lvl="2"/>
            <a:r>
              <a:rPr lang="en-AU" dirty="0"/>
              <a:t>The response was sent in Nov 2016 (N16505)</a:t>
            </a:r>
          </a:p>
          <a:p>
            <a:r>
              <a:rPr lang="en-AU" dirty="0"/>
              <a:t>FDIS ballot: </a:t>
            </a:r>
            <a:r>
              <a:rPr lang="en-AU" dirty="0">
                <a:solidFill>
                  <a:srgbClr val="00B050"/>
                </a:solidFill>
              </a:rPr>
              <a:t>passed &amp; published</a:t>
            </a:r>
          </a:p>
          <a:p>
            <a:pPr lvl="1"/>
            <a:r>
              <a:rPr lang="en-AU" dirty="0"/>
              <a:t>802.1Qcd-2015 passed its FDIS ballot on 1 Dec 2017 (</a:t>
            </a:r>
            <a:r>
              <a:rPr lang="en-AU" dirty="0">
                <a:solidFill>
                  <a:srgbClr val="FF0000"/>
                </a:solidFill>
              </a:rPr>
              <a:t>N??????</a:t>
            </a:r>
            <a:r>
              <a:rPr lang="en-AU" dirty="0"/>
              <a:t>)</a:t>
            </a:r>
          </a:p>
          <a:p>
            <a:pPr lvl="2"/>
            <a:r>
              <a:rPr lang="en-AU" dirty="0"/>
              <a:t>Passed 14/0/13</a:t>
            </a:r>
          </a:p>
          <a:p>
            <a:pPr lvl="1"/>
            <a:r>
              <a:rPr lang="en-AU" dirty="0"/>
              <a:t>Published in Jan 2018 as </a:t>
            </a:r>
            <a:r>
              <a:rPr lang="en-AU" dirty="0">
                <a:solidFill>
                  <a:srgbClr val="FF0000"/>
                </a:solidFill>
              </a:rPr>
              <a:t>&lt;what&gt;</a:t>
            </a: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142</a:t>
            </a:fld>
            <a:endParaRPr lang="en-US"/>
          </a:p>
        </p:txBody>
      </p:sp>
    </p:spTree>
    <p:extLst>
      <p:ext uri="{BB962C8B-B14F-4D97-AF65-F5344CB8AC3E}">
        <p14:creationId xmlns:p14="http://schemas.microsoft.com/office/powerpoint/2010/main" val="1839270550"/>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a:t>IEEE 802.1Q-2014/</a:t>
            </a:r>
            <a:r>
              <a:rPr lang="en-GB" dirty="0" err="1"/>
              <a:t>Cor</a:t>
            </a:r>
            <a:r>
              <a:rPr lang="en-GB" dirty="0"/>
              <a:t> 1-2015</a:t>
            </a:r>
            <a:r>
              <a:rPr lang="en-AU" dirty="0"/>
              <a:t> has been published</a:t>
            </a:r>
          </a:p>
        </p:txBody>
      </p:sp>
      <p:sp>
        <p:nvSpPr>
          <p:cNvPr id="10" name="Content Placeholder 9"/>
          <p:cNvSpPr>
            <a:spLocks noGrp="1"/>
          </p:cNvSpPr>
          <p:nvPr>
            <p:ph idx="1"/>
          </p:nvPr>
        </p:nvSpPr>
        <p:spPr/>
        <p:txBody>
          <a:bodyPr/>
          <a:lstStyle/>
          <a:p>
            <a:r>
              <a:rPr lang="en-US" dirty="0"/>
              <a:t>90-day</a:t>
            </a:r>
            <a:r>
              <a:rPr lang="en-AU" dirty="0"/>
              <a:t>  FDIS ballot: </a:t>
            </a:r>
            <a:r>
              <a:rPr lang="en-AU" dirty="0">
                <a:solidFill>
                  <a:srgbClr val="00B050"/>
                </a:solidFill>
              </a:rPr>
              <a:t>passed &amp; published</a:t>
            </a:r>
            <a:endParaRPr lang="en-AU" dirty="0">
              <a:solidFill>
                <a:schemeClr val="accent2"/>
              </a:solidFill>
            </a:endParaRPr>
          </a:p>
          <a:p>
            <a:pPr lvl="1"/>
            <a:r>
              <a:rPr lang="en-AU" dirty="0"/>
              <a:t>802.1Q-2014/</a:t>
            </a:r>
            <a:r>
              <a:rPr lang="en-AU" dirty="0" err="1"/>
              <a:t>Cor</a:t>
            </a:r>
            <a:r>
              <a:rPr lang="en-AU" dirty="0"/>
              <a:t> 1-2015 was submitted to PSDO using a special process for corrigenda</a:t>
            </a:r>
          </a:p>
          <a:p>
            <a:pPr lvl="1"/>
            <a:r>
              <a:rPr lang="en-AU" dirty="0"/>
              <a:t>The ballot passed on 16 March 2017 (N16589)</a:t>
            </a:r>
          </a:p>
          <a:p>
            <a:pPr lvl="2"/>
            <a:r>
              <a:rPr lang="en-AU" dirty="0"/>
              <a:t>Do you support the need for a corrigendum to the subject ISO/IEC/IEEE International Standard?  9/0/11</a:t>
            </a:r>
          </a:p>
          <a:p>
            <a:pPr lvl="2"/>
            <a:r>
              <a:rPr lang="en-AU" dirty="0"/>
              <a:t>Do you approve the draft for publication?  8/1/11</a:t>
            </a:r>
          </a:p>
          <a:p>
            <a:pPr lvl="1"/>
            <a:r>
              <a:rPr lang="en-AU" dirty="0"/>
              <a:t>China NB voted “no” with an objection to the use of IEEE 802.1X based security</a:t>
            </a:r>
          </a:p>
          <a:p>
            <a:pPr lvl="2"/>
            <a:r>
              <a:rPr lang="en-AU" dirty="0"/>
              <a:t>Response (N16687) was liaised in July 2017</a:t>
            </a:r>
          </a:p>
          <a:p>
            <a:pPr lvl="1"/>
            <a:r>
              <a:rPr lang="en-AU" dirty="0"/>
              <a:t>Published in Oct 2017 as </a:t>
            </a:r>
            <a:r>
              <a:rPr lang="en-AU" dirty="0">
                <a:solidFill>
                  <a:srgbClr val="FF0000"/>
                </a:solidFill>
              </a:rPr>
              <a:t>&lt;what&gt;</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143</a:t>
            </a:fld>
            <a:endParaRPr lang="en-US"/>
          </a:p>
        </p:txBody>
      </p:sp>
    </p:spTree>
    <p:extLst>
      <p:ext uri="{BB962C8B-B14F-4D97-AF65-F5344CB8AC3E}">
        <p14:creationId xmlns:p14="http://schemas.microsoft.com/office/powerpoint/2010/main" val="3663221656"/>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8802.3bw 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144</a:t>
            </a:fld>
            <a:endParaRPr lang="en-US"/>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802.3bw was liaised to SC6  in Nov 2015 to allow them to become familiar with it before submission for approval under the PSDO process</a:t>
            </a:r>
            <a:endParaRPr lang="en-AU" dirty="0">
              <a:solidFill>
                <a:srgbClr val="00B050"/>
              </a:solidFill>
            </a:endParaRPr>
          </a:p>
          <a:p>
            <a:r>
              <a:rPr lang="en-US" dirty="0"/>
              <a:t>60-day</a:t>
            </a:r>
            <a:r>
              <a:rPr lang="en-AU" dirty="0"/>
              <a:t> pre-ballot: </a:t>
            </a:r>
            <a:r>
              <a:rPr lang="en-AU" dirty="0">
                <a:solidFill>
                  <a:srgbClr val="00B050"/>
                </a:solidFill>
              </a:rPr>
              <a:t>passed &amp; response liaised</a:t>
            </a:r>
          </a:p>
          <a:p>
            <a:pPr lvl="1"/>
            <a:r>
              <a:rPr lang="en-AU" dirty="0"/>
              <a:t>802.3bw passed 60-day ballot on 19 Sep 2016 (see N16478)</a:t>
            </a:r>
          </a:p>
          <a:p>
            <a:pPr lvl="2"/>
            <a:r>
              <a:rPr lang="en-AU" dirty="0"/>
              <a:t>Support need for IS: passed 7/1/10 (China NB voted no)</a:t>
            </a:r>
          </a:p>
          <a:p>
            <a:pPr lvl="2"/>
            <a:r>
              <a:rPr lang="en-AU" dirty="0"/>
              <a:t>Support submission for this IS: passed 6/1/11 (China NB voted no)</a:t>
            </a:r>
          </a:p>
          <a:p>
            <a:pPr lvl="1"/>
            <a:r>
              <a:rPr lang="en-AU" dirty="0"/>
              <a:t>China NB voted “no” with comments </a:t>
            </a:r>
          </a:p>
          <a:p>
            <a:pPr lvl="2"/>
            <a:r>
              <a:rPr lang="en-AU" dirty="0"/>
              <a:t>Response sent to SC6 in Dec 2016 (see N16509)</a:t>
            </a:r>
          </a:p>
          <a:p>
            <a:r>
              <a:rPr lang="en-AU" dirty="0"/>
              <a:t>FDIS ballot: </a:t>
            </a:r>
            <a:r>
              <a:rPr lang="en-AU" dirty="0">
                <a:solidFill>
                  <a:srgbClr val="00B050"/>
                </a:solidFill>
              </a:rPr>
              <a:t>passed &amp; published</a:t>
            </a:r>
          </a:p>
          <a:p>
            <a:pPr lvl="1"/>
            <a:r>
              <a:rPr lang="en-AU" dirty="0"/>
              <a:t>Passed on 11 Sep 2017 by 15/0/13 (N16712)</a:t>
            </a:r>
          </a:p>
          <a:p>
            <a:pPr lvl="2"/>
            <a:r>
              <a:rPr lang="en-AU" dirty="0"/>
              <a:t>China NB voted “yes” with one comment</a:t>
            </a:r>
          </a:p>
          <a:p>
            <a:pPr lvl="2"/>
            <a:r>
              <a:rPr lang="en-AU" dirty="0"/>
              <a:t>Response sent on 14 Nov 2017 (N16744)</a:t>
            </a:r>
          </a:p>
          <a:p>
            <a:pPr lvl="1"/>
            <a:r>
              <a:rPr lang="en-AU" dirty="0"/>
              <a:t>Published in Oct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2385935049"/>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8802.3bp has been published</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145</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p>
          <a:p>
            <a:pPr lvl="1"/>
            <a:r>
              <a:rPr lang="en-AU" dirty="0"/>
              <a:t>Passed on 11 Jan 2017 (N16537)</a:t>
            </a:r>
          </a:p>
          <a:p>
            <a:pPr lvl="2"/>
            <a:r>
              <a:rPr lang="en-AU" dirty="0"/>
              <a:t>Support need for IS: passed 9/0/10 </a:t>
            </a:r>
          </a:p>
          <a:p>
            <a:pPr lvl="2"/>
            <a:r>
              <a:rPr lang="en-AU" dirty="0"/>
              <a:t>Support submission for this IS: passed 7/1/11 </a:t>
            </a:r>
          </a:p>
          <a:p>
            <a:pPr lvl="1"/>
            <a:r>
              <a:rPr lang="en-AU" dirty="0"/>
              <a:t>China NB voted “no” with two comments</a:t>
            </a:r>
          </a:p>
          <a:p>
            <a:pPr lvl="2"/>
            <a:r>
              <a:rPr lang="en-AU" dirty="0"/>
              <a:t>IEEE 802.3 sent a response in March 2017 (N16590)</a:t>
            </a:r>
          </a:p>
          <a:p>
            <a:r>
              <a:rPr lang="en-AU" dirty="0"/>
              <a:t>FDIS ballot: </a:t>
            </a:r>
            <a:r>
              <a:rPr lang="en-AU" dirty="0">
                <a:solidFill>
                  <a:srgbClr val="00B050"/>
                </a:solidFill>
              </a:rPr>
              <a:t>passed &amp; published</a:t>
            </a:r>
          </a:p>
          <a:p>
            <a:pPr lvl="1"/>
            <a:r>
              <a:rPr lang="en-AU" dirty="0"/>
              <a:t>802.3bp passed FDIS ballot on 18 Oct 2017</a:t>
            </a:r>
            <a:endParaRPr lang="en-AU" dirty="0">
              <a:solidFill>
                <a:srgbClr val="FF0000"/>
              </a:solidFill>
            </a:endParaRPr>
          </a:p>
          <a:p>
            <a:pPr lvl="2"/>
            <a:r>
              <a:rPr lang="en-AU" dirty="0"/>
              <a:t>Passed 12/0/8</a:t>
            </a:r>
          </a:p>
          <a:p>
            <a:pPr lvl="1"/>
            <a:r>
              <a:rPr lang="en-AU" dirty="0"/>
              <a:t>Published in Nov 2017 as </a:t>
            </a:r>
            <a:r>
              <a:rPr lang="en-AU" dirty="0">
                <a:solidFill>
                  <a:srgbClr val="FF0000"/>
                </a:solidFill>
              </a:rPr>
              <a:t>&lt;what&gt;</a:t>
            </a:r>
          </a:p>
          <a:p>
            <a:pPr marL="1588" lvl="1" indent="0">
              <a:buNone/>
            </a:pPr>
            <a:endParaRPr lang="en-AU" dirty="0"/>
          </a:p>
        </p:txBody>
      </p:sp>
    </p:spTree>
    <p:extLst>
      <p:ext uri="{BB962C8B-B14F-4D97-AF65-F5344CB8AC3E}">
        <p14:creationId xmlns:p14="http://schemas.microsoft.com/office/powerpoint/2010/main" val="3415549720"/>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8802.3bq has been published</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146</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802.3bq </a:t>
            </a:r>
            <a:r>
              <a:rPr lang="en-AU" dirty="0">
                <a:solidFill>
                  <a:schemeClr val="tx2"/>
                </a:solidFill>
              </a:rPr>
              <a:t>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802.3bq passed 60-day pre-ballot on 11 Jan 2017 (N16536)</a:t>
            </a:r>
          </a:p>
          <a:p>
            <a:pPr lvl="2"/>
            <a:r>
              <a:rPr lang="en-AU" dirty="0"/>
              <a:t>Support need for IS: passed 9/0/10 </a:t>
            </a:r>
          </a:p>
          <a:p>
            <a:pPr lvl="2"/>
            <a:r>
              <a:rPr lang="en-AU" dirty="0"/>
              <a:t>Support submission for this IS: passed 7/1/11 </a:t>
            </a:r>
          </a:p>
          <a:p>
            <a:pPr lvl="1"/>
            <a:r>
              <a:rPr lang="en-AU" dirty="0"/>
              <a:t>China NB voted “no” with two comments</a:t>
            </a:r>
          </a:p>
          <a:p>
            <a:pPr lvl="2"/>
            <a:r>
              <a:rPr lang="en-AU" dirty="0"/>
              <a:t>IEEE 802.3 sent a response in March 2017 (see 802.3bp response)</a:t>
            </a:r>
          </a:p>
          <a:p>
            <a:r>
              <a:rPr lang="en-AU" dirty="0"/>
              <a:t>FDIS ballot: </a:t>
            </a:r>
            <a:r>
              <a:rPr lang="en-AU" dirty="0">
                <a:solidFill>
                  <a:srgbClr val="00B050"/>
                </a:solidFill>
              </a:rPr>
              <a:t>passed &amp; published</a:t>
            </a:r>
          </a:p>
          <a:p>
            <a:pPr lvl="1"/>
            <a:r>
              <a:rPr lang="en-AU" dirty="0"/>
              <a:t>802.3bq passed FDIS ballot on 18 Oct 2017</a:t>
            </a:r>
          </a:p>
          <a:p>
            <a:pPr lvl="2"/>
            <a:r>
              <a:rPr lang="en-AU" dirty="0"/>
              <a:t>Passed 12/0/8</a:t>
            </a:r>
          </a:p>
          <a:p>
            <a:pPr lvl="1"/>
            <a:r>
              <a:rPr lang="en-AU" dirty="0"/>
              <a:t>Published in Nov 2017 as </a:t>
            </a:r>
            <a:r>
              <a:rPr lang="en-AU" dirty="0">
                <a:solidFill>
                  <a:srgbClr val="FF0000"/>
                </a:solidFill>
              </a:rPr>
              <a:t>&lt;what&gt;</a:t>
            </a:r>
          </a:p>
          <a:p>
            <a:pPr lvl="1"/>
            <a:endParaRPr lang="en-AU" dirty="0"/>
          </a:p>
          <a:p>
            <a:pPr lvl="2"/>
            <a:endParaRPr lang="en-AU" dirty="0"/>
          </a:p>
        </p:txBody>
      </p:sp>
    </p:spTree>
    <p:extLst>
      <p:ext uri="{BB962C8B-B14F-4D97-AF65-F5344CB8AC3E}">
        <p14:creationId xmlns:p14="http://schemas.microsoft.com/office/powerpoint/2010/main" val="4159450296"/>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8802.3br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147</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802.3br 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802.3br passed 60-day pre-ballot on 16 Feb 2017 (N16568)</a:t>
            </a:r>
          </a:p>
          <a:p>
            <a:pPr lvl="2"/>
            <a:r>
              <a:rPr lang="en-AU" dirty="0"/>
              <a:t>Support need for IS: passed 11/0/9</a:t>
            </a:r>
          </a:p>
          <a:p>
            <a:pPr lvl="2"/>
            <a:r>
              <a:rPr lang="en-AU" dirty="0"/>
              <a:t>Support submission for this IS: passed 10/1/9</a:t>
            </a:r>
          </a:p>
          <a:p>
            <a:pPr lvl="1"/>
            <a:r>
              <a:rPr lang="en-AU" dirty="0"/>
              <a:t>China NB voted “no” with one comment</a:t>
            </a:r>
          </a:p>
          <a:p>
            <a:pPr lvl="2"/>
            <a:r>
              <a:rPr lang="en-AU" dirty="0"/>
              <a:t>IEEE 802.3 sent a response in March 2017 (see IEEE 802.3bp response)</a:t>
            </a:r>
          </a:p>
          <a:p>
            <a:r>
              <a:rPr lang="en-AU" dirty="0"/>
              <a:t>FDIS ballot: </a:t>
            </a:r>
            <a:r>
              <a:rPr lang="en-AU" dirty="0">
                <a:solidFill>
                  <a:srgbClr val="00B050"/>
                </a:solidFill>
              </a:rPr>
              <a:t>passed &amp; published</a:t>
            </a:r>
          </a:p>
          <a:p>
            <a:pPr lvl="1"/>
            <a:r>
              <a:rPr lang="en-AU" dirty="0"/>
              <a:t>802.3br passed FDIS ballot on 11 Oct 2017 (N16723?)</a:t>
            </a:r>
          </a:p>
          <a:p>
            <a:pPr lvl="2"/>
            <a:r>
              <a:rPr lang="en-AU" dirty="0"/>
              <a:t>Passed 11/0/10</a:t>
            </a:r>
          </a:p>
          <a:p>
            <a:pPr lvl="1"/>
            <a:r>
              <a:rPr lang="en-AU" dirty="0"/>
              <a:t>Published in Nov 2017 as </a:t>
            </a:r>
            <a:r>
              <a:rPr lang="en-AU" dirty="0">
                <a:solidFill>
                  <a:srgbClr val="FF0000"/>
                </a:solidFill>
              </a:rPr>
              <a:t>&lt;what&gt;</a:t>
            </a:r>
          </a:p>
          <a:p>
            <a:pPr marL="1588" lvl="1"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3065902857"/>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8802.3by has been published</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148</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802.3by 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802.3by passed 60-day pre-ballot on 11 Jan 2017 (N16535)</a:t>
            </a:r>
          </a:p>
          <a:p>
            <a:pPr lvl="2"/>
            <a:r>
              <a:rPr lang="en-AU" dirty="0"/>
              <a:t>Support need for IS: passed 9/0/10 </a:t>
            </a:r>
          </a:p>
          <a:p>
            <a:pPr lvl="2"/>
            <a:r>
              <a:rPr lang="en-AU" dirty="0"/>
              <a:t>Support submission for this IS: passed 7/1/11</a:t>
            </a:r>
          </a:p>
          <a:p>
            <a:pPr lvl="1"/>
            <a:r>
              <a:rPr lang="en-AU" dirty="0"/>
              <a:t>China NB voted “no” with two comments</a:t>
            </a:r>
          </a:p>
          <a:p>
            <a:pPr lvl="2"/>
            <a:r>
              <a:rPr lang="en-AU" dirty="0"/>
              <a:t>IEEE 802.3 sent a response in March 2017 (see IEEE 802.3bp response)</a:t>
            </a:r>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&amp; published</a:t>
            </a:r>
          </a:p>
          <a:p>
            <a:pPr lvl="1"/>
            <a:r>
              <a:rPr lang="en-AU" dirty="0"/>
              <a:t>802.3by passed FDIS ballot on 18 Oct 2017</a:t>
            </a:r>
          </a:p>
          <a:p>
            <a:pPr lvl="2"/>
            <a:r>
              <a:rPr lang="en-AU" dirty="0"/>
              <a:t>Passed 12/0/8</a:t>
            </a:r>
          </a:p>
          <a:p>
            <a:pPr lvl="1"/>
            <a:r>
              <a:rPr lang="en-AU" dirty="0"/>
              <a:t>Published in Nov 2017 as </a:t>
            </a:r>
            <a:r>
              <a:rPr lang="en-AU" dirty="0">
                <a:solidFill>
                  <a:srgbClr val="FF0000"/>
                </a:solidFill>
              </a:rPr>
              <a:t>&lt;what&gt;</a:t>
            </a:r>
          </a:p>
        </p:txBody>
      </p:sp>
    </p:spTree>
    <p:extLst>
      <p:ext uri="{BB962C8B-B14F-4D97-AF65-F5344CB8AC3E}">
        <p14:creationId xmlns:p14="http://schemas.microsoft.com/office/powerpoint/2010/main" val="27392361"/>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8802.3bz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802.3bz was liaised in June 2016 (when in SB)</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Passed on 16 Feb 2017 (N16567)</a:t>
            </a:r>
          </a:p>
          <a:p>
            <a:pPr lvl="2"/>
            <a:r>
              <a:rPr lang="en-AU" dirty="0"/>
              <a:t>Support need for IS: passed 11/0/9</a:t>
            </a:r>
          </a:p>
          <a:p>
            <a:pPr lvl="2"/>
            <a:r>
              <a:rPr lang="en-AU" dirty="0"/>
              <a:t>Support submission for this IS: passed 10/1/9 </a:t>
            </a:r>
          </a:p>
          <a:p>
            <a:pPr lvl="1"/>
            <a:r>
              <a:rPr lang="en-AU" dirty="0"/>
              <a:t>China NB voted “no” with two comments</a:t>
            </a:r>
          </a:p>
          <a:p>
            <a:pPr lvl="2"/>
            <a:r>
              <a:rPr lang="en-AU" dirty="0"/>
              <a:t>IEEE 802.3 sent a response in March 2017 (see IEEE 802.3bp response)</a:t>
            </a:r>
          </a:p>
          <a:p>
            <a:r>
              <a:rPr lang="en-AU" dirty="0"/>
              <a:t>FDIS ballot: </a:t>
            </a:r>
            <a:r>
              <a:rPr lang="en-AU" dirty="0">
                <a:solidFill>
                  <a:srgbClr val="00B050"/>
                </a:solidFill>
              </a:rPr>
              <a:t>passed &amp; published</a:t>
            </a:r>
          </a:p>
          <a:p>
            <a:pPr lvl="1"/>
            <a:r>
              <a:rPr lang="en-AU" dirty="0"/>
              <a:t>802.3bz passed FDIS pre-ballot on 11 Oct 2017 (N16724)</a:t>
            </a:r>
          </a:p>
          <a:p>
            <a:pPr lvl="2"/>
            <a:r>
              <a:rPr lang="en-AU" dirty="0"/>
              <a:t>Passed 11/0/10</a:t>
            </a:r>
          </a:p>
          <a:p>
            <a:pPr lvl="1"/>
            <a:r>
              <a:rPr lang="en-AU" dirty="0"/>
              <a:t>Published in Nov 2017 as </a:t>
            </a:r>
            <a:r>
              <a:rPr lang="en-AU" dirty="0">
                <a:solidFill>
                  <a:srgbClr val="FF0000"/>
                </a:solidFill>
              </a:rPr>
              <a:t>&lt;what&gt;</a:t>
            </a:r>
            <a:endParaRPr lang="en-AU" dirty="0"/>
          </a:p>
          <a:p>
            <a:pPr lvl="2"/>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149</a:t>
            </a:fld>
            <a:endParaRPr lang="en-US"/>
          </a:p>
        </p:txBody>
      </p:sp>
    </p:spTree>
    <p:extLst>
      <p:ext uri="{BB962C8B-B14F-4D97-AF65-F5344CB8AC3E}">
        <p14:creationId xmlns:p14="http://schemas.microsoft.com/office/powerpoint/2010/main" val="11689304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 continues to notify SC6 of various new projects</a:t>
            </a:r>
          </a:p>
        </p:txBody>
      </p:sp>
      <p:sp>
        <p:nvSpPr>
          <p:cNvPr id="3" name="Content Placeholder 2"/>
          <p:cNvSpPr>
            <a:spLocks noGrp="1"/>
          </p:cNvSpPr>
          <p:nvPr>
            <p:ph idx="1"/>
          </p:nvPr>
        </p:nvSpPr>
        <p:spPr/>
        <p:txBody>
          <a:bodyPr/>
          <a:lstStyle/>
          <a:p>
            <a:pPr lvl="1"/>
            <a:r>
              <a:rPr lang="en-AU" dirty="0"/>
              <a:t>IEEE 802 has agreed to notify SC6 when IEEE 802 starts new projects</a:t>
            </a:r>
          </a:p>
          <a:p>
            <a:pPr lvl="1"/>
            <a:r>
              <a:rPr lang="en-AU" dirty="0"/>
              <a:t>The benefit to IEEE 802 is that it might cause SC6 members to participate in or contribute to IEEE 802 activities</a:t>
            </a:r>
          </a:p>
          <a:p>
            <a:pPr lvl="1"/>
            <a:r>
              <a:rPr lang="en-AU" dirty="0"/>
              <a:t>A liaison was sent after the Nov 2019 plenary (N17088)</a:t>
            </a:r>
            <a:r>
              <a:rPr lang="en-AU" b="0" dirty="0"/>
              <a:t> noting the approval of various SGs:</a:t>
            </a:r>
            <a:endParaRPr lang="en-AU" dirty="0">
              <a:solidFill>
                <a:srgbClr val="FF0000"/>
              </a:solidFill>
            </a:endParaRPr>
          </a:p>
          <a:p>
            <a:pPr lvl="2"/>
            <a:r>
              <a:rPr lang="en-AU" dirty="0"/>
              <a:t>IEEE 802.3 100 Gb/s wavelength Short Reach PHYs PAR Study Group</a:t>
            </a:r>
          </a:p>
          <a:p>
            <a:pPr lvl="2"/>
            <a:r>
              <a:rPr lang="en-AU" dirty="0"/>
              <a:t>IEEE 802.11 Sensing PAR Study Group</a:t>
            </a:r>
          </a:p>
          <a:p>
            <a:pPr lvl="2"/>
            <a:r>
              <a:rPr lang="en-AU" dirty="0"/>
              <a:t>IEEE 802.15 Reduced Spectral Bandwidth PHY Study Group </a:t>
            </a:r>
          </a:p>
          <a:p>
            <a:pPr lvl="1"/>
            <a:r>
              <a:rPr lang="en-AU" dirty="0"/>
              <a:t>There wasn’t any output out of the virtual July 2020 meeting</a:t>
            </a:r>
          </a:p>
          <a:p>
            <a:pPr lvl="2"/>
            <a:r>
              <a:rPr lang="en-AU" b="0" dirty="0">
                <a:solidFill>
                  <a:srgbClr val="FF0000"/>
                </a:solidFill>
              </a:rPr>
              <a:t>Should there have been</a:t>
            </a:r>
            <a:r>
              <a:rPr lang="en-AU" dirty="0">
                <a:solidFill>
                  <a:srgbClr val="FF0000"/>
                </a:solidFill>
              </a:rPr>
              <a:t>?</a:t>
            </a:r>
            <a:endParaRPr lang="en-AU" b="0" dirty="0">
              <a:solidFill>
                <a:srgbClr val="FF0000"/>
              </a:solidFill>
            </a:endParaRPr>
          </a:p>
          <a:p>
            <a:pPr lvl="2"/>
            <a:endParaRPr lang="en-AU" b="0" dirty="0">
              <a:solidFill>
                <a:srgbClr val="FF0000"/>
              </a:solidFill>
            </a:endParaRPr>
          </a:p>
          <a:p>
            <a:pPr lvl="1"/>
            <a:endParaRPr lang="en-AU" b="0" dirty="0"/>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15</a:t>
            </a:fld>
            <a:endParaRPr lang="en-US"/>
          </a:p>
        </p:txBody>
      </p:sp>
    </p:spTree>
    <p:extLst>
      <p:ext uri="{BB962C8B-B14F-4D97-AF65-F5344CB8AC3E}">
        <p14:creationId xmlns:p14="http://schemas.microsoft.com/office/powerpoint/2010/main" val="2544953245"/>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802.15.3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GB" dirty="0"/>
              <a:t>802.15.3-revA D2.0 was liaised in Dec 2015 for information</a:t>
            </a:r>
          </a:p>
          <a:p>
            <a:r>
              <a:rPr lang="en-US" dirty="0"/>
              <a:t>60-day</a:t>
            </a:r>
            <a:r>
              <a:rPr lang="en-AU" dirty="0"/>
              <a:t> pre-ballot: </a:t>
            </a:r>
            <a:r>
              <a:rPr lang="en-AU" dirty="0">
                <a:solidFill>
                  <a:srgbClr val="00B050"/>
                </a:solidFill>
              </a:rPr>
              <a:t>passed &amp; response sent</a:t>
            </a:r>
          </a:p>
          <a:p>
            <a:pPr lvl="1"/>
            <a:r>
              <a:rPr lang="en-AU" dirty="0"/>
              <a:t>IEEE 802.15.3-2016 passed 60-day pre-ballot on 23 Oct 2016 (N16495)</a:t>
            </a:r>
          </a:p>
          <a:p>
            <a:pPr lvl="2"/>
            <a:r>
              <a:rPr lang="en-AU" dirty="0"/>
              <a:t>Passed 8/0/10 on need for ISO standard</a:t>
            </a:r>
          </a:p>
          <a:p>
            <a:pPr lvl="2"/>
            <a:r>
              <a:rPr lang="en-AU" dirty="0"/>
              <a:t>Passed 7/0/11 on support for submission to FDIS</a:t>
            </a:r>
          </a:p>
          <a:p>
            <a:pPr lvl="2"/>
            <a:r>
              <a:rPr lang="en-AU" dirty="0"/>
              <a:t>China NB voted yes with one comment</a:t>
            </a:r>
          </a:p>
          <a:p>
            <a:pPr lvl="1"/>
            <a:r>
              <a:rPr lang="en-AU" dirty="0"/>
              <a:t>Response was approved by 802 EC in Nov 2016 and sent in Feb 2017</a:t>
            </a:r>
          </a:p>
          <a:p>
            <a:pPr lvl="2"/>
            <a:r>
              <a:rPr lang="en-AU" dirty="0"/>
              <a:t>See </a:t>
            </a:r>
            <a:r>
              <a:rPr lang="en-AU" dirty="0">
                <a:hlinkClick r:id="rId2"/>
              </a:rPr>
              <a:t>15-16-0768-01</a:t>
            </a:r>
            <a:endParaRPr lang="en-AU" dirty="0"/>
          </a:p>
          <a:p>
            <a:r>
              <a:rPr lang="en-AU" dirty="0"/>
              <a:t>FDIS ballot: </a:t>
            </a:r>
            <a:r>
              <a:rPr lang="en-AU" dirty="0">
                <a:solidFill>
                  <a:srgbClr val="00B050"/>
                </a:solidFill>
              </a:rPr>
              <a:t>passed &amp; published</a:t>
            </a:r>
            <a:endParaRPr lang="en-AU" dirty="0">
              <a:solidFill>
                <a:schemeClr val="accent6"/>
              </a:solidFill>
            </a:endParaRPr>
          </a:p>
          <a:p>
            <a:pPr lvl="1"/>
            <a:r>
              <a:rPr lang="en-AU" dirty="0"/>
              <a:t>Passed on 7 Sep 2017 by 14/0/14 (N16710)</a:t>
            </a:r>
          </a:p>
          <a:p>
            <a:pPr lvl="1"/>
            <a:r>
              <a:rPr lang="en-AU" dirty="0"/>
              <a:t>Published in Oct 2017 as </a:t>
            </a:r>
            <a:r>
              <a:rPr lang="en-AU" dirty="0">
                <a:solidFill>
                  <a:srgbClr val="FF0000"/>
                </a:solidFill>
              </a:rPr>
              <a:t>&lt;what&gt;</a:t>
            </a:r>
            <a:endParaRPr lang="en-AU" dirty="0"/>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150</a:t>
            </a:fld>
            <a:endParaRPr lang="en-US"/>
          </a:p>
        </p:txBody>
      </p:sp>
    </p:spTree>
    <p:extLst>
      <p:ext uri="{BB962C8B-B14F-4D97-AF65-F5344CB8AC3E}">
        <p14:creationId xmlns:p14="http://schemas.microsoft.com/office/powerpoint/2010/main" val="2373955556"/>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802.15.4-2015 has been published</a:t>
            </a:r>
          </a:p>
        </p:txBody>
      </p:sp>
      <p:sp>
        <p:nvSpPr>
          <p:cNvPr id="10" name="Content Placeholder 9"/>
          <p:cNvSpPr>
            <a:spLocks noGrp="1"/>
          </p:cNvSpPr>
          <p:nvPr>
            <p:ph idx="1"/>
          </p:nvPr>
        </p:nvSpPr>
        <p:spPr>
          <a:xfrm>
            <a:off x="685800" y="1371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IEEE 802.15.4-2006 was adopted by ISO under JTC 1/SC 31 but JTC1/SC6 has responsibility as of June 2015 for IEEE 802.15 standards</a:t>
            </a:r>
          </a:p>
          <a:p>
            <a:pPr lvl="1"/>
            <a:r>
              <a:rPr lang="en-AU" dirty="0"/>
              <a:t>IEEE 802.15.4-2015 </a:t>
            </a:r>
            <a:r>
              <a:rPr lang="en-GB" dirty="0"/>
              <a:t>submission to the PSDO was approved in March 2016 but nothing much happened</a:t>
            </a:r>
          </a:p>
          <a:p>
            <a:pPr lvl="1"/>
            <a:r>
              <a:rPr lang="en-AU" dirty="0"/>
              <a:t>IEEE 802.15.4-2015 was sent for information in Dec 2016</a:t>
            </a:r>
            <a:endParaRPr lang="en-GB" dirty="0"/>
          </a:p>
          <a:p>
            <a:r>
              <a:rPr lang="en-US" dirty="0"/>
              <a:t>60-day</a:t>
            </a:r>
            <a:r>
              <a:rPr lang="en-AU" dirty="0"/>
              <a:t> pre-ballot: </a:t>
            </a:r>
            <a:r>
              <a:rPr lang="en-AU" dirty="0">
                <a:solidFill>
                  <a:srgbClr val="00B050"/>
                </a:solidFill>
              </a:rPr>
              <a:t>passed</a:t>
            </a:r>
          </a:p>
          <a:p>
            <a:pPr lvl="1"/>
            <a:r>
              <a:rPr lang="en-AU" dirty="0"/>
              <a:t>IEEE 802.15.4-2015 60-day pre-ballot closed on 20 April 2017 (N16615)</a:t>
            </a:r>
          </a:p>
          <a:p>
            <a:pPr lvl="2"/>
            <a:r>
              <a:rPr lang="en-AU" dirty="0"/>
              <a:t>Passed 8/0/11 on need for ISO standard</a:t>
            </a:r>
          </a:p>
          <a:p>
            <a:pPr lvl="2"/>
            <a:r>
              <a:rPr lang="en-AU" dirty="0"/>
              <a:t>Passed 8/0/11 on support for submission to FDIS</a:t>
            </a:r>
          </a:p>
          <a:p>
            <a:pPr lvl="2"/>
            <a:r>
              <a:rPr lang="en-AU" dirty="0"/>
              <a:t>No comments</a:t>
            </a:r>
          </a:p>
          <a:p>
            <a:r>
              <a:rPr lang="en-AU" dirty="0"/>
              <a:t>FDIS ballot: </a:t>
            </a:r>
            <a:r>
              <a:rPr lang="en-AU" dirty="0">
                <a:solidFill>
                  <a:srgbClr val="00B050"/>
                </a:solidFill>
              </a:rPr>
              <a:t>passed &amp; published</a:t>
            </a:r>
          </a:p>
          <a:p>
            <a:pPr lvl="1"/>
            <a:r>
              <a:rPr lang="en-AU" dirty="0"/>
              <a:t>Passed on 27 Jan 2018 by 12/0/10, with no comments (N16763)</a:t>
            </a:r>
          </a:p>
          <a:p>
            <a:pPr lvl="1"/>
            <a:r>
              <a:rPr lang="en-US" dirty="0"/>
              <a:t>ISO/IEC/IEEE 8802-15-4:2018 </a:t>
            </a:r>
            <a:r>
              <a:rPr lang="en-AU" dirty="0"/>
              <a:t>was published in Mar 2018</a:t>
            </a:r>
          </a:p>
          <a:p>
            <a:pPr lvl="1"/>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151</a:t>
            </a:fld>
            <a:endParaRPr lang="en-US"/>
          </a:p>
        </p:txBody>
      </p:sp>
    </p:spTree>
    <p:extLst>
      <p:ext uri="{BB962C8B-B14F-4D97-AF65-F5344CB8AC3E}">
        <p14:creationId xmlns:p14="http://schemas.microsoft.com/office/powerpoint/2010/main" val="2284630286"/>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802.21-2017 has been published</a:t>
            </a:r>
          </a:p>
        </p:txBody>
      </p:sp>
      <p:sp>
        <p:nvSpPr>
          <p:cNvPr id="10" name="Content Placeholder 9"/>
          <p:cNvSpPr>
            <a:spLocks noGrp="1"/>
          </p:cNvSpPr>
          <p:nvPr>
            <p:ph idx="1"/>
          </p:nvPr>
        </p:nvSpPr>
        <p:spPr>
          <a:xfrm>
            <a:off x="685800" y="1066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802.21-2017 was approved for liaison for information in July 2016</a:t>
            </a:r>
          </a:p>
          <a:p>
            <a:pPr lvl="2"/>
            <a:r>
              <a:rPr lang="en-AU" dirty="0"/>
              <a:t>D7 was sent in Nov 2016</a:t>
            </a:r>
          </a:p>
          <a:p>
            <a:r>
              <a:rPr lang="en-US" dirty="0"/>
              <a:t>60-day</a:t>
            </a:r>
            <a:r>
              <a:rPr lang="en-AU" dirty="0"/>
              <a:t> pre-ballot: </a:t>
            </a:r>
            <a:r>
              <a:rPr lang="en-AU" dirty="0">
                <a:solidFill>
                  <a:srgbClr val="00B050"/>
                </a:solidFill>
              </a:rPr>
              <a:t>passed &amp; response sent</a:t>
            </a:r>
          </a:p>
          <a:p>
            <a:pPr lvl="1"/>
            <a:r>
              <a:rPr lang="en-AU" dirty="0"/>
              <a:t>IEEE 802.21-2017 60-day pre-ballot closed on 10 April 2017 (N16671)</a:t>
            </a:r>
          </a:p>
          <a:p>
            <a:pPr lvl="2"/>
            <a:r>
              <a:rPr lang="en-AU" dirty="0"/>
              <a:t>Passed 6/1/14 on need for ISO standard</a:t>
            </a:r>
          </a:p>
          <a:p>
            <a:pPr lvl="2"/>
            <a:r>
              <a:rPr lang="en-AU" dirty="0"/>
              <a:t>Passed 6/1/14 on support for submission to FDIS</a:t>
            </a:r>
          </a:p>
          <a:p>
            <a:pPr lvl="2"/>
            <a:r>
              <a:rPr lang="en-AU" dirty="0"/>
              <a:t>Only negative vote was from China NB (the usual security comment)</a:t>
            </a:r>
          </a:p>
          <a:p>
            <a:pPr lvl="1"/>
            <a:r>
              <a:rPr lang="en-AU" dirty="0"/>
              <a:t>A response was sent on 20 July 2017</a:t>
            </a:r>
          </a:p>
          <a:p>
            <a:pPr lvl="2"/>
            <a:r>
              <a:rPr lang="en-AU" dirty="0"/>
              <a:t>See 21-17-0036-00 (N16682)</a:t>
            </a:r>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response sent &amp; published</a:t>
            </a:r>
          </a:p>
          <a:p>
            <a:pPr lvl="1"/>
            <a:r>
              <a:rPr lang="en-AU" dirty="0"/>
              <a:t>IEEE 802.21-2017 FDIS passed (N16768)</a:t>
            </a:r>
          </a:p>
          <a:p>
            <a:pPr lvl="2"/>
            <a:r>
              <a:rPr lang="en-AU" dirty="0"/>
              <a:t>Passed 12/1/6 (with comments from China NB)</a:t>
            </a:r>
          </a:p>
          <a:p>
            <a:pPr lvl="1"/>
            <a:r>
              <a:rPr lang="en-AU" dirty="0"/>
              <a:t>A  response was sent in Mar 2018 (N16770)</a:t>
            </a:r>
          </a:p>
          <a:p>
            <a:pPr lvl="1"/>
            <a:r>
              <a:rPr lang="en-US" dirty="0"/>
              <a:t>ISO/IEC/IEEE 8802-21:2018</a:t>
            </a:r>
            <a:r>
              <a:rPr lang="en-AU" dirty="0"/>
              <a:t> published in Apr 2018</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152</a:t>
            </a:fld>
            <a:endParaRPr lang="en-US"/>
          </a:p>
        </p:txBody>
      </p:sp>
    </p:spTree>
    <p:extLst>
      <p:ext uri="{BB962C8B-B14F-4D97-AF65-F5344CB8AC3E}">
        <p14:creationId xmlns:p14="http://schemas.microsoft.com/office/powerpoint/2010/main" val="1676862021"/>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802.22b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153</a:t>
            </a:fld>
            <a:endParaRPr lang="en-US"/>
          </a:p>
        </p:txBody>
      </p:sp>
      <p:sp>
        <p:nvSpPr>
          <p:cNvPr id="10" name="Content Placeholder 9"/>
          <p:cNvSpPr>
            <a:spLocks noGrp="1"/>
          </p:cNvSpPr>
          <p:nvPr>
            <p:ph idx="1"/>
          </p:nvPr>
        </p:nvSpPr>
        <p:spPr>
          <a:xfrm>
            <a:off x="685800" y="1143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802.22b was liaised in July 2015 to SC6  to allow them to become familiar with it before submission for approval under the PSDO process</a:t>
            </a:r>
          </a:p>
          <a:p>
            <a:r>
              <a:rPr lang="en-US" dirty="0"/>
              <a:t>60-day</a:t>
            </a:r>
            <a:r>
              <a:rPr lang="en-AU" dirty="0"/>
              <a:t> pre-ballot: </a:t>
            </a:r>
            <a:r>
              <a:rPr lang="en-AU" dirty="0">
                <a:solidFill>
                  <a:srgbClr val="00B050"/>
                </a:solidFill>
              </a:rPr>
              <a:t>passed on 3 April 2016 and response sent</a:t>
            </a:r>
          </a:p>
          <a:p>
            <a:pPr lvl="1"/>
            <a:r>
              <a:rPr lang="en-AU" dirty="0"/>
              <a:t>IEEE 802.22b was submitted for </a:t>
            </a:r>
            <a:r>
              <a:rPr lang="en-US" dirty="0"/>
              <a:t>60-day</a:t>
            </a:r>
            <a:r>
              <a:rPr lang="en-AU" dirty="0"/>
              <a:t> ballot in December 2015, and after a delay the ballot passed on 3 April 2016 (N16415)</a:t>
            </a:r>
          </a:p>
          <a:p>
            <a:pPr lvl="2"/>
            <a:r>
              <a:rPr lang="en-AU" dirty="0"/>
              <a:t>Support need for ISO standard? Passed 9/1/8</a:t>
            </a:r>
          </a:p>
          <a:p>
            <a:pPr lvl="2"/>
            <a:r>
              <a:rPr lang="en-AU" dirty="0"/>
              <a:t>Support this submission being sent to FDIS? 8/2/8</a:t>
            </a:r>
          </a:p>
          <a:p>
            <a:pPr lvl="1"/>
            <a:r>
              <a:rPr lang="en-AU" dirty="0"/>
              <a:t>China NB &amp; Japan NB voted “no”</a:t>
            </a:r>
          </a:p>
          <a:p>
            <a:pPr lvl="2"/>
            <a:r>
              <a:rPr lang="en-AU" dirty="0"/>
              <a:t>802.22 WG response was sent in Nov 2016</a:t>
            </a:r>
          </a:p>
          <a:p>
            <a:r>
              <a:rPr lang="en-AU" dirty="0"/>
              <a:t>FDIS ballot: </a:t>
            </a:r>
            <a:r>
              <a:rPr lang="en-AU" dirty="0">
                <a:solidFill>
                  <a:srgbClr val="00B050"/>
                </a:solidFill>
              </a:rPr>
              <a:t>passed 27 July 2017  &amp; published (&amp; response sent later)</a:t>
            </a:r>
          </a:p>
          <a:p>
            <a:pPr lvl="1"/>
            <a:r>
              <a:rPr lang="en-AU" dirty="0"/>
              <a:t>Passed on 27 July 2017 by 12/1/16 (N16690)</a:t>
            </a:r>
          </a:p>
          <a:p>
            <a:pPr lvl="2"/>
            <a:r>
              <a:rPr lang="en-AU" dirty="0"/>
              <a:t>China NB voted “no” with two comments</a:t>
            </a:r>
          </a:p>
          <a:p>
            <a:pPr lvl="1"/>
            <a:r>
              <a:rPr lang="en-US" dirty="0"/>
              <a:t>ISO/IEC/IEEE 8802-22:2015/</a:t>
            </a:r>
            <a:r>
              <a:rPr lang="en-US" dirty="0" err="1"/>
              <a:t>Amd</a:t>
            </a:r>
            <a:r>
              <a:rPr lang="en-US" dirty="0"/>
              <a:t> 2:2017 </a:t>
            </a:r>
            <a:r>
              <a:rPr lang="en-AU" dirty="0"/>
              <a:t>was published in Oct 2017</a:t>
            </a:r>
          </a:p>
          <a:p>
            <a:pPr lvl="1"/>
            <a:r>
              <a:rPr lang="en-AU" dirty="0"/>
              <a:t>Response to comments were sent in Mar 2018 (N16771)</a:t>
            </a:r>
          </a:p>
        </p:txBody>
      </p:sp>
    </p:spTree>
    <p:extLst>
      <p:ext uri="{BB962C8B-B14F-4D97-AF65-F5344CB8AC3E}">
        <p14:creationId xmlns:p14="http://schemas.microsoft.com/office/powerpoint/2010/main" val="1350034787"/>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802.1AC-Rev has been published</a:t>
            </a:r>
          </a:p>
        </p:txBody>
      </p:sp>
      <p:sp>
        <p:nvSpPr>
          <p:cNvPr id="10" name="Content Placeholder 9"/>
          <p:cNvSpPr>
            <a:spLocks noGrp="1"/>
          </p:cNvSpPr>
          <p:nvPr>
            <p:ph idx="1"/>
          </p:nvPr>
        </p:nvSpPr>
        <p:spPr>
          <a:xfrm>
            <a:off x="685800" y="1295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802.1AC-Rev D3.0 was liaised for information in Dec 2015</a:t>
            </a:r>
          </a:p>
          <a:p>
            <a:r>
              <a:rPr lang="en-US" dirty="0"/>
              <a:t>60-day</a:t>
            </a:r>
            <a:r>
              <a:rPr lang="en-AU" dirty="0"/>
              <a:t> pre-ballot: </a:t>
            </a:r>
            <a:r>
              <a:rPr lang="en-AU" dirty="0">
                <a:solidFill>
                  <a:srgbClr val="00B050"/>
                </a:solidFill>
              </a:rPr>
              <a:t>passed &amp; response liaised</a:t>
            </a:r>
          </a:p>
          <a:p>
            <a:pPr lvl="1"/>
            <a:r>
              <a:rPr lang="en-AU" dirty="0"/>
              <a:t>802.1AC-Rev 60-day ballot passed on 24 May 2017 (N16647)</a:t>
            </a:r>
          </a:p>
          <a:p>
            <a:pPr lvl="2"/>
            <a:r>
              <a:rPr lang="en-AU" dirty="0"/>
              <a:t>Passed 11/0/8 on need for ISO standard</a:t>
            </a:r>
          </a:p>
          <a:p>
            <a:pPr lvl="2"/>
            <a:r>
              <a:rPr lang="en-AU" dirty="0"/>
              <a:t>Passed 10/1/9 on support for submission to FDIS</a:t>
            </a:r>
          </a:p>
          <a:p>
            <a:pPr lvl="1"/>
            <a:r>
              <a:rPr lang="en-AU" dirty="0"/>
              <a:t>China NB voted “no” with one comment</a:t>
            </a:r>
          </a:p>
          <a:p>
            <a:pPr lvl="2"/>
            <a:r>
              <a:rPr lang="en-AU" dirty="0"/>
              <a:t>Response (N16687) was liaised in July 2017</a:t>
            </a:r>
          </a:p>
          <a:p>
            <a:r>
              <a:rPr lang="en-AU" dirty="0"/>
              <a:t>FDIS ballot: </a:t>
            </a:r>
            <a:r>
              <a:rPr lang="en-AU" dirty="0">
                <a:solidFill>
                  <a:srgbClr val="00B050"/>
                </a:solidFill>
              </a:rPr>
              <a:t>passed, response liaised &amp; published</a:t>
            </a:r>
          </a:p>
          <a:p>
            <a:pPr lvl="1"/>
            <a:r>
              <a:rPr lang="en-AU" dirty="0"/>
              <a:t>802.1AC-Rev passed its FDIS ballot on 7 Mar 2018 (N16769)</a:t>
            </a:r>
          </a:p>
          <a:p>
            <a:pPr lvl="2"/>
            <a:r>
              <a:rPr lang="en-AU" dirty="0"/>
              <a:t>Passed 11/1/6</a:t>
            </a:r>
          </a:p>
          <a:p>
            <a:pPr lvl="1"/>
            <a:r>
              <a:rPr lang="en-AU" dirty="0"/>
              <a:t>China NB voted “no” with one comment</a:t>
            </a:r>
          </a:p>
          <a:p>
            <a:pPr lvl="2"/>
            <a:r>
              <a:rPr lang="en-AU" dirty="0"/>
              <a:t>A response was sent in Apr 2018 (N16795)</a:t>
            </a:r>
          </a:p>
          <a:p>
            <a:pPr lvl="1"/>
            <a:r>
              <a:rPr lang="en-AU" dirty="0"/>
              <a:t>Published as ISO/IEC/IEEE 8802-1AC:2018</a:t>
            </a:r>
          </a:p>
          <a:p>
            <a:pPr lvl="2"/>
            <a:endParaRPr lang="en-AU" dirty="0">
              <a:solidFill>
                <a:srgbClr val="FF0000"/>
              </a:solidFill>
            </a:endParaRPr>
          </a:p>
          <a:p>
            <a:pPr lvl="2"/>
            <a:endParaRPr lang="en-AU" dirty="0"/>
          </a:p>
          <a:p>
            <a:pPr lvl="2"/>
            <a:endParaRPr lang="en-AU" dirty="0"/>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154</a:t>
            </a:fld>
            <a:endParaRPr lang="en-US"/>
          </a:p>
        </p:txBody>
      </p:sp>
    </p:spTree>
    <p:extLst>
      <p:ext uri="{BB962C8B-B14F-4D97-AF65-F5344CB8AC3E}">
        <p14:creationId xmlns:p14="http://schemas.microsoft.com/office/powerpoint/2010/main" val="836845168"/>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802d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802d D1.0 (</a:t>
            </a:r>
            <a:r>
              <a:rPr lang="en-GB" dirty="0"/>
              <a:t>Overview and Architecture—Amendment: Allocation of Uniform Resource Name (URN) values in IEEE 802 standards) </a:t>
            </a:r>
            <a:r>
              <a:rPr lang="en-AU" dirty="0"/>
              <a:t>was liaised for information in Oct 2016 (see N16484)</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802d passed 60-day pre-ballot on 15 June 2017 (N16657)</a:t>
            </a:r>
          </a:p>
          <a:p>
            <a:pPr lvl="2"/>
            <a:r>
              <a:rPr lang="en-AU" dirty="0"/>
              <a:t>Passed 9/0/11 on need for ISO standard</a:t>
            </a:r>
          </a:p>
          <a:p>
            <a:pPr lvl="2"/>
            <a:r>
              <a:rPr lang="en-AU" dirty="0"/>
              <a:t>Passed 9/0/11 on support for submission to FDIS </a:t>
            </a:r>
          </a:p>
          <a:p>
            <a:r>
              <a:rPr lang="en-AU" dirty="0"/>
              <a:t>FDIS ballot: </a:t>
            </a:r>
            <a:r>
              <a:rPr lang="en-AU" dirty="0">
                <a:solidFill>
                  <a:srgbClr val="00B050"/>
                </a:solidFill>
              </a:rPr>
              <a:t>passed, and published</a:t>
            </a:r>
          </a:p>
          <a:p>
            <a:pPr lvl="1"/>
            <a:r>
              <a:rPr lang="en-AU" dirty="0"/>
              <a:t>802d passed FDIS ballot on 14 Mar 2018 (N16779/N16783)</a:t>
            </a:r>
          </a:p>
          <a:p>
            <a:pPr lvl="2"/>
            <a:r>
              <a:rPr lang="en-AU" dirty="0"/>
              <a:t>Passed 12/0/7</a:t>
            </a:r>
          </a:p>
          <a:p>
            <a:pPr lvl="1"/>
            <a:r>
              <a:rPr lang="en-AU" dirty="0"/>
              <a:t>Published as ISO/IEC/IEEE 8802-A:2015/AMD1:2018</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155</a:t>
            </a:fld>
            <a:endParaRPr lang="en-US"/>
          </a:p>
        </p:txBody>
      </p:sp>
    </p:spTree>
    <p:extLst>
      <p:ext uri="{BB962C8B-B14F-4D97-AF65-F5344CB8AC3E}">
        <p14:creationId xmlns:p14="http://schemas.microsoft.com/office/powerpoint/2010/main" val="2879473440"/>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802.11mc has been published</a:t>
            </a:r>
          </a:p>
        </p:txBody>
      </p:sp>
      <p:sp>
        <p:nvSpPr>
          <p:cNvPr id="10" name="Content Placeholder 9"/>
          <p:cNvSpPr>
            <a:spLocks noGrp="1"/>
          </p:cNvSpPr>
          <p:nvPr>
            <p:ph idx="1"/>
          </p:nvPr>
        </p:nvSpPr>
        <p:spPr>
          <a:xfrm>
            <a:off x="685800" y="1371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802.11mc drafts were liaised for information</a:t>
            </a:r>
          </a:p>
          <a:p>
            <a:pPr lvl="2"/>
            <a:r>
              <a:rPr lang="en-GB" dirty="0"/>
              <a:t>D5.0 in Jan 2016, D6.0 in Jul 2016 &amp; D8.0 in Oct 2016</a:t>
            </a:r>
          </a:p>
          <a:p>
            <a:r>
              <a:rPr lang="en-US" dirty="0"/>
              <a:t>60-day</a:t>
            </a:r>
            <a:r>
              <a:rPr lang="en-AU" dirty="0"/>
              <a:t> pre-ballot: </a:t>
            </a:r>
            <a:r>
              <a:rPr lang="en-AU" dirty="0">
                <a:solidFill>
                  <a:srgbClr val="00B050"/>
                </a:solidFill>
              </a:rPr>
              <a:t>passed &amp; responses liaised</a:t>
            </a:r>
          </a:p>
          <a:p>
            <a:pPr lvl="1"/>
            <a:r>
              <a:rPr lang="en-AU" dirty="0"/>
              <a:t>802.11-2016 passed 60-day pre-ballot (N16607) on 16 April 2017</a:t>
            </a:r>
          </a:p>
          <a:p>
            <a:pPr lvl="2"/>
            <a:r>
              <a:rPr lang="en-AU" dirty="0"/>
              <a:t>Need? 10/0/10</a:t>
            </a:r>
          </a:p>
          <a:p>
            <a:pPr lvl="2"/>
            <a:r>
              <a:rPr lang="en-AU" dirty="0"/>
              <a:t>Submission? 9/1/10</a:t>
            </a:r>
          </a:p>
          <a:p>
            <a:pPr lvl="1"/>
            <a:r>
              <a:rPr lang="en-AU" dirty="0"/>
              <a:t>China voted no with usual comment, for which a response was approved – see 11-17-0629-01 – was sent on 10 June (N16655)</a:t>
            </a:r>
            <a:endParaRPr lang="en-AU" dirty="0">
              <a:solidFill>
                <a:srgbClr val="FF0000"/>
              </a:solidFill>
            </a:endParaRPr>
          </a:p>
          <a:p>
            <a:r>
              <a:rPr lang="en-AU" dirty="0"/>
              <a:t>FDIS ballot: </a:t>
            </a:r>
            <a:r>
              <a:rPr lang="en-AU" dirty="0">
                <a:solidFill>
                  <a:srgbClr val="00B050"/>
                </a:solidFill>
              </a:rPr>
              <a:t>passed, response sent &amp; published</a:t>
            </a:r>
          </a:p>
          <a:p>
            <a:pPr lvl="1"/>
            <a:r>
              <a:rPr lang="en-AU" dirty="0"/>
              <a:t>802.11-2016 passed its FDIS ballot on 13 Apr 2018 (N16794)</a:t>
            </a:r>
          </a:p>
          <a:p>
            <a:pPr lvl="2"/>
            <a:r>
              <a:rPr lang="en-AU" dirty="0"/>
              <a:t>Passed 12/1/6 (with comments by China NB)</a:t>
            </a:r>
          </a:p>
          <a:p>
            <a:pPr lvl="1"/>
            <a:r>
              <a:rPr lang="en-AU" dirty="0"/>
              <a:t>A response has been sent (N16812)</a:t>
            </a:r>
          </a:p>
          <a:p>
            <a:pPr lvl="1"/>
            <a:r>
              <a:rPr lang="en-AU" dirty="0"/>
              <a:t>Published as ISO/IEC/IEEE 8802-11:2018</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156</a:t>
            </a:fld>
            <a:endParaRPr lang="en-US"/>
          </a:p>
        </p:txBody>
      </p:sp>
    </p:spTree>
    <p:extLst>
      <p:ext uri="{BB962C8B-B14F-4D97-AF65-F5344CB8AC3E}">
        <p14:creationId xmlns:p14="http://schemas.microsoft.com/office/powerpoint/2010/main" val="2426850645"/>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802.21.1 has been published</a:t>
            </a:r>
          </a:p>
        </p:txBody>
      </p:sp>
      <p:sp>
        <p:nvSpPr>
          <p:cNvPr id="10" name="Content Placeholder 9"/>
          <p:cNvSpPr>
            <a:spLocks noGrp="1"/>
          </p:cNvSpPr>
          <p:nvPr>
            <p:ph idx="1"/>
          </p:nvPr>
        </p:nvSpPr>
        <p:spPr>
          <a:xfrm>
            <a:off x="685800" y="1295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802.21.1 was approved for liaison for information in July 2016</a:t>
            </a:r>
          </a:p>
          <a:p>
            <a:pPr lvl="2"/>
            <a:r>
              <a:rPr lang="en-AU" dirty="0"/>
              <a:t>D5 was sent in Nov 2016</a:t>
            </a:r>
          </a:p>
          <a:p>
            <a:r>
              <a:rPr lang="en-US" dirty="0"/>
              <a:t>60-day</a:t>
            </a:r>
            <a:r>
              <a:rPr lang="en-AU" dirty="0"/>
              <a:t> pre-ballot: </a:t>
            </a:r>
            <a:r>
              <a:rPr lang="en-AU" dirty="0">
                <a:solidFill>
                  <a:srgbClr val="00B050"/>
                </a:solidFill>
              </a:rPr>
              <a:t>passed</a:t>
            </a:r>
          </a:p>
          <a:p>
            <a:pPr lvl="1"/>
            <a:r>
              <a:rPr lang="en-AU" dirty="0"/>
              <a:t>IEEE 802.21.1 60-day pre-ballot passed on 10 April 2017 (N16672)</a:t>
            </a:r>
          </a:p>
          <a:p>
            <a:pPr lvl="2"/>
            <a:r>
              <a:rPr lang="en-AU" dirty="0"/>
              <a:t>Passed 6/0/14 on need for ISO standard</a:t>
            </a:r>
          </a:p>
          <a:p>
            <a:pPr lvl="2"/>
            <a:r>
              <a:rPr lang="en-AU" dirty="0"/>
              <a:t>Passed 6/0/14 on support for submission to FDIS</a:t>
            </a:r>
          </a:p>
          <a:p>
            <a:pPr lvl="1"/>
            <a:r>
              <a:rPr lang="en-AU" dirty="0"/>
              <a:t>China NB voted “no” with comments</a:t>
            </a:r>
          </a:p>
          <a:p>
            <a:pPr lvl="2"/>
            <a:r>
              <a:rPr lang="en-AU" dirty="0"/>
              <a:t>A response was sent on 20 July 2017 (N16682)</a:t>
            </a:r>
            <a:endParaRPr lang="en-AU" dirty="0">
              <a:solidFill>
                <a:schemeClr val="accent2"/>
              </a:solidFill>
            </a:endParaRPr>
          </a:p>
          <a:p>
            <a:r>
              <a:rPr lang="en-AU" dirty="0"/>
              <a:t>FDIS ballot: </a:t>
            </a:r>
            <a:r>
              <a:rPr lang="en-AU" dirty="0">
                <a:solidFill>
                  <a:srgbClr val="00B050"/>
                </a:solidFill>
              </a:rPr>
              <a:t>passed, response sent &amp; published</a:t>
            </a:r>
          </a:p>
          <a:p>
            <a:pPr lvl="1"/>
            <a:r>
              <a:rPr lang="en-AU" dirty="0"/>
              <a:t>IEEE 802.21.1 FDIS ballot passed on 14 Mar 2018 (N16780, N16784)</a:t>
            </a:r>
          </a:p>
          <a:p>
            <a:pPr lvl="2"/>
            <a:r>
              <a:rPr lang="en-AU" dirty="0"/>
              <a:t>Passed 11/1/7 (with comment from China NB)</a:t>
            </a:r>
          </a:p>
          <a:p>
            <a:pPr lvl="1"/>
            <a:r>
              <a:rPr lang="en-AU" dirty="0"/>
              <a:t>A response has been sent (N16811) and waiting for publication</a:t>
            </a:r>
          </a:p>
          <a:p>
            <a:pPr lvl="1"/>
            <a:r>
              <a:rPr lang="en-AU" dirty="0"/>
              <a:t>Published as ISO/IEC/IEEE 8802-21-1:2018</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157</a:t>
            </a:fld>
            <a:endParaRPr lang="en-US"/>
          </a:p>
        </p:txBody>
      </p:sp>
    </p:spTree>
    <p:extLst>
      <p:ext uri="{BB962C8B-B14F-4D97-AF65-F5344CB8AC3E}">
        <p14:creationId xmlns:p14="http://schemas.microsoft.com/office/powerpoint/2010/main" val="1420188398"/>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a:t>IEEE 802.1AX-2014/Cor1 </a:t>
            </a:r>
            <a:r>
              <a:rPr lang="en-AU" dirty="0"/>
              <a:t>has been published</a:t>
            </a:r>
          </a:p>
        </p:txBody>
      </p:sp>
      <p:sp>
        <p:nvSpPr>
          <p:cNvPr id="10" name="Content Placeholder 9"/>
          <p:cNvSpPr>
            <a:spLocks noGrp="1"/>
          </p:cNvSpPr>
          <p:nvPr>
            <p:ph idx="1"/>
          </p:nvPr>
        </p:nvSpPr>
        <p:spPr/>
        <p:txBody>
          <a:bodyPr/>
          <a:lstStyle/>
          <a:p>
            <a:r>
              <a:rPr lang="en-US" dirty="0"/>
              <a:t>90-day</a:t>
            </a:r>
            <a:r>
              <a:rPr lang="en-AU" dirty="0"/>
              <a:t>  FDIS ballot: </a:t>
            </a:r>
            <a:r>
              <a:rPr lang="en-AU" dirty="0">
                <a:solidFill>
                  <a:srgbClr val="00B050"/>
                </a:solidFill>
              </a:rPr>
              <a:t>passed &amp; published</a:t>
            </a:r>
          </a:p>
          <a:p>
            <a:pPr lvl="1"/>
            <a:r>
              <a:rPr lang="en-GB" dirty="0"/>
              <a:t>802.1AX-2014/Cor1 </a:t>
            </a:r>
            <a:r>
              <a:rPr lang="en-AU" dirty="0"/>
              <a:t>passed 90-day FDIS on 20 July 2018 (N16684)</a:t>
            </a:r>
          </a:p>
          <a:p>
            <a:pPr lvl="2"/>
            <a:r>
              <a:rPr lang="en-AU" dirty="0"/>
              <a:t>Passed 10/0/10</a:t>
            </a:r>
          </a:p>
          <a:p>
            <a:pPr lvl="2"/>
            <a:r>
              <a:rPr lang="en-AU" dirty="0"/>
              <a:t>There were no comments</a:t>
            </a:r>
          </a:p>
          <a:p>
            <a:pPr lvl="1"/>
            <a:r>
              <a:rPr lang="en-US" dirty="0"/>
              <a:t>It has been published as ISO/IEC 8802-1AX:2016/</a:t>
            </a:r>
            <a:r>
              <a:rPr lang="en-US" dirty="0" err="1"/>
              <a:t>Cor</a:t>
            </a:r>
            <a:r>
              <a:rPr lang="en-US" dirty="0"/>
              <a:t> 1:2018</a:t>
            </a:r>
            <a:endParaRPr lang="en-AU" dirty="0">
              <a:solidFill>
                <a:srgbClr val="FF0000"/>
              </a:solidFill>
            </a:endParaRPr>
          </a:p>
          <a:p>
            <a:pPr lvl="1"/>
            <a:endParaRPr lang="en-AU" dirty="0">
              <a:solidFill>
                <a:srgbClr val="FF0000"/>
              </a:solidFill>
            </a:endParaRP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158</a:t>
            </a:fld>
            <a:endParaRPr lang="en-US"/>
          </a:p>
        </p:txBody>
      </p:sp>
    </p:spTree>
    <p:extLst>
      <p:ext uri="{BB962C8B-B14F-4D97-AF65-F5344CB8AC3E}">
        <p14:creationId xmlns:p14="http://schemas.microsoft.com/office/powerpoint/2010/main" val="2425167919"/>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a:t>
            </a:r>
            <a:r>
              <a:rPr lang="en-AU" dirty="0" err="1"/>
              <a:t>Cor</a:t>
            </a:r>
            <a:r>
              <a:rPr lang="en-AU" dirty="0"/>
              <a:t> 1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159</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a:t>
            </a:r>
            <a:r>
              <a:rPr lang="en-AU" dirty="0" err="1"/>
              <a:t>Cor</a:t>
            </a:r>
            <a:r>
              <a:rPr lang="en-AU" dirty="0"/>
              <a:t>  1 D2.1 was liaised in Feb 2017</a:t>
            </a:r>
          </a:p>
          <a:p>
            <a:r>
              <a:rPr lang="en-US" dirty="0"/>
              <a:t>90-day</a:t>
            </a:r>
            <a:r>
              <a:rPr lang="en-AU" dirty="0"/>
              <a:t> FDIS: </a:t>
            </a:r>
            <a:r>
              <a:rPr lang="en-AU" dirty="0">
                <a:solidFill>
                  <a:srgbClr val="00B050"/>
                </a:solidFill>
              </a:rPr>
              <a:t>passed</a:t>
            </a:r>
            <a:r>
              <a:rPr lang="en-AU" dirty="0">
                <a:solidFill>
                  <a:schemeClr val="accent2"/>
                </a:solidFill>
              </a:rPr>
              <a:t> </a:t>
            </a:r>
            <a:r>
              <a:rPr lang="en-AU" dirty="0">
                <a:solidFill>
                  <a:srgbClr val="00B050"/>
                </a:solidFill>
              </a:rPr>
              <a:t>&amp; published</a:t>
            </a:r>
          </a:p>
          <a:p>
            <a:pPr lvl="1"/>
            <a:r>
              <a:rPr lang="en-AU" dirty="0"/>
              <a:t>Passed on 22 Nov 2017 (N16782)</a:t>
            </a:r>
          </a:p>
          <a:p>
            <a:pPr lvl="2"/>
            <a:r>
              <a:rPr lang="en-AU" dirty="0"/>
              <a:t>Support need for IS: passed 8/0/14</a:t>
            </a:r>
          </a:p>
          <a:p>
            <a:pPr lvl="2"/>
            <a:r>
              <a:rPr lang="en-AU" dirty="0"/>
              <a:t>Support this IS: passed 8/0/14</a:t>
            </a:r>
          </a:p>
          <a:p>
            <a:pPr lvl="2"/>
            <a:r>
              <a:rPr lang="en-AU" dirty="0"/>
              <a:t>No comments</a:t>
            </a:r>
          </a:p>
          <a:p>
            <a:pPr lvl="1"/>
            <a:r>
              <a:rPr lang="en-AU" dirty="0"/>
              <a:t>It has been published as I</a:t>
            </a:r>
            <a:r>
              <a:rPr lang="en-US" dirty="0"/>
              <a:t>SO/IEC/IEEE8802-3:2017/</a:t>
            </a:r>
            <a:r>
              <a:rPr lang="en-US" dirty="0" err="1"/>
              <a:t>Cor</a:t>
            </a:r>
            <a:r>
              <a:rPr lang="en-US" dirty="0"/>
              <a:t> 1:2018</a:t>
            </a:r>
            <a:endParaRPr lang="en-AU" b="1" dirty="0"/>
          </a:p>
          <a:p>
            <a:pPr lvl="1"/>
            <a:endParaRPr lang="en-AU" dirty="0">
              <a:solidFill>
                <a:srgbClr val="FF0000"/>
              </a:solidFill>
            </a:endParaRPr>
          </a:p>
          <a:p>
            <a:endParaRPr lang="en-AU" dirty="0">
              <a:solidFill>
                <a:schemeClr val="accent2"/>
              </a:solidFill>
            </a:endParaRPr>
          </a:p>
        </p:txBody>
      </p:sp>
    </p:spTree>
    <p:extLst>
      <p:ext uri="{BB962C8B-B14F-4D97-AF65-F5344CB8AC3E}">
        <p14:creationId xmlns:p14="http://schemas.microsoft.com/office/powerpoint/2010/main" val="15510286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a:t>
            </a:r>
            <a:r>
              <a:rPr lang="en-AU" dirty="0" err="1"/>
              <a:t>iMeet</a:t>
            </a:r>
            <a:r>
              <a:rPr lang="en-AU" dirty="0"/>
              <a:t> area for the “Adoption of IEEE 802 standards by ISO/IEC JTC1” is operational</a:t>
            </a:r>
          </a:p>
        </p:txBody>
      </p:sp>
      <p:sp>
        <p:nvSpPr>
          <p:cNvPr id="3" name="Content Placeholder 2"/>
          <p:cNvSpPr>
            <a:spLocks noGrp="1"/>
          </p:cNvSpPr>
          <p:nvPr>
            <p:ph idx="1"/>
          </p:nvPr>
        </p:nvSpPr>
        <p:spPr/>
        <p:txBody>
          <a:bodyPr/>
          <a:lstStyle/>
          <a:p>
            <a:pPr lvl="1"/>
            <a:r>
              <a:rPr lang="en-AU" dirty="0"/>
              <a:t>IEEE-SA staff have completed the first iteration of the </a:t>
            </a:r>
            <a:r>
              <a:rPr lang="en-AU" dirty="0" err="1"/>
              <a:t>iMeet</a:t>
            </a:r>
            <a:r>
              <a:rPr lang="en-AU" dirty="0"/>
              <a:t> area for the Adoption of IEEE 802 standards by ISO/IEC JTC1 </a:t>
            </a:r>
          </a:p>
          <a:p>
            <a:pPr lvl="1"/>
            <a:r>
              <a:rPr lang="en-AU" dirty="0"/>
              <a:t>The public view of the process is up and running</a:t>
            </a:r>
          </a:p>
          <a:p>
            <a:pPr lvl="2"/>
            <a:r>
              <a:rPr lang="en-AU" dirty="0"/>
              <a:t>See </a:t>
            </a:r>
            <a:r>
              <a:rPr lang="en-AU" u="sng" dirty="0">
                <a:hlinkClick r:id="rId2"/>
              </a:rPr>
              <a:t>https://ieee-sa.imeetcentral.com/802psdo/</a:t>
            </a:r>
            <a:r>
              <a:rPr lang="en-AU" dirty="0"/>
              <a:t> (link updated in July 2016)</a:t>
            </a:r>
          </a:p>
          <a:p>
            <a:pPr lvl="2"/>
            <a:r>
              <a:rPr lang="en-AU" dirty="0"/>
              <a:t>The site is up-to-date as of 15 June 2018</a:t>
            </a:r>
          </a:p>
          <a:p>
            <a:pPr lvl="1"/>
            <a:r>
              <a:rPr lang="en-AU" dirty="0" err="1"/>
              <a:t>iMeet</a:t>
            </a:r>
            <a:r>
              <a:rPr lang="en-AU" dirty="0"/>
              <a:t> also contains links to a </a:t>
            </a:r>
            <a:r>
              <a:rPr lang="en-AU" dirty="0">
                <a:hlinkClick r:id="rId3"/>
              </a:rPr>
              <a:t>document</a:t>
            </a:r>
            <a:r>
              <a:rPr lang="en-AU" dirty="0"/>
              <a:t> that explains processes for interactions between SC6 &amp; IEEE 802:</a:t>
            </a:r>
          </a:p>
          <a:p>
            <a:pPr lvl="2"/>
            <a:r>
              <a:rPr lang="en-AU" dirty="0"/>
              <a:t>How does a WG send a liaison to SC6?</a:t>
            </a:r>
          </a:p>
          <a:p>
            <a:pPr lvl="2"/>
            <a:r>
              <a:rPr lang="en-AU" dirty="0"/>
              <a:t>How does a WG send a document to SC6 for information or review?</a:t>
            </a:r>
          </a:p>
          <a:p>
            <a:pPr lvl="2"/>
            <a:r>
              <a:rPr lang="en-AU" dirty="0"/>
              <a:t>How does a WG submit a standard for ratification under the PSDO process?</a:t>
            </a:r>
          </a:p>
          <a:p>
            <a:pPr lvl="2"/>
            <a:r>
              <a:rPr lang="en-AU" dirty="0"/>
              <a:t>How does a WG submit response to comments received?</a:t>
            </a:r>
          </a:p>
          <a:p>
            <a:pPr lvl="2"/>
            <a:r>
              <a:rPr lang="en-AU" dirty="0"/>
              <a:t>Feb 2017: John D'Ambrosia is developing some standard motion templates</a:t>
            </a:r>
          </a:p>
          <a:p>
            <a:pPr lvl="2"/>
            <a:endParaRPr lang="en-AU" u="sng"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16</a:t>
            </a:fld>
            <a:endParaRPr lang="en-US"/>
          </a:p>
        </p:txBody>
      </p:sp>
    </p:spTree>
    <p:extLst>
      <p:ext uri="{BB962C8B-B14F-4D97-AF65-F5344CB8AC3E}">
        <p14:creationId xmlns:p14="http://schemas.microsoft.com/office/powerpoint/2010/main" val="1490042876"/>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802.21-2017-Cor1 90-day  FDIS ballot passed and response sent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US" dirty="0"/>
              <a:t>Currently likely to be approved by </a:t>
            </a:r>
            <a:r>
              <a:rPr lang="en-US" dirty="0" err="1"/>
              <a:t>RevCom</a:t>
            </a:r>
            <a:r>
              <a:rPr lang="en-US" dirty="0"/>
              <a:t> in December</a:t>
            </a:r>
          </a:p>
          <a:p>
            <a:pPr lvl="1"/>
            <a:r>
              <a:rPr lang="en-AU" dirty="0"/>
              <a:t>P802.21-2017/</a:t>
            </a:r>
            <a:r>
              <a:rPr lang="en-AU" dirty="0" err="1"/>
              <a:t>Cor</a:t>
            </a:r>
            <a:r>
              <a:rPr lang="en-AU" dirty="0"/>
              <a:t> 1™/D02 was sent in </a:t>
            </a:r>
            <a:r>
              <a:rPr lang="en-US" dirty="0"/>
              <a:t>Nov 2017</a:t>
            </a:r>
          </a:p>
          <a:p>
            <a:r>
              <a:rPr lang="en-US" dirty="0"/>
              <a:t>90-day</a:t>
            </a:r>
            <a:r>
              <a:rPr lang="en-AU" dirty="0"/>
              <a:t>  FDIS ballot: </a:t>
            </a:r>
            <a:r>
              <a:rPr lang="en-AU" dirty="0">
                <a:solidFill>
                  <a:srgbClr val="00B050"/>
                </a:solidFill>
              </a:rPr>
              <a:t>passed</a:t>
            </a:r>
            <a:r>
              <a:rPr lang="en-AU" dirty="0">
                <a:solidFill>
                  <a:schemeClr val="accent2"/>
                </a:solidFill>
              </a:rPr>
              <a:t> </a:t>
            </a:r>
            <a:r>
              <a:rPr lang="en-AU" dirty="0">
                <a:solidFill>
                  <a:srgbClr val="00B050"/>
                </a:solidFill>
              </a:rPr>
              <a:t>and response sent</a:t>
            </a:r>
          </a:p>
          <a:p>
            <a:pPr lvl="1"/>
            <a:r>
              <a:rPr lang="en-AU" dirty="0"/>
              <a:t>IEEE 802.21-2017-Cor1 90-day  FDIS ballot passed on 16 June 2018 (N16814)</a:t>
            </a:r>
          </a:p>
          <a:p>
            <a:pPr lvl="2"/>
            <a:r>
              <a:rPr lang="en-AU" dirty="0"/>
              <a:t>Passed 5/0/12</a:t>
            </a:r>
          </a:p>
          <a:p>
            <a:pPr lvl="2"/>
            <a:r>
              <a:rPr lang="en-AU" dirty="0"/>
              <a:t>Abstain comment from China NB</a:t>
            </a:r>
          </a:p>
          <a:p>
            <a:pPr lvl="1"/>
            <a:r>
              <a:rPr lang="en-AU" dirty="0"/>
              <a:t>Response was sent after July 2018 meeting (N16816)</a:t>
            </a:r>
          </a:p>
          <a:p>
            <a:pPr lvl="1"/>
            <a:r>
              <a:rPr lang="en-AU" dirty="0"/>
              <a:t>It has now been published as ISO/IEC/IEEE 8802-21:2018/Cor-1:2018</a:t>
            </a:r>
          </a:p>
          <a:p>
            <a:pPr lvl="2"/>
            <a:endParaRPr lang="en-AU" dirty="0"/>
          </a:p>
          <a:p>
            <a:pPr lvl="2"/>
            <a:endParaRPr lang="en-AU" dirty="0"/>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160</a:t>
            </a:fld>
            <a:endParaRPr lang="en-US"/>
          </a:p>
        </p:txBody>
      </p:sp>
    </p:spTree>
    <p:extLst>
      <p:ext uri="{BB962C8B-B14F-4D97-AF65-F5344CB8AC3E}">
        <p14:creationId xmlns:p14="http://schemas.microsoft.com/office/powerpoint/2010/main" val="3367614496"/>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802.3bn is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161</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802.3bn 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 and response sent</a:t>
            </a:r>
            <a:endParaRPr lang="en-AU" dirty="0">
              <a:solidFill>
                <a:schemeClr val="accent2"/>
              </a:solidFill>
            </a:endParaRPr>
          </a:p>
          <a:p>
            <a:pPr lvl="1"/>
            <a:r>
              <a:rPr lang="en-AU" dirty="0"/>
              <a:t>802.3bn-2016 passed 60-day pre-ballot on 16 Apr 2017 (N16546)</a:t>
            </a:r>
          </a:p>
          <a:p>
            <a:pPr lvl="2"/>
            <a:r>
              <a:rPr lang="en-AU" dirty="0"/>
              <a:t>Need? 8/1/10</a:t>
            </a:r>
          </a:p>
          <a:p>
            <a:pPr lvl="2"/>
            <a:r>
              <a:rPr lang="en-AU" dirty="0"/>
              <a:t>Submission? 8/1/10</a:t>
            </a:r>
          </a:p>
          <a:p>
            <a:pPr lvl="1"/>
            <a:r>
              <a:rPr lang="en-AU" dirty="0"/>
              <a:t>China NB voted “no” and provided the usual comments</a:t>
            </a:r>
          </a:p>
          <a:p>
            <a:pPr lvl="2"/>
            <a:r>
              <a:rPr lang="en-AU" dirty="0"/>
              <a:t>A response was sent to SC6 on 7 June 2017 (6N16649)</a:t>
            </a:r>
          </a:p>
          <a:p>
            <a:r>
              <a:rPr lang="en-AU" dirty="0"/>
              <a:t>FDIS ballot: </a:t>
            </a:r>
            <a:r>
              <a:rPr lang="en-AU" dirty="0">
                <a:solidFill>
                  <a:srgbClr val="00B050"/>
                </a:solidFill>
              </a:rPr>
              <a:t>passed &amp; published</a:t>
            </a:r>
          </a:p>
          <a:p>
            <a:pPr lvl="1"/>
            <a:r>
              <a:rPr lang="en-AU" dirty="0"/>
              <a:t>FDIS ballot passed 11/0/7 on 3 September 2018 (N16853)</a:t>
            </a:r>
          </a:p>
          <a:p>
            <a:pPr lvl="1"/>
            <a:r>
              <a:rPr lang="en-AU" dirty="0"/>
              <a:t>Published as ISO/IEC/IEEE 8802-3:2017/</a:t>
            </a:r>
            <a:r>
              <a:rPr lang="en-AU" dirty="0" err="1"/>
              <a:t>Amd</a:t>
            </a:r>
            <a:r>
              <a:rPr lang="en-AU" dirty="0"/>
              <a:t> 6</a:t>
            </a:r>
            <a:endParaRPr lang="en-AU" dirty="0">
              <a:solidFill>
                <a:srgbClr val="FF0000"/>
              </a:solidFill>
            </a:endParaRPr>
          </a:p>
        </p:txBody>
      </p:sp>
    </p:spTree>
    <p:extLst>
      <p:ext uri="{BB962C8B-B14F-4D97-AF65-F5344CB8AC3E}">
        <p14:creationId xmlns:p14="http://schemas.microsoft.com/office/powerpoint/2010/main" val="2158876414"/>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802.3bv is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162</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802.3bv D3.1 was liaised to SC6  in Oct 2016</a:t>
            </a:r>
          </a:p>
          <a:p>
            <a:r>
              <a:rPr lang="en-US" dirty="0"/>
              <a:t>60-day</a:t>
            </a:r>
            <a:r>
              <a:rPr lang="en-AU" dirty="0"/>
              <a:t> pre-ballot: </a:t>
            </a:r>
            <a:r>
              <a:rPr lang="en-AU" dirty="0">
                <a:solidFill>
                  <a:srgbClr val="00B050"/>
                </a:solidFill>
              </a:rPr>
              <a:t>passed</a:t>
            </a:r>
          </a:p>
          <a:p>
            <a:pPr lvl="1"/>
            <a:r>
              <a:rPr lang="en-AU" dirty="0"/>
              <a:t>Note: another ISO group is developing a standard to complement IEEE </a:t>
            </a:r>
            <a:r>
              <a:rPr lang="en-AU" dirty="0" err="1"/>
              <a:t>Std</a:t>
            </a:r>
            <a:r>
              <a:rPr lang="en-AU" dirty="0"/>
              <a:t> 802.3bv-2017 (ISO TC22 SC32) and may be interested in ensuring it is approved in SC6</a:t>
            </a:r>
          </a:p>
          <a:p>
            <a:pPr lvl="1"/>
            <a:r>
              <a:rPr lang="en-AU" dirty="0"/>
              <a:t>802.3bv passed 60-day pre-ballot on 18 August 2017 (N16694)</a:t>
            </a:r>
          </a:p>
          <a:p>
            <a:pPr lvl="2"/>
            <a:r>
              <a:rPr lang="en-AU" dirty="0"/>
              <a:t>Support need for IS: passed 8/0/13 </a:t>
            </a:r>
          </a:p>
          <a:p>
            <a:pPr lvl="2"/>
            <a:r>
              <a:rPr lang="en-AU" dirty="0"/>
              <a:t>Support submission for this IS: passed 8/0/13</a:t>
            </a:r>
          </a:p>
          <a:p>
            <a:r>
              <a:rPr lang="en-AU" dirty="0"/>
              <a:t>FDIS ballot: </a:t>
            </a:r>
            <a:r>
              <a:rPr lang="en-AU" dirty="0">
                <a:solidFill>
                  <a:srgbClr val="00B050"/>
                </a:solidFill>
              </a:rPr>
              <a:t>passed &amp; published</a:t>
            </a:r>
          </a:p>
          <a:p>
            <a:pPr lvl="1"/>
            <a:r>
              <a:rPr lang="en-AU" dirty="0"/>
              <a:t>FDIS ballot passed 11/0/7 on 3 September 2018 (N16851)</a:t>
            </a:r>
            <a:endParaRPr lang="en-AU" dirty="0">
              <a:solidFill>
                <a:schemeClr val="accent2"/>
              </a:solidFill>
            </a:endParaRPr>
          </a:p>
          <a:p>
            <a:pPr lvl="1"/>
            <a:r>
              <a:rPr lang="en-AU" dirty="0"/>
              <a:t>Published as ISO/IEC/IEEE 8802-3:2017/</a:t>
            </a:r>
            <a:r>
              <a:rPr lang="en-AU" dirty="0" err="1"/>
              <a:t>Amd</a:t>
            </a:r>
            <a:r>
              <a:rPr lang="en-AU" dirty="0"/>
              <a:t> 9</a:t>
            </a:r>
            <a:endParaRPr lang="en-AU" dirty="0">
              <a:solidFill>
                <a:srgbClr val="FF0000"/>
              </a:solidFill>
            </a:endParaRPr>
          </a:p>
          <a:p>
            <a:endParaRPr lang="en-AU" dirty="0"/>
          </a:p>
        </p:txBody>
      </p:sp>
    </p:spTree>
    <p:extLst>
      <p:ext uri="{BB962C8B-B14F-4D97-AF65-F5344CB8AC3E}">
        <p14:creationId xmlns:p14="http://schemas.microsoft.com/office/powerpoint/2010/main" val="3946522868"/>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802.3bu is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163</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802.3bu D3.2 was liaised to SC6  in Oct 2016</a:t>
            </a:r>
          </a:p>
          <a:p>
            <a:r>
              <a:rPr lang="en-US" dirty="0"/>
              <a:t>60-day</a:t>
            </a:r>
            <a:r>
              <a:rPr lang="en-AU" dirty="0"/>
              <a:t> pre-ballot: </a:t>
            </a:r>
            <a:r>
              <a:rPr lang="en-AU" dirty="0">
                <a:solidFill>
                  <a:srgbClr val="00B050"/>
                </a:solidFill>
              </a:rPr>
              <a:t>passed</a:t>
            </a:r>
            <a:r>
              <a:rPr lang="en-AU" dirty="0">
                <a:solidFill>
                  <a:schemeClr val="accent2"/>
                </a:solidFill>
              </a:rPr>
              <a:t> </a:t>
            </a:r>
          </a:p>
          <a:p>
            <a:pPr lvl="1"/>
            <a:r>
              <a:rPr lang="en-AU" dirty="0"/>
              <a:t>802.3bu passed 60-day pre-ballot on 18 August 2017 (N16693)</a:t>
            </a:r>
          </a:p>
          <a:p>
            <a:pPr lvl="2"/>
            <a:r>
              <a:rPr lang="en-AU" dirty="0"/>
              <a:t>Support need for IS: passed 8/0/13 </a:t>
            </a:r>
          </a:p>
          <a:p>
            <a:pPr lvl="2"/>
            <a:r>
              <a:rPr lang="en-AU" dirty="0"/>
              <a:t>Support submission for this IS: passed 8/0/13</a:t>
            </a:r>
          </a:p>
          <a:p>
            <a:r>
              <a:rPr lang="en-AU" dirty="0"/>
              <a:t>FDIS ballot: </a:t>
            </a:r>
            <a:r>
              <a:rPr lang="en-AU" dirty="0">
                <a:solidFill>
                  <a:srgbClr val="00B050"/>
                </a:solidFill>
              </a:rPr>
              <a:t>passed &amp; published </a:t>
            </a:r>
          </a:p>
          <a:p>
            <a:pPr lvl="1"/>
            <a:r>
              <a:rPr lang="en-AU" dirty="0"/>
              <a:t>FDIS ballot passed 11/0/7 on 3 September 2018 (N16852)</a:t>
            </a:r>
          </a:p>
          <a:p>
            <a:pPr lvl="1"/>
            <a:r>
              <a:rPr lang="en-AU" dirty="0"/>
              <a:t>Published as ISO/IEC/IEEE 8802-3:2017/</a:t>
            </a:r>
            <a:r>
              <a:rPr lang="en-AU" dirty="0" err="1"/>
              <a:t>Amd</a:t>
            </a:r>
            <a:r>
              <a:rPr lang="en-AU" dirty="0"/>
              <a:t> 8</a:t>
            </a:r>
          </a:p>
        </p:txBody>
      </p:sp>
    </p:spTree>
    <p:extLst>
      <p:ext uri="{BB962C8B-B14F-4D97-AF65-F5344CB8AC3E}">
        <p14:creationId xmlns:p14="http://schemas.microsoft.com/office/powerpoint/2010/main" val="3876077492"/>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802.1AEcg has ratified as a ISO/IEC/IEEE standard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802.1AEcg D1.4 was liaised for information in Oct 2016 (N16484)</a:t>
            </a:r>
          </a:p>
          <a:p>
            <a:r>
              <a:rPr lang="en-US" dirty="0"/>
              <a:t>60-day</a:t>
            </a:r>
            <a:r>
              <a:rPr lang="en-AU" dirty="0"/>
              <a:t> pre-ballot: </a:t>
            </a:r>
            <a:r>
              <a:rPr lang="en-AU" dirty="0">
                <a:solidFill>
                  <a:srgbClr val="00B050"/>
                </a:solidFill>
              </a:rPr>
              <a:t>passed &amp; response sent</a:t>
            </a:r>
          </a:p>
          <a:p>
            <a:pPr lvl="1"/>
            <a:r>
              <a:rPr lang="en-AU" dirty="0"/>
              <a:t>802.1AEcg passed 60-day pre-ballot on 7 Sept 2017 (N16707)</a:t>
            </a:r>
          </a:p>
          <a:p>
            <a:pPr lvl="2"/>
            <a:r>
              <a:rPr lang="en-AU" dirty="0"/>
              <a:t>Passed 6/1/12 on need for ISO standard</a:t>
            </a:r>
          </a:p>
          <a:p>
            <a:pPr lvl="2"/>
            <a:r>
              <a:rPr lang="en-AU" dirty="0"/>
              <a:t>Passed 5/1/13 on support for submission to FDIS </a:t>
            </a:r>
          </a:p>
          <a:p>
            <a:pPr lvl="1"/>
            <a:r>
              <a:rPr lang="en-AU" dirty="0"/>
              <a:t>China NB voted “no” with one comment</a:t>
            </a:r>
          </a:p>
          <a:p>
            <a:pPr lvl="2"/>
            <a:r>
              <a:rPr lang="en-AU" dirty="0"/>
              <a:t>The response was sent in Dec 2017 (N16753)</a:t>
            </a:r>
          </a:p>
          <a:p>
            <a:r>
              <a:rPr lang="en-AU" dirty="0"/>
              <a:t>FDIS ballot: </a:t>
            </a:r>
            <a:r>
              <a:rPr lang="en-AU" dirty="0">
                <a:solidFill>
                  <a:srgbClr val="00B050"/>
                </a:solidFill>
              </a:rPr>
              <a:t>passed, response sent &amp; published</a:t>
            </a:r>
          </a:p>
          <a:p>
            <a:pPr lvl="1"/>
            <a:r>
              <a:rPr lang="en-AU" dirty="0"/>
              <a:t>802.1AEcg passed FDIS ballot on 28 Aug 2018 (N</a:t>
            </a:r>
            <a:r>
              <a:rPr lang="en-AU" dirty="0">
                <a:solidFill>
                  <a:srgbClr val="FF0000"/>
                </a:solidFill>
              </a:rPr>
              <a:t>??????</a:t>
            </a:r>
            <a:r>
              <a:rPr lang="en-AU" dirty="0"/>
              <a:t>)</a:t>
            </a:r>
          </a:p>
          <a:p>
            <a:pPr lvl="2"/>
            <a:r>
              <a:rPr lang="en-AU" dirty="0"/>
              <a:t>Passed 10/1/11, with China NB voting no </a:t>
            </a:r>
          </a:p>
          <a:p>
            <a:pPr lvl="1"/>
            <a:r>
              <a:rPr lang="en-AU" dirty="0"/>
              <a:t>Comment responses were sent in Jan 2019 (N16913)</a:t>
            </a:r>
          </a:p>
          <a:p>
            <a:pPr lvl="1"/>
            <a:r>
              <a:rPr lang="en-AU" dirty="0"/>
              <a:t>Published as ISO/IEC/IEEE 8802-1AE:2013/</a:t>
            </a:r>
            <a:r>
              <a:rPr lang="en-AU" dirty="0" err="1"/>
              <a:t>Amd</a:t>
            </a:r>
            <a:r>
              <a:rPr lang="en-AU" dirty="0"/>
              <a:t> 3:2018</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164</a:t>
            </a:fld>
            <a:endParaRPr lang="en-US"/>
          </a:p>
        </p:txBody>
      </p:sp>
    </p:spTree>
    <p:extLst>
      <p:ext uri="{BB962C8B-B14F-4D97-AF65-F5344CB8AC3E}">
        <p14:creationId xmlns:p14="http://schemas.microsoft.com/office/powerpoint/2010/main" val="2770857998"/>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802.16-2017 passed 60-day pre-ballot with comments but the PSDO process was cancelled</a:t>
            </a:r>
          </a:p>
        </p:txBody>
      </p:sp>
      <p:sp>
        <p:nvSpPr>
          <p:cNvPr id="10" name="Content Placeholder 9"/>
          <p:cNvSpPr>
            <a:spLocks noGrp="1"/>
          </p:cNvSpPr>
          <p:nvPr>
            <p:ph idx="1"/>
          </p:nvPr>
        </p:nvSpPr>
        <p:spPr>
          <a:xfrm>
            <a:off x="441325" y="1767038"/>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802.16-2017 was sent for information in Mar 2018 (N16785)</a:t>
            </a:r>
            <a:endParaRPr lang="en-GB" dirty="0"/>
          </a:p>
          <a:p>
            <a:r>
              <a:rPr lang="en-US" dirty="0"/>
              <a:t>60-day</a:t>
            </a:r>
            <a:r>
              <a:rPr lang="en-AU" dirty="0"/>
              <a:t> pre-ballot: </a:t>
            </a:r>
            <a:r>
              <a:rPr lang="en-AU" dirty="0">
                <a:solidFill>
                  <a:srgbClr val="00B050"/>
                </a:solidFill>
              </a:rPr>
              <a:t>passed </a:t>
            </a:r>
            <a:r>
              <a:rPr lang="en-AU" dirty="0">
                <a:solidFill>
                  <a:schemeClr val="accent2"/>
                </a:solidFill>
              </a:rPr>
              <a:t>but response required</a:t>
            </a:r>
          </a:p>
          <a:p>
            <a:pPr lvl="1"/>
            <a:r>
              <a:rPr lang="en-GB" dirty="0"/>
              <a:t>The 60-day </a:t>
            </a:r>
            <a:r>
              <a:rPr lang="en-AU" dirty="0"/>
              <a:t>(N16810) </a:t>
            </a:r>
            <a:r>
              <a:rPr lang="en-GB" dirty="0"/>
              <a:t>ballot passed (N16821) on </a:t>
            </a:r>
            <a:r>
              <a:rPr lang="en-AU" dirty="0"/>
              <a:t>30 July 2018</a:t>
            </a:r>
            <a:endParaRPr lang="en-GB" dirty="0"/>
          </a:p>
          <a:p>
            <a:pPr lvl="2"/>
            <a:r>
              <a:rPr lang="en-GB" dirty="0"/>
              <a:t>Need for IS on topic: 7/0/11</a:t>
            </a:r>
          </a:p>
          <a:p>
            <a:pPr lvl="2"/>
            <a:r>
              <a:rPr lang="en-GB" dirty="0"/>
              <a:t>Submission of this proposal as IS: 5/1/12, with “no” (with comments) from China</a:t>
            </a:r>
          </a:p>
          <a:p>
            <a:r>
              <a:rPr lang="en-AU" dirty="0"/>
              <a:t>FDIS ballot: </a:t>
            </a:r>
            <a:r>
              <a:rPr lang="en-AU" dirty="0">
                <a:solidFill>
                  <a:schemeClr val="accent2"/>
                </a:solidFill>
              </a:rPr>
              <a:t>cancelled</a:t>
            </a:r>
          </a:p>
          <a:p>
            <a:pPr lvl="1"/>
            <a:r>
              <a:rPr lang="en-AU" dirty="0"/>
              <a:t>The EC approved cancelling the PSDO process in Nov 2018, and the following was sent to SC6</a:t>
            </a:r>
          </a:p>
          <a:p>
            <a:pPr lvl="2"/>
            <a:r>
              <a:rPr lang="en-AU" i="1" dirty="0"/>
              <a:t>IEEE 802 thanks JTC 1/SC 6 for considering the adoption of IEEE 802.16-2017 under the ISO/IEEE PSDO Agreement. We further appreciate the comments received. At this time, IEEE would like to withdraw this document from the PSDO process and refer the comments received to the IEEE 802.16 Working Group for further consideration.</a:t>
            </a:r>
          </a:p>
          <a:p>
            <a:endParaRPr lang="en-AU" dirty="0">
              <a:solidFill>
                <a:schemeClr val="accent2"/>
              </a:solidFill>
            </a:endParaRPr>
          </a:p>
          <a:p>
            <a:pPr lvl="1"/>
            <a:endParaRPr lang="en-AU" dirty="0">
              <a:solidFill>
                <a:srgbClr val="FF0000"/>
              </a:solidFill>
            </a:endParaRPr>
          </a:p>
          <a:p>
            <a:endParaRPr lang="en-AU" dirty="0">
              <a:solidFill>
                <a:schemeClr val="accent2"/>
              </a:solidFill>
            </a:endParaRPr>
          </a:p>
          <a:p>
            <a:pPr lvl="1"/>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165</a:t>
            </a:fld>
            <a:endParaRPr lang="en-US"/>
          </a:p>
        </p:txBody>
      </p:sp>
    </p:spTree>
    <p:extLst>
      <p:ext uri="{BB962C8B-B14F-4D97-AF65-F5344CB8AC3E}">
        <p14:creationId xmlns:p14="http://schemas.microsoft.com/office/powerpoint/2010/main" val="4223200073"/>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802.1CB has been published as ISO/IEC/IEEE 8802-1CB:2019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802.1CB D2.6 was submitted in Sep 2016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802.1CB was submitted in Nov 2017 (N16742)</a:t>
            </a:r>
          </a:p>
          <a:p>
            <a:pPr lvl="1"/>
            <a:r>
              <a:rPr lang="en-AU" dirty="0"/>
              <a:t>802.1CB passed 60-day pre-ballot on 18 Jan 2018 (N16761)</a:t>
            </a:r>
          </a:p>
          <a:p>
            <a:pPr lvl="2"/>
            <a:r>
              <a:rPr lang="en-AU" dirty="0"/>
              <a:t>Passed 9/0/13 on need for ISO standard</a:t>
            </a:r>
          </a:p>
          <a:p>
            <a:pPr lvl="2"/>
            <a:r>
              <a:rPr lang="en-AU" dirty="0"/>
              <a:t>Passed 8/0/14 on support for submission to FDIS </a:t>
            </a:r>
          </a:p>
          <a:p>
            <a:pPr lvl="1"/>
            <a:r>
              <a:rPr lang="en-AU" dirty="0"/>
              <a:t>There were no comments</a:t>
            </a:r>
          </a:p>
          <a:p>
            <a:r>
              <a:rPr lang="en-AU" dirty="0"/>
              <a:t>FDIS ballot: </a:t>
            </a:r>
            <a:r>
              <a:rPr lang="en-AU" dirty="0">
                <a:solidFill>
                  <a:srgbClr val="00B050"/>
                </a:solidFill>
              </a:rPr>
              <a:t>passed &amp; published</a:t>
            </a:r>
          </a:p>
          <a:p>
            <a:pPr lvl="1"/>
            <a:r>
              <a:rPr lang="en-AU" dirty="0"/>
              <a:t>FDIS ballot passed 10/0/9 on 26 Dec 2018 (</a:t>
            </a:r>
            <a:r>
              <a:rPr lang="en-AU" dirty="0">
                <a:solidFill>
                  <a:srgbClr val="FF0000"/>
                </a:solidFill>
              </a:rPr>
              <a:t>N??????</a:t>
            </a:r>
            <a:r>
              <a:rPr lang="en-AU" dirty="0"/>
              <a:t>)</a:t>
            </a:r>
            <a:endParaRPr lang="en-US" dirty="0"/>
          </a:p>
          <a:p>
            <a:pPr lvl="1"/>
            <a:r>
              <a:rPr lang="en-AU" dirty="0"/>
              <a:t>Published as ISO/IEC/IEEE 8802-1CB:2019</a:t>
            </a: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166</a:t>
            </a:fld>
            <a:endParaRPr lang="en-US"/>
          </a:p>
        </p:txBody>
      </p:sp>
    </p:spTree>
    <p:extLst>
      <p:ext uri="{BB962C8B-B14F-4D97-AF65-F5344CB8AC3E}">
        <p14:creationId xmlns:p14="http://schemas.microsoft.com/office/powerpoint/2010/main" val="2340587522"/>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802.1Qci has been published as ISO/IEC/IEEE 8802-1Q:2016/</a:t>
            </a:r>
            <a:r>
              <a:rPr lang="en-AU" dirty="0" err="1"/>
              <a:t>Amd</a:t>
            </a:r>
            <a:r>
              <a:rPr lang="en-AU" dirty="0"/>
              <a:t> 6:2019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802.1Qci D2.0 was submitted in Oct 2016</a:t>
            </a:r>
          </a:p>
          <a:p>
            <a:r>
              <a:rPr lang="en-US" dirty="0"/>
              <a:t>60-day</a:t>
            </a:r>
            <a:r>
              <a:rPr lang="en-AU" dirty="0"/>
              <a:t> pre-ballot: </a:t>
            </a:r>
            <a:r>
              <a:rPr lang="en-AU" dirty="0">
                <a:solidFill>
                  <a:srgbClr val="00B050"/>
                </a:solidFill>
              </a:rPr>
              <a:t>passed &amp; response sent</a:t>
            </a:r>
          </a:p>
          <a:p>
            <a:pPr lvl="1"/>
            <a:r>
              <a:rPr lang="en-AU" dirty="0"/>
              <a:t>802.1Qci (6N16715) passed 60-day pre-ballot on 9 Dec 2017 (6N16760)</a:t>
            </a:r>
          </a:p>
          <a:p>
            <a:pPr lvl="2"/>
            <a:r>
              <a:rPr lang="en-AU" dirty="0"/>
              <a:t>Passed 8/0/13 on need for ISO standard</a:t>
            </a:r>
          </a:p>
          <a:p>
            <a:pPr lvl="2"/>
            <a:r>
              <a:rPr lang="en-AU" dirty="0"/>
              <a:t>Passed 6/1/14 on support for submission to FDIS </a:t>
            </a:r>
          </a:p>
          <a:p>
            <a:pPr lvl="1"/>
            <a:r>
              <a:rPr lang="en-AU" dirty="0"/>
              <a:t>China NB voted “no” with one comment</a:t>
            </a:r>
          </a:p>
          <a:p>
            <a:pPr lvl="2"/>
            <a:r>
              <a:rPr lang="en-AU" dirty="0"/>
              <a:t>A response was sent in Apr 2018 (N16796)</a:t>
            </a:r>
          </a:p>
          <a:p>
            <a:r>
              <a:rPr lang="en-AU" dirty="0"/>
              <a:t>FDIS ballot: </a:t>
            </a:r>
            <a:r>
              <a:rPr lang="en-AU" dirty="0">
                <a:solidFill>
                  <a:srgbClr val="00B050"/>
                </a:solidFill>
              </a:rPr>
              <a:t>passed &amp; published</a:t>
            </a:r>
          </a:p>
          <a:p>
            <a:pPr lvl="1"/>
            <a:r>
              <a:rPr lang="en-AU" dirty="0"/>
              <a:t>FDIS ballot passed 9/0/10 on 3 Jan 2019 (</a:t>
            </a:r>
            <a:r>
              <a:rPr lang="en-AU" dirty="0">
                <a:solidFill>
                  <a:srgbClr val="FF0000"/>
                </a:solidFill>
              </a:rPr>
              <a:t>N??????</a:t>
            </a:r>
            <a:r>
              <a:rPr lang="en-AU" dirty="0"/>
              <a:t>)</a:t>
            </a:r>
            <a:endParaRPr lang="en-US" dirty="0"/>
          </a:p>
          <a:p>
            <a:pPr lvl="1"/>
            <a:r>
              <a:rPr lang="en-AU" dirty="0"/>
              <a:t>Published as ISO/IEC/IEEE 8802-1Q/</a:t>
            </a:r>
            <a:r>
              <a:rPr lang="en-AU" dirty="0" err="1"/>
              <a:t>Amd</a:t>
            </a:r>
            <a:r>
              <a:rPr lang="en-AU" dirty="0"/>
              <a:t> 6</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167</a:t>
            </a:fld>
            <a:endParaRPr lang="en-US"/>
          </a:p>
        </p:txBody>
      </p:sp>
    </p:spTree>
    <p:extLst>
      <p:ext uri="{BB962C8B-B14F-4D97-AF65-F5344CB8AC3E}">
        <p14:creationId xmlns:p14="http://schemas.microsoft.com/office/powerpoint/2010/main" val="2400662868"/>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802.1Qch has been published as ISO/IEC/IEEE 8802-1Q:2016/</a:t>
            </a:r>
            <a:r>
              <a:rPr lang="en-AU" dirty="0" err="1"/>
              <a:t>Amd</a:t>
            </a:r>
            <a:r>
              <a:rPr lang="en-AU" dirty="0"/>
              <a:t> 7:2019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802.1Qch D2.0 was submitted in Nov 2016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802.1Qch was submitted in Nov 2017 (N16743)</a:t>
            </a:r>
          </a:p>
          <a:p>
            <a:pPr lvl="1"/>
            <a:r>
              <a:rPr lang="en-AU" dirty="0"/>
              <a:t>802.1Qch passed 60-day pre-ballot on 18 Jan 2018 (N16762)</a:t>
            </a:r>
          </a:p>
          <a:p>
            <a:pPr lvl="2"/>
            <a:r>
              <a:rPr lang="en-AU" dirty="0"/>
              <a:t>Passed 9/0/13 on need for ISO standard</a:t>
            </a:r>
          </a:p>
          <a:p>
            <a:pPr lvl="2"/>
            <a:r>
              <a:rPr lang="en-AU" dirty="0"/>
              <a:t>Passed 7/0/15 on support for submission to FDIS </a:t>
            </a:r>
          </a:p>
          <a:p>
            <a:pPr lvl="1"/>
            <a:r>
              <a:rPr lang="en-AU" dirty="0"/>
              <a:t>No comments were received</a:t>
            </a:r>
          </a:p>
          <a:p>
            <a:r>
              <a:rPr lang="en-AU" dirty="0"/>
              <a:t>FDIS ballot: </a:t>
            </a:r>
            <a:r>
              <a:rPr lang="en-AU" dirty="0">
                <a:solidFill>
                  <a:srgbClr val="00B050"/>
                </a:solidFill>
              </a:rPr>
              <a:t>passed &amp; published</a:t>
            </a:r>
          </a:p>
          <a:p>
            <a:pPr lvl="1"/>
            <a:r>
              <a:rPr lang="en-AU" dirty="0"/>
              <a:t>FDIS ballot passed 9/0/10 on 3 Jan 2019 (</a:t>
            </a:r>
            <a:r>
              <a:rPr lang="en-AU" dirty="0">
                <a:solidFill>
                  <a:srgbClr val="FF0000"/>
                </a:solidFill>
              </a:rPr>
              <a:t>N??????</a:t>
            </a:r>
            <a:r>
              <a:rPr lang="en-AU" dirty="0"/>
              <a:t>)</a:t>
            </a:r>
            <a:endParaRPr lang="en-US" dirty="0"/>
          </a:p>
          <a:p>
            <a:pPr lvl="1"/>
            <a:r>
              <a:rPr lang="en-AU" dirty="0"/>
              <a:t>Published as ISO/IEC/IEEE 8802-1Q:2016/</a:t>
            </a:r>
            <a:r>
              <a:rPr lang="en-AU" dirty="0" err="1"/>
              <a:t>Amd</a:t>
            </a:r>
            <a:r>
              <a:rPr lang="en-AU" dirty="0"/>
              <a:t> 7:2019</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168</a:t>
            </a:fld>
            <a:endParaRPr lang="en-US"/>
          </a:p>
        </p:txBody>
      </p:sp>
    </p:spTree>
    <p:extLst>
      <p:ext uri="{BB962C8B-B14F-4D97-AF65-F5344CB8AC3E}">
        <p14:creationId xmlns:p14="http://schemas.microsoft.com/office/powerpoint/2010/main" val="2029258541"/>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802.3bs has been published as ISO/IEC/IEEE 8802-3:2017/</a:t>
            </a:r>
            <a:r>
              <a:rPr lang="en-AU" dirty="0" err="1"/>
              <a:t>Amd</a:t>
            </a:r>
            <a:r>
              <a:rPr lang="en-AU" dirty="0"/>
              <a:t> 10:2019</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169</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802.3bs D3.0 was liaised in Feb 2017</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(N16792)</a:t>
            </a:r>
          </a:p>
          <a:p>
            <a:pPr lvl="2"/>
            <a:r>
              <a:rPr lang="en-AU" dirty="0"/>
              <a:t>Support need for IS: passed 11/0/8</a:t>
            </a:r>
          </a:p>
          <a:p>
            <a:pPr lvl="2"/>
            <a:r>
              <a:rPr lang="en-AU" dirty="0"/>
              <a:t>Support this IS: passed 11/0/8</a:t>
            </a:r>
          </a:p>
          <a:p>
            <a:pPr lvl="2"/>
            <a:r>
              <a:rPr lang="en-AU" dirty="0"/>
              <a:t>No comments</a:t>
            </a:r>
          </a:p>
          <a:p>
            <a:r>
              <a:rPr lang="en-AU" dirty="0"/>
              <a:t>FDIS ballot: </a:t>
            </a:r>
            <a:r>
              <a:rPr lang="en-AU" dirty="0">
                <a:solidFill>
                  <a:srgbClr val="00B050"/>
                </a:solidFill>
              </a:rPr>
              <a:t>passed &amp; published</a:t>
            </a:r>
          </a:p>
          <a:p>
            <a:pPr lvl="1"/>
            <a:r>
              <a:rPr lang="en-AU" dirty="0"/>
              <a:t>FDIS ballot passed 9/0/10 on 26 Dec 2018 (</a:t>
            </a:r>
            <a:r>
              <a:rPr lang="en-AU" dirty="0">
                <a:solidFill>
                  <a:srgbClr val="FF0000"/>
                </a:solidFill>
              </a:rPr>
              <a:t>N??????</a:t>
            </a:r>
            <a:r>
              <a:rPr lang="en-AU" dirty="0"/>
              <a:t>)</a:t>
            </a:r>
            <a:endParaRPr lang="en-US" dirty="0"/>
          </a:p>
          <a:p>
            <a:pPr lvl="1"/>
            <a:r>
              <a:rPr lang="en-US" dirty="0"/>
              <a:t>Published as </a:t>
            </a:r>
            <a:r>
              <a:rPr lang="en-AU" dirty="0"/>
              <a:t>ISO/IEC/IEEE 8802-3:2017/</a:t>
            </a:r>
            <a:r>
              <a:rPr lang="en-AU" dirty="0" err="1"/>
              <a:t>Amd</a:t>
            </a:r>
            <a:r>
              <a:rPr lang="en-AU" dirty="0"/>
              <a:t> 10:2019</a:t>
            </a:r>
          </a:p>
        </p:txBody>
      </p:sp>
    </p:spTree>
    <p:extLst>
      <p:ext uri="{BB962C8B-B14F-4D97-AF65-F5344CB8AC3E}">
        <p14:creationId xmlns:p14="http://schemas.microsoft.com/office/powerpoint/2010/main" val="13945954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 has sent 64 standards through to PSDO ratification with 41 in-process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387764086"/>
              </p:ext>
            </p:extLst>
          </p:nvPr>
        </p:nvGraphicFramePr>
        <p:xfrm>
          <a:off x="1714500" y="2133600"/>
          <a:ext cx="5791200" cy="3337560"/>
        </p:xfrm>
        <a:graphic>
          <a:graphicData uri="http://schemas.openxmlformats.org/drawingml/2006/table">
            <a:tbl>
              <a:tblPr firstRow="1" bandRow="1">
                <a:tableStyleId>{21E4AEA4-8DFA-4A89-87EB-49C32662AFE0}</a:tableStyleId>
              </a:tblPr>
              <a:tblGrid>
                <a:gridCol w="1930400">
                  <a:extLst>
                    <a:ext uri="{9D8B030D-6E8A-4147-A177-3AD203B41FA5}">
                      <a16:colId xmlns:a16="http://schemas.microsoft.com/office/drawing/2014/main" val="4026387333"/>
                    </a:ext>
                  </a:extLst>
                </a:gridCol>
                <a:gridCol w="1930400">
                  <a:extLst>
                    <a:ext uri="{9D8B030D-6E8A-4147-A177-3AD203B41FA5}">
                      <a16:colId xmlns:a16="http://schemas.microsoft.com/office/drawing/2014/main" val="1749157900"/>
                    </a:ext>
                  </a:extLst>
                </a:gridCol>
                <a:gridCol w="1930400">
                  <a:extLst>
                    <a:ext uri="{9D8B030D-6E8A-4147-A177-3AD203B41FA5}">
                      <a16:colId xmlns:a16="http://schemas.microsoft.com/office/drawing/2014/main" val="3686578755"/>
                    </a:ext>
                  </a:extLst>
                </a:gridCol>
              </a:tblGrid>
              <a:tr h="370840">
                <a:tc>
                  <a:txBody>
                    <a:bodyPr/>
                    <a:lstStyle/>
                    <a:p>
                      <a:pPr algn="ctr"/>
                      <a:r>
                        <a:rPr lang="en-AU" dirty="0"/>
                        <a:t>WG</a:t>
                      </a:r>
                    </a:p>
                  </a:txBody>
                  <a:tcPr/>
                </a:tc>
                <a:tc>
                  <a:txBody>
                    <a:bodyPr/>
                    <a:lstStyle/>
                    <a:p>
                      <a:pPr algn="ctr"/>
                      <a:r>
                        <a:rPr lang="en-AU" dirty="0"/>
                        <a:t>Completed</a:t>
                      </a:r>
                    </a:p>
                  </a:txBody>
                  <a:tcPr/>
                </a:tc>
                <a:tc>
                  <a:txBody>
                    <a:bodyPr/>
                    <a:lstStyle/>
                    <a:p>
                      <a:pPr algn="ctr"/>
                      <a:r>
                        <a:rPr lang="en-AU" dirty="0"/>
                        <a:t>In-process</a:t>
                      </a:r>
                    </a:p>
                  </a:txBody>
                  <a:tcPr/>
                </a:tc>
                <a:extLst>
                  <a:ext uri="{0D108BD9-81ED-4DB2-BD59-A6C34878D82A}">
                    <a16:rowId xmlns:a16="http://schemas.microsoft.com/office/drawing/2014/main" val="2218623818"/>
                  </a:ext>
                </a:extLst>
              </a:tr>
              <a:tr h="370840">
                <a:tc>
                  <a:txBody>
                    <a:bodyPr/>
                    <a:lstStyle/>
                    <a:p>
                      <a:pPr algn="ctr"/>
                      <a:r>
                        <a:rPr lang="en-AU" b="1" dirty="0"/>
                        <a:t>802.1</a:t>
                      </a:r>
                    </a:p>
                  </a:txBody>
                  <a:tcPr/>
                </a:tc>
                <a:tc>
                  <a:txBody>
                    <a:bodyPr/>
                    <a:lstStyle/>
                    <a:p>
                      <a:pPr algn="ctr"/>
                      <a:r>
                        <a:rPr lang="en-AU" dirty="0"/>
                        <a:t>31</a:t>
                      </a:r>
                    </a:p>
                  </a:txBody>
                  <a:tcPr/>
                </a:tc>
                <a:tc>
                  <a:txBody>
                    <a:bodyPr/>
                    <a:lstStyle/>
                    <a:p>
                      <a:pPr algn="ctr"/>
                      <a:r>
                        <a:rPr lang="en-AU" dirty="0"/>
                        <a:t>16</a:t>
                      </a:r>
                    </a:p>
                  </a:txBody>
                  <a:tcPr/>
                </a:tc>
                <a:extLst>
                  <a:ext uri="{0D108BD9-81ED-4DB2-BD59-A6C34878D82A}">
                    <a16:rowId xmlns:a16="http://schemas.microsoft.com/office/drawing/2014/main" val="2541870238"/>
                  </a:ext>
                </a:extLst>
              </a:tr>
              <a:tr h="370840">
                <a:tc>
                  <a:txBody>
                    <a:bodyPr/>
                    <a:lstStyle/>
                    <a:p>
                      <a:pPr algn="ctr"/>
                      <a:r>
                        <a:rPr lang="en-AU" b="1" dirty="0"/>
                        <a:t>802.3</a:t>
                      </a:r>
                    </a:p>
                  </a:txBody>
                  <a:tcPr/>
                </a:tc>
                <a:tc>
                  <a:txBody>
                    <a:bodyPr/>
                    <a:lstStyle/>
                    <a:p>
                      <a:pPr algn="ctr"/>
                      <a:r>
                        <a:rPr lang="en-AU" dirty="0"/>
                        <a:t>15</a:t>
                      </a:r>
                    </a:p>
                  </a:txBody>
                  <a:tcPr/>
                </a:tc>
                <a:tc>
                  <a:txBody>
                    <a:bodyPr/>
                    <a:lstStyle/>
                    <a:p>
                      <a:pPr algn="ctr"/>
                      <a:r>
                        <a:rPr lang="en-AU" dirty="0"/>
                        <a:t>13</a:t>
                      </a:r>
                    </a:p>
                  </a:txBody>
                  <a:tcPr/>
                </a:tc>
                <a:extLst>
                  <a:ext uri="{0D108BD9-81ED-4DB2-BD59-A6C34878D82A}">
                    <a16:rowId xmlns:a16="http://schemas.microsoft.com/office/drawing/2014/main" val="2616437558"/>
                  </a:ext>
                </a:extLst>
              </a:tr>
              <a:tr h="370840">
                <a:tc>
                  <a:txBody>
                    <a:bodyPr/>
                    <a:lstStyle/>
                    <a:p>
                      <a:pPr algn="ctr"/>
                      <a:r>
                        <a:rPr lang="en-AU" b="1" dirty="0"/>
                        <a:t>802.11</a:t>
                      </a:r>
                    </a:p>
                  </a:txBody>
                  <a:tcPr/>
                </a:tc>
                <a:tc>
                  <a:txBody>
                    <a:bodyPr/>
                    <a:lstStyle/>
                    <a:p>
                      <a:pPr algn="ctr"/>
                      <a:r>
                        <a:rPr lang="en-AU" dirty="0"/>
                        <a:t>9</a:t>
                      </a:r>
                    </a:p>
                  </a:txBody>
                  <a:tcPr/>
                </a:tc>
                <a:tc>
                  <a:txBody>
                    <a:bodyPr/>
                    <a:lstStyle/>
                    <a:p>
                      <a:pPr algn="ctr"/>
                      <a:r>
                        <a:rPr lang="en-AU" dirty="0"/>
                        <a:t>12</a:t>
                      </a:r>
                    </a:p>
                  </a:txBody>
                  <a:tcPr/>
                </a:tc>
                <a:extLst>
                  <a:ext uri="{0D108BD9-81ED-4DB2-BD59-A6C34878D82A}">
                    <a16:rowId xmlns:a16="http://schemas.microsoft.com/office/drawing/2014/main" val="3943146548"/>
                  </a:ext>
                </a:extLst>
              </a:tr>
              <a:tr h="370840">
                <a:tc>
                  <a:txBody>
                    <a:bodyPr/>
                    <a:lstStyle/>
                    <a:p>
                      <a:pPr algn="ctr"/>
                      <a:r>
                        <a:rPr lang="en-AU" b="1" dirty="0"/>
                        <a:t>802.15</a:t>
                      </a:r>
                    </a:p>
                  </a:txBody>
                  <a:tcPr/>
                </a:tc>
                <a:tc>
                  <a:txBody>
                    <a:bodyPr/>
                    <a:lstStyle/>
                    <a:p>
                      <a:pPr algn="ctr"/>
                      <a:r>
                        <a:rPr lang="en-AU" dirty="0"/>
                        <a:t>3</a:t>
                      </a:r>
                    </a:p>
                  </a:txBody>
                  <a:tcPr/>
                </a:tc>
                <a:tc>
                  <a:txBody>
                    <a:bodyPr/>
                    <a:lstStyle/>
                    <a:p>
                      <a:pPr algn="ctr"/>
                      <a:r>
                        <a:rPr lang="en-AU" dirty="0"/>
                        <a:t>0</a:t>
                      </a:r>
                    </a:p>
                  </a:txBody>
                  <a:tcPr/>
                </a:tc>
                <a:extLst>
                  <a:ext uri="{0D108BD9-81ED-4DB2-BD59-A6C34878D82A}">
                    <a16:rowId xmlns:a16="http://schemas.microsoft.com/office/drawing/2014/main" val="2187709932"/>
                  </a:ext>
                </a:extLst>
              </a:tr>
              <a:tr h="370840">
                <a:tc>
                  <a:txBody>
                    <a:bodyPr/>
                    <a:lstStyle/>
                    <a:p>
                      <a:pPr algn="ctr"/>
                      <a:r>
                        <a:rPr lang="en-AU" b="1" dirty="0"/>
                        <a:t>802.16</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1930315798"/>
                  </a:ext>
                </a:extLst>
              </a:tr>
              <a:tr h="370840">
                <a:tc>
                  <a:txBody>
                    <a:bodyPr/>
                    <a:lstStyle/>
                    <a:p>
                      <a:pPr algn="ctr"/>
                      <a:r>
                        <a:rPr lang="en-AU" b="1" dirty="0"/>
                        <a:t>802.21</a:t>
                      </a:r>
                    </a:p>
                  </a:txBody>
                  <a:tcPr/>
                </a:tc>
                <a:tc>
                  <a:txBody>
                    <a:bodyPr/>
                    <a:lstStyle/>
                    <a:p>
                      <a:pPr algn="ctr"/>
                      <a:r>
                        <a:rPr lang="en-AU" dirty="0"/>
                        <a:t>3</a:t>
                      </a:r>
                    </a:p>
                  </a:txBody>
                  <a:tcPr/>
                </a:tc>
                <a:tc>
                  <a:txBody>
                    <a:bodyPr/>
                    <a:lstStyle/>
                    <a:p>
                      <a:pPr algn="ctr"/>
                      <a:r>
                        <a:rPr lang="en-AU" dirty="0"/>
                        <a:t>0</a:t>
                      </a:r>
                    </a:p>
                  </a:txBody>
                  <a:tcPr/>
                </a:tc>
                <a:extLst>
                  <a:ext uri="{0D108BD9-81ED-4DB2-BD59-A6C34878D82A}">
                    <a16:rowId xmlns:a16="http://schemas.microsoft.com/office/drawing/2014/main" val="3179030079"/>
                  </a:ext>
                </a:extLst>
              </a:tr>
              <a:tr h="370840">
                <a:tc>
                  <a:txBody>
                    <a:bodyPr/>
                    <a:lstStyle/>
                    <a:p>
                      <a:pPr algn="ctr"/>
                      <a:r>
                        <a:rPr lang="en-AU" b="1" dirty="0"/>
                        <a:t>802.22</a:t>
                      </a:r>
                    </a:p>
                  </a:txBody>
                  <a:tcPr/>
                </a:tc>
                <a:tc>
                  <a:txBody>
                    <a:bodyPr/>
                    <a:lstStyle/>
                    <a:p>
                      <a:pPr algn="ctr"/>
                      <a:r>
                        <a:rPr lang="en-AU" dirty="0"/>
                        <a:t>3</a:t>
                      </a:r>
                    </a:p>
                  </a:txBody>
                  <a:tcPr>
                    <a:lnB w="12700" cap="flat" cmpd="sng" algn="ctr">
                      <a:solidFill>
                        <a:schemeClr val="tx1"/>
                      </a:solidFill>
                      <a:prstDash val="solid"/>
                      <a:round/>
                      <a:headEnd type="none" w="med" len="med"/>
                      <a:tailEnd type="none" w="med" len="med"/>
                    </a:lnB>
                  </a:tcPr>
                </a:tc>
                <a:tc>
                  <a:txBody>
                    <a:bodyPr/>
                    <a:lstStyle/>
                    <a:p>
                      <a:pPr algn="ctr"/>
                      <a:r>
                        <a:rPr lang="en-AU" dirty="0"/>
                        <a:t>0</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6360250"/>
                  </a:ext>
                </a:extLst>
              </a:tr>
              <a:tr h="370840">
                <a:tc>
                  <a:txBody>
                    <a:bodyPr/>
                    <a:lstStyle/>
                    <a:p>
                      <a:pPr algn="ctr"/>
                      <a:r>
                        <a:rPr lang="en-AU" b="1" dirty="0"/>
                        <a:t>All</a:t>
                      </a:r>
                    </a:p>
                  </a:txBody>
                  <a:tcPr/>
                </a:tc>
                <a:tc>
                  <a:txBody>
                    <a:bodyPr/>
                    <a:lstStyle/>
                    <a:p>
                      <a:pPr algn="ctr"/>
                      <a:r>
                        <a:rPr lang="en-AU" b="1" dirty="0"/>
                        <a:t>64</a:t>
                      </a:r>
                    </a:p>
                  </a:txBody>
                  <a:tcPr>
                    <a:lnT w="12700" cap="flat" cmpd="sng" algn="ctr">
                      <a:solidFill>
                        <a:schemeClr val="tx1"/>
                      </a:solidFill>
                      <a:prstDash val="solid"/>
                      <a:round/>
                      <a:headEnd type="none" w="med" len="med"/>
                      <a:tailEnd type="none" w="med" len="med"/>
                    </a:lnT>
                  </a:tcPr>
                </a:tc>
                <a:tc>
                  <a:txBody>
                    <a:bodyPr/>
                    <a:lstStyle/>
                    <a:p>
                      <a:pPr algn="ctr"/>
                      <a:r>
                        <a:rPr lang="en-AU" b="1" dirty="0"/>
                        <a:t>41</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24263602"/>
                  </a:ext>
                </a:extLst>
              </a:tr>
            </a:tbl>
          </a:graphicData>
        </a:graphic>
      </p:graphicFrame>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17</a:t>
            </a:fld>
            <a:endParaRPr lang="en-US"/>
          </a:p>
        </p:txBody>
      </p:sp>
    </p:spTree>
    <p:extLst>
      <p:ext uri="{BB962C8B-B14F-4D97-AF65-F5344CB8AC3E}">
        <p14:creationId xmlns:p14="http://schemas.microsoft.com/office/powerpoint/2010/main" val="3976921534"/>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802.3cc has been published as ISO/IEC/IEEE 8802-3:2017/</a:t>
            </a:r>
            <a:r>
              <a:rPr lang="en-AU" dirty="0" err="1"/>
              <a:t>Amd</a:t>
            </a:r>
            <a:r>
              <a:rPr lang="en-AU" dirty="0"/>
              <a:t> 11:2019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802.3cc D3.0 was liaised in June 2016 (when in SB)</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(N16793)</a:t>
            </a:r>
          </a:p>
          <a:p>
            <a:pPr lvl="2"/>
            <a:r>
              <a:rPr lang="en-AU" dirty="0"/>
              <a:t>Support need for IS: passed 11/0/8</a:t>
            </a:r>
          </a:p>
          <a:p>
            <a:pPr lvl="2"/>
            <a:r>
              <a:rPr lang="en-AU" dirty="0"/>
              <a:t>Support this IS: passed 11/0/8</a:t>
            </a:r>
          </a:p>
          <a:p>
            <a:pPr lvl="2"/>
            <a:r>
              <a:rPr lang="en-AU" dirty="0"/>
              <a:t>No comments</a:t>
            </a:r>
          </a:p>
          <a:p>
            <a:r>
              <a:rPr lang="en-AU" dirty="0"/>
              <a:t>FDIS ballot: </a:t>
            </a:r>
            <a:r>
              <a:rPr lang="en-AU" dirty="0">
                <a:solidFill>
                  <a:srgbClr val="00B050"/>
                </a:solidFill>
              </a:rPr>
              <a:t>passed &amp; published </a:t>
            </a:r>
          </a:p>
          <a:p>
            <a:pPr lvl="1"/>
            <a:r>
              <a:rPr lang="en-AU" dirty="0"/>
              <a:t>FDIS ballot passed 9/0/10 on 26 Dec 2018 (</a:t>
            </a:r>
            <a:r>
              <a:rPr lang="en-AU" dirty="0">
                <a:solidFill>
                  <a:srgbClr val="FF0000"/>
                </a:solidFill>
              </a:rPr>
              <a:t>N??????</a:t>
            </a:r>
            <a:r>
              <a:rPr lang="en-AU" dirty="0"/>
              <a:t>)</a:t>
            </a:r>
            <a:endParaRPr lang="en-US" dirty="0"/>
          </a:p>
          <a:p>
            <a:pPr lvl="1"/>
            <a:r>
              <a:rPr lang="en-US" dirty="0"/>
              <a:t>Published as </a:t>
            </a:r>
            <a:r>
              <a:rPr lang="en-AU" dirty="0"/>
              <a:t>ISO/IEC/IEEE 8802-3:2017/</a:t>
            </a:r>
            <a:r>
              <a:rPr lang="en-AU" dirty="0" err="1"/>
              <a:t>Amd</a:t>
            </a:r>
            <a:r>
              <a:rPr lang="en-AU" dirty="0"/>
              <a:t> 11:2019</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170</a:t>
            </a:fld>
            <a:endParaRPr lang="en-US"/>
          </a:p>
        </p:txBody>
      </p:sp>
    </p:spTree>
    <p:extLst>
      <p:ext uri="{BB962C8B-B14F-4D97-AF65-F5344CB8AC3E}">
        <p14:creationId xmlns:p14="http://schemas.microsoft.com/office/powerpoint/2010/main" val="115300128"/>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802.11ai has been published as ISO/IEC/IEEE 8802-11:2018/</a:t>
            </a:r>
            <a:r>
              <a:rPr lang="en-AU" dirty="0" err="1"/>
              <a:t>Amd</a:t>
            </a:r>
            <a:r>
              <a:rPr lang="en-AU" dirty="0"/>
              <a:t> 1:2019</a:t>
            </a:r>
          </a:p>
        </p:txBody>
      </p:sp>
      <p:sp>
        <p:nvSpPr>
          <p:cNvPr id="10" name="Content Placeholder 9"/>
          <p:cNvSpPr>
            <a:spLocks noGrp="1"/>
          </p:cNvSpPr>
          <p:nvPr>
            <p:ph idx="1"/>
          </p:nvPr>
        </p:nvSpPr>
        <p:spPr>
          <a:xfrm>
            <a:off x="685800" y="1828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802.11ai drafts were liaised for information </a:t>
            </a:r>
          </a:p>
          <a:p>
            <a:pPr lvl="2"/>
            <a:r>
              <a:rPr lang="en-GB" dirty="0"/>
              <a:t>D6.0 in Oct 2015,  D8.0 in Jul 2016,  D9.0 in Sep 2016</a:t>
            </a:r>
          </a:p>
          <a:p>
            <a:r>
              <a:rPr lang="en-US" dirty="0"/>
              <a:t>60-day</a:t>
            </a:r>
            <a:r>
              <a:rPr lang="en-AU" dirty="0"/>
              <a:t> pre-ballot: </a:t>
            </a:r>
            <a:r>
              <a:rPr lang="en-AU" dirty="0">
                <a:solidFill>
                  <a:srgbClr val="00B050"/>
                </a:solidFill>
              </a:rPr>
              <a:t>passed</a:t>
            </a:r>
          </a:p>
          <a:p>
            <a:pPr lvl="1"/>
            <a:r>
              <a:rPr lang="en-AU" dirty="0"/>
              <a:t>802.11ai-2016 passed 60-day pre-ballot (N16608) on 16 April 2017</a:t>
            </a:r>
          </a:p>
          <a:p>
            <a:pPr lvl="2"/>
            <a:r>
              <a:rPr lang="en-AU" dirty="0"/>
              <a:t>Need? 9/1/10</a:t>
            </a:r>
          </a:p>
          <a:p>
            <a:pPr lvl="2"/>
            <a:r>
              <a:rPr lang="en-AU" dirty="0"/>
              <a:t>Submission? 9/1/10</a:t>
            </a:r>
          </a:p>
          <a:p>
            <a:pPr lvl="1"/>
            <a:r>
              <a:rPr lang="en-AU" dirty="0"/>
              <a:t>China voted “no” with the usual security related comments, to which responses were developed</a:t>
            </a:r>
          </a:p>
          <a:p>
            <a:pPr lvl="2"/>
            <a:r>
              <a:rPr lang="en-AU" dirty="0"/>
              <a:t>See </a:t>
            </a:r>
            <a:r>
              <a:rPr lang="en-AU" dirty="0">
                <a:hlinkClick r:id="rId2"/>
              </a:rPr>
              <a:t>11-17-612-02</a:t>
            </a:r>
            <a:r>
              <a:rPr lang="en-AU" dirty="0"/>
              <a:t> – was sent on 10 June 2017 (N16656)</a:t>
            </a:r>
          </a:p>
          <a:p>
            <a:pPr lvl="1"/>
            <a:r>
              <a:rPr lang="en-AU" dirty="0"/>
              <a:t>…</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171</a:t>
            </a:fld>
            <a:endParaRPr lang="en-US"/>
          </a:p>
        </p:txBody>
      </p:sp>
    </p:spTree>
    <p:extLst>
      <p:ext uri="{BB962C8B-B14F-4D97-AF65-F5344CB8AC3E}">
        <p14:creationId xmlns:p14="http://schemas.microsoft.com/office/powerpoint/2010/main" val="4138948983"/>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802.11ai has been published as ISO/IEC/IEEE 8802-11:2018/</a:t>
            </a:r>
            <a:r>
              <a:rPr lang="en-AU" dirty="0" err="1"/>
              <a:t>Amd</a:t>
            </a:r>
            <a:r>
              <a:rPr lang="en-AU" dirty="0"/>
              <a:t> 1:2019</a:t>
            </a:r>
          </a:p>
        </p:txBody>
      </p:sp>
      <p:sp>
        <p:nvSpPr>
          <p:cNvPr id="10" name="Content Placeholder 9"/>
          <p:cNvSpPr>
            <a:spLocks noGrp="1"/>
          </p:cNvSpPr>
          <p:nvPr>
            <p:ph idx="1"/>
          </p:nvPr>
        </p:nvSpPr>
        <p:spPr>
          <a:xfrm>
            <a:off x="685800" y="1828800"/>
            <a:ext cx="7772400" cy="4114800"/>
          </a:xfrm>
        </p:spPr>
        <p:txBody>
          <a:bodyPr/>
          <a:lstStyle/>
          <a:p>
            <a:pPr lvl="1"/>
            <a:r>
              <a:rPr lang="en-AU" dirty="0"/>
              <a:t>…</a:t>
            </a:r>
          </a:p>
          <a:p>
            <a:pPr lvl="1"/>
            <a:r>
              <a:rPr lang="en-AU" dirty="0"/>
              <a:t>Unfortunately, errors in the publication process required a re-run of the 60-day pre-ballot, which passed on 1 Sept 2017 (N16697)</a:t>
            </a:r>
          </a:p>
          <a:p>
            <a:pPr lvl="2"/>
            <a:r>
              <a:rPr lang="en-AU" dirty="0"/>
              <a:t>Need? 9/1/11</a:t>
            </a:r>
          </a:p>
          <a:p>
            <a:pPr lvl="2"/>
            <a:r>
              <a:rPr lang="en-AU" dirty="0"/>
              <a:t>Submission? 9/1/11</a:t>
            </a:r>
          </a:p>
          <a:p>
            <a:pPr lvl="1"/>
            <a:r>
              <a:rPr lang="en-AU" dirty="0">
                <a:solidFill>
                  <a:schemeClr val="tx2"/>
                </a:solidFill>
              </a:rPr>
              <a:t>China voted “no” with the usual security related comment</a:t>
            </a:r>
          </a:p>
          <a:p>
            <a:pPr lvl="2"/>
            <a:r>
              <a:rPr lang="en-AU" dirty="0">
                <a:solidFill>
                  <a:schemeClr val="tx2"/>
                </a:solidFill>
              </a:rPr>
              <a:t>Response (</a:t>
            </a:r>
            <a:r>
              <a:rPr lang="en-US" dirty="0">
                <a:hlinkClick r:id="rId2"/>
              </a:rPr>
              <a:t>11-17/1398r0</a:t>
            </a:r>
            <a:r>
              <a:rPr lang="en-US" dirty="0"/>
              <a:t>)</a:t>
            </a:r>
            <a:r>
              <a:rPr lang="en-AU" dirty="0">
                <a:solidFill>
                  <a:schemeClr val="tx2"/>
                </a:solidFill>
              </a:rPr>
              <a:t> has been approved was sent in Oct 2017 (N16725)</a:t>
            </a:r>
          </a:p>
          <a:p>
            <a:r>
              <a:rPr lang="en-AU" dirty="0"/>
              <a:t>FDIS ballot: </a:t>
            </a:r>
            <a:r>
              <a:rPr lang="en-AU" dirty="0">
                <a:solidFill>
                  <a:srgbClr val="00B050"/>
                </a:solidFill>
              </a:rPr>
              <a:t>passed &amp; published</a:t>
            </a:r>
          </a:p>
          <a:p>
            <a:pPr lvl="1"/>
            <a:r>
              <a:rPr lang="en-AU" dirty="0"/>
              <a:t>FDIS ballot passed 9/1/9 on 26 Dec 2018 (N16982)</a:t>
            </a:r>
          </a:p>
          <a:p>
            <a:pPr lvl="2"/>
            <a:r>
              <a:rPr lang="en-AU" dirty="0"/>
              <a:t>China voted no</a:t>
            </a:r>
          </a:p>
          <a:p>
            <a:pPr lvl="1"/>
            <a:r>
              <a:rPr lang="en-AU" dirty="0"/>
              <a:t>A response was sent in Feb 2019 (N16888) – see </a:t>
            </a:r>
            <a:r>
              <a:rPr lang="en-AU" dirty="0">
                <a:hlinkClick r:id="rId3"/>
              </a:rPr>
              <a:t>11-19-0062-01</a:t>
            </a:r>
            <a:endParaRPr lang="en-AU" dirty="0"/>
          </a:p>
          <a:p>
            <a:pPr lvl="1"/>
            <a:r>
              <a:rPr lang="en-AU" dirty="0"/>
              <a:t>Published as ISO/IEC/IEEE 8802-11:2018/</a:t>
            </a:r>
            <a:r>
              <a:rPr lang="en-AU" dirty="0" err="1"/>
              <a:t>Amd</a:t>
            </a:r>
            <a:r>
              <a:rPr lang="en-AU" dirty="0"/>
              <a:t> 1</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172</a:t>
            </a:fld>
            <a:endParaRPr lang="en-US"/>
          </a:p>
        </p:txBody>
      </p:sp>
    </p:spTree>
    <p:extLst>
      <p:ext uri="{BB962C8B-B14F-4D97-AF65-F5344CB8AC3E}">
        <p14:creationId xmlns:p14="http://schemas.microsoft.com/office/powerpoint/2010/main" val="2771317728"/>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802c has been published as ISO/IEC/IEEE 8802-A:2015/</a:t>
            </a:r>
            <a:r>
              <a:rPr lang="en-AU" dirty="0" err="1"/>
              <a:t>Amd</a:t>
            </a:r>
            <a:r>
              <a:rPr lang="en-AU" dirty="0"/>
              <a:t> 2:2019</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802c/D2.1 </a:t>
            </a:r>
            <a:r>
              <a:rPr lang="en-AU" dirty="0"/>
              <a:t>was liaised for information in Mar 2017 (N16598)</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and response sent</a:t>
            </a:r>
          </a:p>
          <a:p>
            <a:pPr lvl="1"/>
            <a:r>
              <a:rPr lang="en-AU" dirty="0"/>
              <a:t>802c 60-day ballot passed on 2 Feb 2018 (N16765)</a:t>
            </a:r>
          </a:p>
          <a:p>
            <a:pPr lvl="2"/>
            <a:r>
              <a:rPr lang="en-AU" dirty="0"/>
              <a:t>Passed 10/0/12 on need for ISO standard</a:t>
            </a:r>
          </a:p>
          <a:p>
            <a:pPr lvl="2"/>
            <a:r>
              <a:rPr lang="en-AU" dirty="0"/>
              <a:t>Passed 9/0/13 on support for submission to FDIS</a:t>
            </a:r>
          </a:p>
          <a:p>
            <a:pPr lvl="1"/>
            <a:r>
              <a:rPr lang="en-AU" dirty="0"/>
              <a:t>China NB and US NB provided comments</a:t>
            </a:r>
          </a:p>
          <a:p>
            <a:pPr lvl="2"/>
            <a:r>
              <a:rPr lang="en-AU" dirty="0"/>
              <a:t>A response was sent in Apr 2018 (N16797)</a:t>
            </a:r>
          </a:p>
          <a:p>
            <a:r>
              <a:rPr lang="en-AU" dirty="0"/>
              <a:t>FDIS ballot: </a:t>
            </a:r>
            <a:r>
              <a:rPr lang="en-AU" dirty="0">
                <a:solidFill>
                  <a:srgbClr val="00B050"/>
                </a:solidFill>
              </a:rPr>
              <a:t>passed &amp; published and response sent</a:t>
            </a:r>
          </a:p>
          <a:p>
            <a:pPr lvl="1"/>
            <a:r>
              <a:rPr lang="en-AU" dirty="0"/>
              <a:t>FDIS ballot passed 9/1/9 on 26 Dec 2018 (</a:t>
            </a:r>
            <a:r>
              <a:rPr lang="en-AU" dirty="0">
                <a:solidFill>
                  <a:srgbClr val="FF0000"/>
                </a:solidFill>
              </a:rPr>
              <a:t>N??????</a:t>
            </a:r>
            <a:r>
              <a:rPr lang="en-AU" dirty="0"/>
              <a:t>)</a:t>
            </a:r>
          </a:p>
          <a:p>
            <a:pPr lvl="1"/>
            <a:r>
              <a:rPr lang="en-AU" dirty="0"/>
              <a:t>China NB voted “no” &amp; provided comments</a:t>
            </a:r>
          </a:p>
          <a:p>
            <a:pPr lvl="2"/>
            <a:r>
              <a:rPr lang="en-AU" dirty="0"/>
              <a:t>A response was sent in Apr 2019 (N16944)</a:t>
            </a:r>
            <a:r>
              <a:rPr lang="en-AU" dirty="0">
                <a:solidFill>
                  <a:srgbClr val="FF0000"/>
                </a:solidFill>
              </a:rPr>
              <a:t> </a:t>
            </a:r>
          </a:p>
          <a:p>
            <a:pPr lvl="1"/>
            <a:r>
              <a:rPr lang="en-AU" dirty="0"/>
              <a:t>Published as ISO/IEC/IEEE 8802-A:2015/</a:t>
            </a:r>
            <a:r>
              <a:rPr lang="en-AU" dirty="0" err="1"/>
              <a:t>Amd</a:t>
            </a:r>
            <a:r>
              <a:rPr lang="en-AU" dirty="0"/>
              <a:t> 2:2019</a:t>
            </a:r>
          </a:p>
          <a:p>
            <a:pPr lvl="2"/>
            <a:r>
              <a:rPr lang="en-AU" dirty="0">
                <a:solidFill>
                  <a:srgbClr val="FF0000"/>
                </a:solidFill>
              </a:rPr>
              <a:t> </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173</a:t>
            </a:fld>
            <a:endParaRPr lang="en-US"/>
          </a:p>
        </p:txBody>
      </p:sp>
    </p:spTree>
    <p:extLst>
      <p:ext uri="{BB962C8B-B14F-4D97-AF65-F5344CB8AC3E}">
        <p14:creationId xmlns:p14="http://schemas.microsoft.com/office/powerpoint/2010/main" val="1406622443"/>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802.11ah has been published as ISO/IEC/IEEE 8802-11:2018/</a:t>
            </a:r>
            <a:r>
              <a:rPr lang="en-AU" dirty="0" err="1"/>
              <a:t>Amd</a:t>
            </a:r>
            <a:r>
              <a:rPr lang="en-AU" dirty="0"/>
              <a:t> 2</a:t>
            </a:r>
            <a:br>
              <a:rPr lang="en-AU" dirty="0"/>
            </a:br>
            <a:endParaRPr lang="en-AU" dirty="0"/>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802.11ah drafts were liaised for information </a:t>
            </a:r>
          </a:p>
          <a:p>
            <a:pPr lvl="2"/>
            <a:r>
              <a:rPr lang="en-GB" dirty="0"/>
              <a:t>D5.0 in Oct 2015</a:t>
            </a:r>
          </a:p>
          <a:p>
            <a:pPr lvl="2"/>
            <a:r>
              <a:rPr lang="en-GB" dirty="0"/>
              <a:t>D9.0 in Sep 2016</a:t>
            </a:r>
          </a:p>
          <a:p>
            <a:r>
              <a:rPr lang="en-US" dirty="0"/>
              <a:t>60-day</a:t>
            </a:r>
            <a:r>
              <a:rPr lang="en-AU" dirty="0"/>
              <a:t> pre-ballot: </a:t>
            </a:r>
            <a:r>
              <a:rPr lang="en-AU" dirty="0">
                <a:solidFill>
                  <a:srgbClr val="00B050"/>
                </a:solidFill>
              </a:rPr>
              <a:t>passed</a:t>
            </a:r>
          </a:p>
          <a:p>
            <a:pPr lvl="1"/>
            <a:r>
              <a:rPr lang="en-AU" dirty="0"/>
              <a:t>802.11ah passed 60-day pre-ballot (N16685) on 20 July 2017</a:t>
            </a:r>
          </a:p>
          <a:p>
            <a:pPr lvl="2"/>
            <a:r>
              <a:rPr lang="en-AU" dirty="0"/>
              <a:t>Need? 10/0/10</a:t>
            </a:r>
          </a:p>
          <a:p>
            <a:pPr lvl="2"/>
            <a:r>
              <a:rPr lang="en-AU" dirty="0"/>
              <a:t>Submission? 9/0/11</a:t>
            </a:r>
          </a:p>
          <a:p>
            <a:r>
              <a:rPr lang="en-AU" dirty="0"/>
              <a:t>FDIS ballot: </a:t>
            </a:r>
            <a:r>
              <a:rPr lang="en-AU" dirty="0">
                <a:solidFill>
                  <a:srgbClr val="00B050"/>
                </a:solidFill>
              </a:rPr>
              <a:t>passed &amp; published</a:t>
            </a:r>
          </a:p>
          <a:p>
            <a:pPr lvl="1"/>
            <a:r>
              <a:rPr lang="en-AU" dirty="0"/>
              <a:t>802.11ah passed FDIS ballot (N16685) on 8 Feb 2019 (N16983)</a:t>
            </a:r>
          </a:p>
          <a:p>
            <a:pPr lvl="2"/>
            <a:r>
              <a:rPr lang="en-AU" dirty="0"/>
              <a:t>Passed 9/1/9</a:t>
            </a:r>
          </a:p>
          <a:p>
            <a:pPr lvl="1"/>
            <a:r>
              <a:rPr lang="en-AU" dirty="0"/>
              <a:t>There was a negative vote and comments from China NB</a:t>
            </a:r>
          </a:p>
          <a:p>
            <a:pPr lvl="2"/>
            <a:r>
              <a:rPr lang="en-AU" dirty="0"/>
              <a:t>Response sent in Mar 2019 (N16906)</a:t>
            </a:r>
          </a:p>
          <a:p>
            <a:pPr lvl="1"/>
            <a:r>
              <a:rPr lang="en-AU" dirty="0"/>
              <a:t>Standard published as ISO/IEC/IEEE 8802-11:2018/</a:t>
            </a:r>
            <a:r>
              <a:rPr lang="en-AU" dirty="0" err="1"/>
              <a:t>Amd</a:t>
            </a:r>
            <a:r>
              <a:rPr lang="en-AU" dirty="0"/>
              <a:t> 2</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174</a:t>
            </a:fld>
            <a:endParaRPr lang="en-US"/>
          </a:p>
        </p:txBody>
      </p:sp>
    </p:spTree>
    <p:extLst>
      <p:ext uri="{BB962C8B-B14F-4D97-AF65-F5344CB8AC3E}">
        <p14:creationId xmlns:p14="http://schemas.microsoft.com/office/powerpoint/2010/main" val="1870478364"/>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1CM</a:t>
            </a:r>
            <a:r>
              <a:rPr lang="en-AU" dirty="0"/>
              <a:t> has been published as ISO/IEC/IEEE 8802-1CM:2019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D2.2 was liaised in Apr 2018 (WG1N124)</a:t>
            </a:r>
          </a:p>
          <a:p>
            <a:r>
              <a:rPr lang="en-US" dirty="0"/>
              <a:t>60-day</a:t>
            </a:r>
            <a:r>
              <a:rPr lang="en-AU" dirty="0"/>
              <a:t> pre-ballot: </a:t>
            </a:r>
            <a:r>
              <a:rPr lang="en-AU" dirty="0">
                <a:solidFill>
                  <a:srgbClr val="00B050"/>
                </a:solidFill>
              </a:rPr>
              <a:t>passed</a:t>
            </a:r>
            <a:endParaRPr lang="en-AU" dirty="0"/>
          </a:p>
          <a:p>
            <a:pPr lvl="1"/>
            <a:r>
              <a:rPr lang="en-AU" dirty="0"/>
              <a:t>802.</a:t>
            </a:r>
            <a:r>
              <a:rPr lang="en-AU" dirty="0">
                <a:cs typeface="Arial" panose="020B0604020202020204" pitchFamily="34" charset="0"/>
              </a:rPr>
              <a:t>1CM</a:t>
            </a:r>
            <a:r>
              <a:rPr lang="en-AU" dirty="0"/>
              <a:t> 60-day ballot passed on 14 Oct 2018 (N16859)</a:t>
            </a:r>
          </a:p>
          <a:p>
            <a:pPr lvl="2"/>
            <a:r>
              <a:rPr lang="en-AU" dirty="0"/>
              <a:t>Passed 7/0/11 on need for ISO standard</a:t>
            </a:r>
          </a:p>
          <a:p>
            <a:pPr lvl="2"/>
            <a:r>
              <a:rPr lang="en-AU" dirty="0"/>
              <a:t>Passed 5/0/13 on support for submission to FDIS</a:t>
            </a:r>
          </a:p>
          <a:p>
            <a:pPr lvl="1"/>
            <a:r>
              <a:rPr lang="en-AU" dirty="0"/>
              <a:t>No comments were submitted</a:t>
            </a:r>
          </a:p>
          <a:p>
            <a:r>
              <a:rPr lang="en-AU" dirty="0"/>
              <a:t>FDIS ballot: </a:t>
            </a:r>
            <a:r>
              <a:rPr lang="en-AU" kern="1200" dirty="0">
                <a:solidFill>
                  <a:srgbClr val="00B050"/>
                </a:solidFill>
              </a:rPr>
              <a:t>passed &amp; published</a:t>
            </a:r>
          </a:p>
          <a:p>
            <a:pPr lvl="1"/>
            <a:r>
              <a:rPr lang="en-AU" dirty="0"/>
              <a:t>802.</a:t>
            </a:r>
            <a:r>
              <a:rPr lang="en-AU" dirty="0">
                <a:cs typeface="Arial" panose="020B0604020202020204" pitchFamily="34" charset="0"/>
              </a:rPr>
              <a:t>1CM</a:t>
            </a:r>
            <a:r>
              <a:rPr lang="en-AU" dirty="0"/>
              <a:t> FDIS ballot passed on 27 Jun 2018</a:t>
            </a:r>
          </a:p>
          <a:p>
            <a:pPr lvl="2"/>
            <a:r>
              <a:rPr lang="en-AU" kern="1200" dirty="0"/>
              <a:t>Passed 10/10/10</a:t>
            </a:r>
          </a:p>
          <a:p>
            <a:pPr lvl="2"/>
            <a:r>
              <a:rPr lang="en-AU" kern="1200" dirty="0"/>
              <a:t>No comments</a:t>
            </a:r>
          </a:p>
          <a:p>
            <a:pPr lvl="1"/>
            <a:r>
              <a:rPr lang="en-AU" dirty="0"/>
              <a:t>Published as  ISO/IEC/IEEE 8802-1CM:2019</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175</a:t>
            </a:fld>
            <a:endParaRPr lang="en-US"/>
          </a:p>
        </p:txBody>
      </p:sp>
    </p:spTree>
    <p:extLst>
      <p:ext uri="{BB962C8B-B14F-4D97-AF65-F5344CB8AC3E}">
        <p14:creationId xmlns:p14="http://schemas.microsoft.com/office/powerpoint/2010/main" val="3575313775"/>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802.15.6-2012 published as ISO/IEC/IEEE 8802-15-6:2017</a:t>
            </a:r>
            <a:endParaRPr lang="en-AU" dirty="0">
              <a:solidFill>
                <a:srgbClr val="FF0000"/>
              </a:solidFill>
            </a:endParaRPr>
          </a:p>
        </p:txBody>
      </p:sp>
      <p:sp>
        <p:nvSpPr>
          <p:cNvPr id="10" name="Content Placeholder 9"/>
          <p:cNvSpPr>
            <a:spLocks noGrp="1"/>
          </p:cNvSpPr>
          <p:nvPr>
            <p:ph idx="1"/>
          </p:nvPr>
        </p:nvSpPr>
        <p:spPr>
          <a:xfrm>
            <a:off x="685800" y="1524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The 802.15.6 standard was supposed to be liaised in Apr 2016 for information but was eventually liaised in late July 2016</a:t>
            </a:r>
          </a:p>
          <a:p>
            <a:r>
              <a:rPr lang="en-US" dirty="0"/>
              <a:t>60-day</a:t>
            </a:r>
            <a:r>
              <a:rPr lang="en-AU" dirty="0"/>
              <a:t> pre-ballot: </a:t>
            </a:r>
            <a:r>
              <a:rPr lang="en-AU" dirty="0">
                <a:solidFill>
                  <a:srgbClr val="00B050"/>
                </a:solidFill>
              </a:rPr>
              <a:t>passed &amp; responses sent</a:t>
            </a:r>
            <a:endParaRPr lang="en-AU" dirty="0">
              <a:solidFill>
                <a:schemeClr val="accent2"/>
              </a:solidFill>
            </a:endParaRPr>
          </a:p>
          <a:p>
            <a:pPr lvl="1"/>
            <a:r>
              <a:rPr lang="en-GB" dirty="0"/>
              <a:t>The 60-day ballot passed on 23 Nov 2016</a:t>
            </a:r>
          </a:p>
          <a:p>
            <a:pPr lvl="2"/>
            <a:r>
              <a:rPr lang="en-GB" dirty="0"/>
              <a:t>Need for IS on topic: 9/0/10</a:t>
            </a:r>
          </a:p>
          <a:p>
            <a:pPr lvl="2"/>
            <a:r>
              <a:rPr lang="en-GB" dirty="0"/>
              <a:t>Submission of this proposal as IS: 6/3/10, with “no” from Germany, Japan &amp; UK</a:t>
            </a:r>
          </a:p>
          <a:p>
            <a:pPr lvl="1"/>
            <a:r>
              <a:rPr lang="en-AU" dirty="0"/>
              <a:t>Responses were sent in Feb 2017 (see 15-17-0107-02)</a:t>
            </a:r>
            <a:endParaRPr lang="en-GB" dirty="0"/>
          </a:p>
          <a:p>
            <a:r>
              <a:rPr lang="en-AU" dirty="0"/>
              <a:t>FDIS ballot: </a:t>
            </a:r>
            <a:r>
              <a:rPr lang="en-AU" dirty="0">
                <a:solidFill>
                  <a:srgbClr val="00B050"/>
                </a:solidFill>
              </a:rPr>
              <a:t>passed &amp; published</a:t>
            </a:r>
            <a:endParaRPr lang="en-AU" dirty="0">
              <a:solidFill>
                <a:schemeClr val="accent6"/>
              </a:solidFill>
            </a:endParaRPr>
          </a:p>
          <a:p>
            <a:pPr lvl="1"/>
            <a:r>
              <a:rPr lang="en-AU" dirty="0"/>
              <a:t>Passed on 7 Sep 17 by 12/2/14 (N16711)</a:t>
            </a:r>
          </a:p>
          <a:p>
            <a:pPr lvl="2"/>
            <a:r>
              <a:rPr lang="en-AU" dirty="0"/>
              <a:t>China NB and Japan NB voted “no” with comments</a:t>
            </a:r>
          </a:p>
          <a:p>
            <a:pPr lvl="2"/>
            <a:r>
              <a:rPr lang="en-AU" dirty="0"/>
              <a:t>Response finally sent after July 2019 meeting by e-mail but SC6 Secretary decided not to publish because so late</a:t>
            </a:r>
          </a:p>
          <a:p>
            <a:pPr lvl="1"/>
            <a:r>
              <a:rPr lang="en-AU" dirty="0"/>
              <a:t>Published as ISO/IEC/IEEE 8802-15-6:2017</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176</a:t>
            </a:fld>
            <a:endParaRPr lang="en-US"/>
          </a:p>
        </p:txBody>
      </p:sp>
    </p:spTree>
    <p:extLst>
      <p:ext uri="{BB962C8B-B14F-4D97-AF65-F5344CB8AC3E}">
        <p14:creationId xmlns:p14="http://schemas.microsoft.com/office/powerpoint/2010/main" val="223652102"/>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1AR-Rev</a:t>
            </a:r>
            <a:r>
              <a:rPr lang="en-AU" dirty="0"/>
              <a:t> is published as ISO/IEC/IEEE 8802-1AR </a:t>
            </a:r>
            <a:br>
              <a:rPr lang="en-AU" dirty="0"/>
            </a:b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D2.0 was liaised in Apr 2018 (WG1N124) </a:t>
            </a:r>
          </a:p>
          <a:p>
            <a:r>
              <a:rPr lang="en-US" dirty="0"/>
              <a:t>60-day</a:t>
            </a:r>
            <a:r>
              <a:rPr lang="en-AU" dirty="0"/>
              <a:t> pre-ballot: </a:t>
            </a:r>
            <a:r>
              <a:rPr lang="en-AU" dirty="0">
                <a:solidFill>
                  <a:srgbClr val="00B050"/>
                </a:solidFill>
              </a:rPr>
              <a:t>passed &amp; responses sent</a:t>
            </a:r>
          </a:p>
          <a:p>
            <a:pPr lvl="1"/>
            <a:r>
              <a:rPr lang="en-AU" dirty="0"/>
              <a:t>802.1AR-Rev 60-day ballot passed on 14 Oct 2018 (N16858)</a:t>
            </a:r>
          </a:p>
          <a:p>
            <a:pPr lvl="2"/>
            <a:r>
              <a:rPr lang="en-AU" dirty="0"/>
              <a:t>Passed 8/0/10 on need for ISO standard</a:t>
            </a:r>
          </a:p>
          <a:p>
            <a:pPr lvl="2"/>
            <a:r>
              <a:rPr lang="en-AU" dirty="0"/>
              <a:t>Passed 5/1/12 on support for submission to FDIS</a:t>
            </a:r>
          </a:p>
          <a:p>
            <a:pPr lvl="1"/>
            <a:r>
              <a:rPr lang="en-AU" dirty="0"/>
              <a:t>Response to China NB sent in Jan 2019 (N16912)</a:t>
            </a:r>
          </a:p>
          <a:p>
            <a:r>
              <a:rPr lang="en-AU" dirty="0"/>
              <a:t>FDIS ballot: </a:t>
            </a:r>
            <a:r>
              <a:rPr lang="en-AU" dirty="0">
                <a:solidFill>
                  <a:srgbClr val="00B050"/>
                </a:solidFill>
              </a:rPr>
              <a:t>published</a:t>
            </a:r>
          </a:p>
          <a:p>
            <a:pPr lvl="1"/>
            <a:r>
              <a:rPr lang="en-AU" dirty="0"/>
              <a:t>802.1AR-Rev FDIS ballot passed on 14 Nov 2020</a:t>
            </a:r>
          </a:p>
          <a:p>
            <a:pPr lvl="2"/>
            <a:r>
              <a:rPr lang="en-AU" dirty="0"/>
              <a:t>Passed 10/1/7 (N07167)</a:t>
            </a:r>
          </a:p>
          <a:p>
            <a:pPr lvl="2"/>
            <a:r>
              <a:rPr lang="en-AU" dirty="0">
                <a:hlinkClick r:id="rId2"/>
              </a:rPr>
              <a:t>Response</a:t>
            </a:r>
            <a:r>
              <a:rPr lang="en-AU" dirty="0"/>
              <a:t> to China NB sent in Apr 2020 (N17167)</a:t>
            </a:r>
          </a:p>
          <a:p>
            <a:pPr lvl="1"/>
            <a:r>
              <a:rPr lang="en-AU" dirty="0"/>
              <a:t>Published as ISO/IEC/IEEE 8802-1AR </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177</a:t>
            </a:fld>
            <a:endParaRPr lang="en-US"/>
          </a:p>
        </p:txBody>
      </p:sp>
    </p:spTree>
    <p:extLst>
      <p:ext uri="{BB962C8B-B14F-4D97-AF65-F5344CB8AC3E}">
        <p14:creationId xmlns:p14="http://schemas.microsoft.com/office/powerpoint/2010/main" val="482605529"/>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1AC/Cor-1</a:t>
            </a:r>
            <a:r>
              <a:rPr lang="en-AU" dirty="0"/>
              <a:t> is published as ISO/IEC/IEEE 8802-1AC:2018/COR 1:2019</a:t>
            </a:r>
          </a:p>
        </p:txBody>
      </p:sp>
      <p:sp>
        <p:nvSpPr>
          <p:cNvPr id="10" name="Content Placeholder 9"/>
          <p:cNvSpPr>
            <a:spLocks noGrp="1"/>
          </p:cNvSpPr>
          <p:nvPr>
            <p:ph idx="1"/>
          </p:nvPr>
        </p:nvSpPr>
        <p:spPr>
          <a:xfrm>
            <a:off x="685800" y="1981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D2.0 was liaised in Apr 2018 (WG1N124)</a:t>
            </a:r>
          </a:p>
          <a:p>
            <a:r>
              <a:rPr lang="en-AU" dirty="0"/>
              <a:t>90-day ballot: </a:t>
            </a:r>
            <a:r>
              <a:rPr lang="en-AU" dirty="0">
                <a:solidFill>
                  <a:srgbClr val="00B050"/>
                </a:solidFill>
              </a:rPr>
              <a:t>published</a:t>
            </a:r>
            <a:endParaRPr lang="en-AU" dirty="0">
              <a:solidFill>
                <a:schemeClr val="accent2"/>
              </a:solidFill>
            </a:endParaRPr>
          </a:p>
          <a:p>
            <a:pPr lvl="1"/>
            <a:r>
              <a:rPr lang="en-AU" dirty="0"/>
              <a:t>802.</a:t>
            </a:r>
            <a:r>
              <a:rPr lang="en-AU" dirty="0">
                <a:cs typeface="Arial" panose="020B0604020202020204" pitchFamily="34" charset="0"/>
              </a:rPr>
              <a:t>1AC/Cor1</a:t>
            </a:r>
            <a:r>
              <a:rPr lang="en-AU" dirty="0"/>
              <a:t> 90-day FDIS ballot passed on 18 Mar 2019 (N16981)</a:t>
            </a:r>
          </a:p>
          <a:p>
            <a:pPr lvl="2"/>
            <a:r>
              <a:rPr lang="en-AU" dirty="0"/>
              <a:t>Passed 6/0/12 on need for ISO standard</a:t>
            </a:r>
          </a:p>
          <a:p>
            <a:pPr lvl="2"/>
            <a:r>
              <a:rPr lang="en-AU" dirty="0"/>
              <a:t>Passed 6/0/12 on approval</a:t>
            </a:r>
            <a:endParaRPr lang="en-AU" dirty="0">
              <a:solidFill>
                <a:srgbClr val="FF0000"/>
              </a:solidFill>
            </a:endParaRPr>
          </a:p>
          <a:p>
            <a:pPr lvl="1"/>
            <a:r>
              <a:rPr lang="en-AU" dirty="0"/>
              <a:t>IEEE 802.1AC/Cor 1 is published as ISO/IEC/IEEE 8802-1AC:2018/COR 1:2019</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178</a:t>
            </a:fld>
            <a:endParaRPr lang="en-US"/>
          </a:p>
        </p:txBody>
      </p:sp>
    </p:spTree>
    <p:extLst>
      <p:ext uri="{BB962C8B-B14F-4D97-AF65-F5344CB8AC3E}">
        <p14:creationId xmlns:p14="http://schemas.microsoft.com/office/powerpoint/2010/main" val="42521768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31 standards completely through the PSDO ratification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18</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1596186"/>
              </p:ext>
            </p:extLst>
          </p:nvPr>
        </p:nvGraphicFramePr>
        <p:xfrm>
          <a:off x="762000" y="1722120"/>
          <a:ext cx="7620000" cy="4602480"/>
        </p:xfrm>
        <a:graphic>
          <a:graphicData uri="http://schemas.openxmlformats.org/drawingml/2006/table">
            <a:tbl>
              <a:tblPr firstRow="1" bandRow="1">
                <a:tableStyleId>{21E4AEA4-8DFA-4A89-87EB-49C32662AFE0}</a:tableStyleId>
              </a:tblPr>
              <a:tblGrid>
                <a:gridCol w="1371600">
                  <a:extLst>
                    <a:ext uri="{9D8B030D-6E8A-4147-A177-3AD203B41FA5}">
                      <a16:colId xmlns:a16="http://schemas.microsoft.com/office/drawing/2014/main" val="20000"/>
                    </a:ext>
                  </a:extLst>
                </a:gridCol>
                <a:gridCol w="2030186">
                  <a:extLst>
                    <a:ext uri="{9D8B030D-6E8A-4147-A177-3AD203B41FA5}">
                      <a16:colId xmlns:a16="http://schemas.microsoft.com/office/drawing/2014/main" val="20001"/>
                    </a:ext>
                  </a:extLst>
                </a:gridCol>
                <a:gridCol w="2109107">
                  <a:extLst>
                    <a:ext uri="{9D8B030D-6E8A-4147-A177-3AD203B41FA5}">
                      <a16:colId xmlns:a16="http://schemas.microsoft.com/office/drawing/2014/main" val="20002"/>
                    </a:ext>
                  </a:extLst>
                </a:gridCol>
                <a:gridCol w="2109107">
                  <a:extLst>
                    <a:ext uri="{9D8B030D-6E8A-4147-A177-3AD203B41FA5}">
                      <a16:colId xmlns:a16="http://schemas.microsoft.com/office/drawing/2014/main" val="20003"/>
                    </a:ext>
                  </a:extLst>
                </a:gridCol>
              </a:tblGrid>
              <a:tr h="536222">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10444">
                <a:tc>
                  <a:txBody>
                    <a:bodyPr/>
                    <a:lstStyle/>
                    <a:p>
                      <a:r>
                        <a:rPr lang="en-AU" sz="1600" b="0" dirty="0"/>
                        <a:t>802</a:t>
                      </a:r>
                      <a:endParaRPr lang="en-AU" sz="1600" b="0" dirty="0">
                        <a:latin typeface="+mj-lt"/>
                        <a:cs typeface="Arial" panose="020B0604020202020204" pitchFamily="34" charset="0"/>
                      </a:endParaRPr>
                    </a:p>
                  </a:txBody>
                  <a:tcPr marL="115147" marR="115147"/>
                </a:tc>
                <a:tc>
                  <a:txBody>
                    <a:bodyPr/>
                    <a:lstStyle/>
                    <a:p>
                      <a:pPr algn="ctr"/>
                      <a:r>
                        <a:rPr lang="en-AU" sz="1600" b="0" kern="1200" dirty="0">
                          <a:solidFill>
                            <a:srgbClr val="00B050"/>
                          </a:solidFill>
                        </a:rPr>
                        <a:t>Oct 2014</a:t>
                      </a:r>
                      <a:endParaRPr lang="en-AU" sz="1600" b="0" kern="1200" dirty="0">
                        <a:solidFill>
                          <a:srgbClr val="00B050"/>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Nov 2015</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rPr>
                        <a:t>Jan 2016</a:t>
                      </a:r>
                      <a:endParaRPr lang="en-AU" sz="1600" b="0" kern="1200" dirty="0">
                        <a:solidFill>
                          <a:srgbClr val="00B050"/>
                        </a:solidFill>
                        <a:latin typeface="+mn-lt"/>
                        <a:ea typeface="+mn-ea"/>
                        <a:cs typeface="+mn-cs"/>
                      </a:endParaRPr>
                    </a:p>
                  </a:txBody>
                  <a:tcPr marL="115147" marR="115147"/>
                </a:tc>
                <a:extLst>
                  <a:ext uri="{0D108BD9-81ED-4DB2-BD59-A6C34878D82A}">
                    <a16:rowId xmlns:a16="http://schemas.microsoft.com/office/drawing/2014/main" val="10001"/>
                  </a:ext>
                </a:extLst>
              </a:tr>
              <a:tr h="310444">
                <a:tc>
                  <a:txBody>
                    <a:bodyPr/>
                    <a:lstStyle/>
                    <a:p>
                      <a:r>
                        <a:rPr lang="en-AU" sz="1600" b="0" dirty="0"/>
                        <a:t>802.1X</a:t>
                      </a:r>
                    </a:p>
                  </a:txBody>
                  <a:tcPr marL="115147" marR="115147"/>
                </a:tc>
                <a:tc>
                  <a:txBody>
                    <a:bodyPr/>
                    <a:lstStyle/>
                    <a:p>
                      <a:pPr algn="ctr"/>
                      <a:r>
                        <a:rPr lang="en-AU" sz="1600" b="0" dirty="0">
                          <a:solidFill>
                            <a:srgbClr val="00B050"/>
                          </a:solidFill>
                        </a:rPr>
                        <a:t>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extLst>
                  <a:ext uri="{0D108BD9-81ED-4DB2-BD59-A6C34878D82A}">
                    <a16:rowId xmlns:a16="http://schemas.microsoft.com/office/drawing/2014/main" val="10002"/>
                  </a:ext>
                </a:extLst>
              </a:tr>
              <a:tr h="310444">
                <a:tc>
                  <a:txBody>
                    <a:bodyPr/>
                    <a:lstStyle/>
                    <a:p>
                      <a:r>
                        <a:rPr lang="en-AU" sz="1600" b="0" dirty="0"/>
                        <a:t>802.1AE</a:t>
                      </a:r>
                    </a:p>
                  </a:txBody>
                  <a:tcPr marL="115147" marR="115147"/>
                </a:tc>
                <a:tc>
                  <a:txBody>
                    <a:bodyPr/>
                    <a:lstStyle/>
                    <a:p>
                      <a:pPr algn="ctr"/>
                      <a:r>
                        <a:rPr lang="en-AU" sz="1600" b="0" baseline="0" dirty="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extLst>
                  <a:ext uri="{0D108BD9-81ED-4DB2-BD59-A6C34878D82A}">
                    <a16:rowId xmlns:a16="http://schemas.microsoft.com/office/drawing/2014/main" val="10003"/>
                  </a:ext>
                </a:extLst>
              </a:tr>
              <a:tr h="310444">
                <a:tc>
                  <a:txBody>
                    <a:bodyPr/>
                    <a:lstStyle/>
                    <a:p>
                      <a:r>
                        <a:rPr lang="en-AU" sz="1600" b="0" dirty="0"/>
                        <a:t>802.1AB</a:t>
                      </a:r>
                    </a:p>
                  </a:txBody>
                  <a:tcPr marL="115147" marR="115147"/>
                </a:tc>
                <a:tc>
                  <a:txBody>
                    <a:bodyPr/>
                    <a:lstStyle/>
                    <a:p>
                      <a:pPr algn="ctr"/>
                      <a:r>
                        <a:rPr lang="en-AU" sz="1600" b="0" dirty="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2014</a:t>
                      </a:r>
                    </a:p>
                  </a:txBody>
                  <a:tcPr marL="115147" marR="115147"/>
                </a:tc>
                <a:extLst>
                  <a:ext uri="{0D108BD9-81ED-4DB2-BD59-A6C34878D82A}">
                    <a16:rowId xmlns:a16="http://schemas.microsoft.com/office/drawing/2014/main" val="10004"/>
                  </a:ext>
                </a:extLst>
              </a:tr>
              <a:tr h="310444">
                <a:tc>
                  <a:txBody>
                    <a:bodyPr/>
                    <a:lstStyle/>
                    <a:p>
                      <a:r>
                        <a:rPr lang="en-AU" sz="1600" b="0" dirty="0"/>
                        <a:t>802.1AR</a:t>
                      </a:r>
                    </a:p>
                  </a:txBody>
                  <a:tcPr marL="115147" marR="115147"/>
                </a:tc>
                <a:tc>
                  <a:txBody>
                    <a:bodyPr/>
                    <a:lstStyle/>
                    <a:p>
                      <a:pPr algn="ctr"/>
                      <a:r>
                        <a:rPr lang="en-AU" sz="1600" b="0" dirty="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2014</a:t>
                      </a:r>
                    </a:p>
                  </a:txBody>
                  <a:tcPr marL="115147" marR="115147"/>
                </a:tc>
                <a:extLst>
                  <a:ext uri="{0D108BD9-81ED-4DB2-BD59-A6C34878D82A}">
                    <a16:rowId xmlns:a16="http://schemas.microsoft.com/office/drawing/2014/main" val="10005"/>
                  </a:ext>
                </a:extLst>
              </a:tr>
              <a:tr h="310444">
                <a:tc>
                  <a:txBody>
                    <a:bodyPr/>
                    <a:lstStyle/>
                    <a:p>
                      <a:r>
                        <a:rPr lang="en-AU" sz="1600" b="0" dirty="0"/>
                        <a:t>802.1AS</a:t>
                      </a:r>
                    </a:p>
                  </a:txBody>
                  <a:tcPr marL="115147" marR="115147"/>
                </a:tc>
                <a:tc>
                  <a:txBody>
                    <a:bodyPr/>
                    <a:lstStyle/>
                    <a:p>
                      <a:pPr algn="ctr"/>
                      <a:r>
                        <a:rPr lang="en-AU" sz="1600" b="0" dirty="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2014</a:t>
                      </a:r>
                    </a:p>
                  </a:txBody>
                  <a:tcPr marL="115147" marR="115147"/>
                </a:tc>
                <a:extLst>
                  <a:ext uri="{0D108BD9-81ED-4DB2-BD59-A6C34878D82A}">
                    <a16:rowId xmlns:a16="http://schemas.microsoft.com/office/drawing/2014/main" val="10006"/>
                  </a:ext>
                </a:extLst>
              </a:tr>
              <a:tr h="310444">
                <a:tc>
                  <a:txBody>
                    <a:bodyPr/>
                    <a:lstStyle/>
                    <a:p>
                      <a:r>
                        <a:rPr lang="en-AU" sz="1600" b="0" dirty="0">
                          <a:latin typeface="+mj-lt"/>
                          <a:cs typeface="Arial" panose="020B0604020202020204" pitchFamily="34" charset="0"/>
                        </a:rPr>
                        <a:t>802.1AEbw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Jan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Feb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a:t>
                      </a:r>
                      <a:r>
                        <a:rPr lang="en-AU" sz="1600" b="0" baseline="0" dirty="0">
                          <a:solidFill>
                            <a:srgbClr val="00B050"/>
                          </a:solidFill>
                        </a:rPr>
                        <a:t> 2015</a:t>
                      </a:r>
                    </a:p>
                  </a:txBody>
                  <a:tcPr marL="115147" marR="115147"/>
                </a:tc>
                <a:extLst>
                  <a:ext uri="{0D108BD9-81ED-4DB2-BD59-A6C34878D82A}">
                    <a16:rowId xmlns:a16="http://schemas.microsoft.com/office/drawing/2014/main" val="10007"/>
                  </a:ext>
                </a:extLst>
              </a:tr>
              <a:tr h="310444">
                <a:tc>
                  <a:txBody>
                    <a:bodyPr/>
                    <a:lstStyle/>
                    <a:p>
                      <a:r>
                        <a:rPr lang="en-AU" sz="1600" b="0" dirty="0">
                          <a:latin typeface="+mj-lt"/>
                          <a:cs typeface="Arial" panose="020B0604020202020204" pitchFamily="34" charset="0"/>
                        </a:rPr>
                        <a:t>802.1AEbn</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Jan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Feb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a:t>
                      </a:r>
                      <a:r>
                        <a:rPr lang="en-AU" sz="1600" b="0" baseline="0" dirty="0">
                          <a:solidFill>
                            <a:srgbClr val="00B050"/>
                          </a:solidFill>
                        </a:rPr>
                        <a:t> 2015</a:t>
                      </a:r>
                    </a:p>
                  </a:txBody>
                  <a:tcPr marL="115147" marR="115147"/>
                </a:tc>
                <a:extLst>
                  <a:ext uri="{0D108BD9-81ED-4DB2-BD59-A6C34878D82A}">
                    <a16:rowId xmlns:a16="http://schemas.microsoft.com/office/drawing/2014/main" val="10008"/>
                  </a:ext>
                </a:extLst>
              </a:tr>
              <a:tr h="310444">
                <a:tc>
                  <a:txBody>
                    <a:bodyPr/>
                    <a:lstStyle/>
                    <a:p>
                      <a:r>
                        <a:rPr lang="en-AU" sz="1600" b="0" dirty="0">
                          <a:latin typeface="+mj-lt"/>
                          <a:cs typeface="Arial" panose="020B0604020202020204" pitchFamily="34" charset="0"/>
                        </a:rPr>
                        <a:t>802.1AX</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Nov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09"/>
                  </a:ext>
                </a:extLst>
              </a:tr>
              <a:tr h="310444">
                <a:tc>
                  <a:txBody>
                    <a:bodyPr/>
                    <a:lstStyle/>
                    <a:p>
                      <a:r>
                        <a:rPr lang="en-AU" sz="1600" b="0" dirty="0">
                          <a:latin typeface="+mj-lt"/>
                          <a:cs typeface="Arial" panose="020B0604020202020204" pitchFamily="34" charset="0"/>
                        </a:rPr>
                        <a:t>802.1Xbx</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a:t>
                      </a:r>
                      <a:r>
                        <a:rPr lang="en-AU" sz="1600" b="0" baseline="0" dirty="0">
                          <a:solidFill>
                            <a:srgbClr val="00B050"/>
                          </a:solidFill>
                        </a:rPr>
                        <a:t>r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a:t>
                      </a:r>
                      <a:r>
                        <a:rPr lang="en-AU" sz="1600" b="0" baseline="0" dirty="0">
                          <a:solidFill>
                            <a:srgbClr val="00B050"/>
                          </a:solidFill>
                        </a:rPr>
                        <a:t>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2016</a:t>
                      </a:r>
                    </a:p>
                  </a:txBody>
                  <a:tcPr marL="115147" marR="115147"/>
                </a:tc>
                <a:extLst>
                  <a:ext uri="{0D108BD9-81ED-4DB2-BD59-A6C34878D82A}">
                    <a16:rowId xmlns:a16="http://schemas.microsoft.com/office/drawing/2014/main" val="10010"/>
                  </a:ext>
                </a:extLst>
              </a:tr>
              <a:tr h="310444">
                <a:tc>
                  <a:txBody>
                    <a:bodyPr/>
                    <a:lstStyle/>
                    <a:p>
                      <a:r>
                        <a:rPr lang="en-AU" sz="1600" b="0" dirty="0">
                          <a:latin typeface="+mj-lt"/>
                          <a:cs typeface="Arial" panose="020B0604020202020204" pitchFamily="34" charset="0"/>
                        </a:rPr>
                        <a:t>802.1Q-Rev</a:t>
                      </a:r>
                    </a:p>
                  </a:txBody>
                  <a:tcPr marL="115147" marR="115147">
                    <a:lnB w="12700" cmpd="sng">
                      <a:noFill/>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2016</a:t>
                      </a:r>
                    </a:p>
                  </a:txBody>
                  <a:tcPr marL="115147" marR="115147"/>
                </a:tc>
                <a:extLst>
                  <a:ext uri="{0D108BD9-81ED-4DB2-BD59-A6C34878D82A}">
                    <a16:rowId xmlns:a16="http://schemas.microsoft.com/office/drawing/2014/main" val="10011"/>
                  </a:ext>
                </a:extLst>
              </a:tr>
              <a:tr h="310444">
                <a:tc>
                  <a:txBody>
                    <a:bodyPr/>
                    <a:lstStyle/>
                    <a:p>
                      <a:r>
                        <a:rPr lang="en-AU" sz="1600" dirty="0"/>
                        <a:t>802.1BA</a:t>
                      </a:r>
                    </a:p>
                  </a:txBody>
                  <a:tcPr marL="115147" marR="115147">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2015</a:t>
                      </a:r>
                      <a:endParaRPr lang="en-AU" sz="1600" b="0" dirty="0">
                        <a:solidFill>
                          <a:srgbClr val="00B050"/>
                        </a:solidFill>
                      </a:endParaRPr>
                    </a:p>
                  </a:txBody>
                  <a:tcPr marL="115147" marR="115147">
                    <a:lnL w="12700" cmpd="sng">
                      <a:noFill/>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Aug</a:t>
                      </a:r>
                      <a:r>
                        <a:rPr lang="en-AU" sz="1600" b="0" baseline="0" dirty="0">
                          <a:solidFill>
                            <a:srgbClr val="00B050"/>
                          </a:solidFill>
                        </a:rPr>
                        <a:t> </a:t>
                      </a:r>
                      <a:r>
                        <a:rPr lang="en-AU" sz="1600" b="0" dirty="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20069246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31 standards completely through the PSDO ratification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19</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86262479"/>
              </p:ext>
            </p:extLst>
          </p:nvPr>
        </p:nvGraphicFramePr>
        <p:xfrm>
          <a:off x="761999" y="1712149"/>
          <a:ext cx="7696200" cy="460248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291598">
                <a:tc>
                  <a:txBody>
                    <a:bodyPr/>
                    <a:lstStyle/>
                    <a:p>
                      <a:r>
                        <a:rPr lang="en-AU" sz="1600" dirty="0"/>
                        <a:t>802.1BR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Aug</a:t>
                      </a:r>
                      <a:r>
                        <a:rPr lang="en-AU" sz="1600" b="0" baseline="0" dirty="0">
                          <a:solidFill>
                            <a:srgbClr val="00B050"/>
                          </a:solidFill>
                        </a:rPr>
                        <a:t> </a:t>
                      </a:r>
                      <a:r>
                        <a:rPr lang="en-AU" sz="1600" b="0" dirty="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3362392614"/>
                  </a:ext>
                </a:extLst>
              </a:tr>
              <a:tr h="291598">
                <a:tc>
                  <a:txBody>
                    <a:bodyPr/>
                    <a:lstStyle/>
                    <a:p>
                      <a:r>
                        <a:rPr lang="en-AU" sz="1600" dirty="0"/>
                        <a:t>802.1Qbv</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extLst>
                  <a:ext uri="{0D108BD9-81ED-4DB2-BD59-A6C34878D82A}">
                    <a16:rowId xmlns:a16="http://schemas.microsoft.com/office/drawing/2014/main" val="3405036956"/>
                  </a:ext>
                </a:extLst>
              </a:tr>
              <a:tr h="291598">
                <a:tc>
                  <a:txBody>
                    <a:bodyPr/>
                    <a:lstStyle/>
                    <a:p>
                      <a:r>
                        <a:rPr lang="en-AU" sz="1600" dirty="0"/>
                        <a:t>802.1AB</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extLst>
                  <a:ext uri="{0D108BD9-81ED-4DB2-BD59-A6C34878D82A}">
                    <a16:rowId xmlns:a16="http://schemas.microsoft.com/office/drawing/2014/main" val="3324006233"/>
                  </a:ext>
                </a:extLst>
              </a:tr>
              <a:tr h="291598">
                <a:tc>
                  <a:txBody>
                    <a:bodyPr/>
                    <a:lstStyle/>
                    <a:p>
                      <a:r>
                        <a:rPr lang="en-AU" sz="1600" dirty="0"/>
                        <a:t>802.1Qca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extLst>
                  <a:ext uri="{0D108BD9-81ED-4DB2-BD59-A6C34878D82A}">
                    <a16:rowId xmlns:a16="http://schemas.microsoft.com/office/drawing/2014/main" val="10001"/>
                  </a:ext>
                </a:extLst>
              </a:tr>
              <a:tr h="291598">
                <a:tc>
                  <a:txBody>
                    <a:bodyPr/>
                    <a:lstStyle/>
                    <a:p>
                      <a:r>
                        <a:rPr lang="en-AU" sz="1600" b="0" dirty="0"/>
                        <a:t>802.1Qbu</a:t>
                      </a:r>
                    </a:p>
                  </a:txBody>
                  <a:tcPr marL="115147" marR="115147"/>
                </a:tc>
                <a:tc>
                  <a:txBody>
                    <a:bodyPr/>
                    <a:lstStyle/>
                    <a:p>
                      <a:pPr algn="ct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296114236"/>
                  </a:ext>
                </a:extLst>
              </a:tr>
              <a:tr h="291598">
                <a:tc>
                  <a:txBody>
                    <a:bodyPr/>
                    <a:lstStyle/>
                    <a:p>
                      <a:r>
                        <a:rPr lang="en-AU" sz="1600" b="0" dirty="0"/>
                        <a:t>802.1Qbz</a:t>
                      </a:r>
                    </a:p>
                  </a:txBody>
                  <a:tcPr marL="115147" marR="115147"/>
                </a:tc>
                <a:tc>
                  <a:txBody>
                    <a:bodyPr/>
                    <a:lstStyle/>
                    <a:p>
                      <a:pPr algn="ct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3459995518"/>
                  </a:ext>
                </a:extLst>
              </a:tr>
              <a:tr h="291598">
                <a:tc>
                  <a:txBody>
                    <a:bodyPr/>
                    <a:lstStyle/>
                    <a:p>
                      <a:r>
                        <a:rPr lang="en-AU" sz="1600" dirty="0">
                          <a:latin typeface="+mj-lt"/>
                          <a:cs typeface="Arial" panose="020B0604020202020204" pitchFamily="34" charset="0"/>
                        </a:rPr>
                        <a:t>802.1Qcd</a:t>
                      </a:r>
                      <a:endParaRPr lang="en-AU" sz="1600" b="0" dirty="0"/>
                    </a:p>
                  </a:txBody>
                  <a:tcPr marL="115147" marR="115147"/>
                </a:tc>
                <a:tc>
                  <a:txBody>
                    <a:bodyPr/>
                    <a:lstStyle/>
                    <a:p>
                      <a:pPr algn="ctr"/>
                      <a:r>
                        <a:rPr lang="en-AU" sz="1600" b="0" dirty="0">
                          <a:solidFill>
                            <a:srgbClr val="00B050"/>
                          </a:solidFill>
                        </a:rPr>
                        <a:t>Oct</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4119813029"/>
                  </a:ext>
                </a:extLst>
              </a:tr>
              <a:tr h="291598">
                <a:tc>
                  <a:txBody>
                    <a:bodyPr/>
                    <a:lstStyle/>
                    <a:p>
                      <a:r>
                        <a:rPr lang="en-AU" sz="1600" b="0" dirty="0"/>
                        <a:t>802.1Q-Cor1</a:t>
                      </a:r>
                    </a:p>
                  </a:txBody>
                  <a:tcPr marL="115147" marR="0"/>
                </a:tc>
                <a:tc>
                  <a:txBody>
                    <a:bodyPr/>
                    <a:lstStyle/>
                    <a:p>
                      <a:pPr algn="ct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2017</a:t>
                      </a:r>
                      <a:endParaRPr lang="en-AU" sz="1600" b="0" dirty="0">
                        <a:solidFill>
                          <a:srgbClr val="00B050"/>
                        </a:solidFill>
                      </a:endParaRPr>
                    </a:p>
                  </a:txBody>
                  <a:tcPr marL="115147" marR="115147"/>
                </a:tc>
                <a:extLst>
                  <a:ext uri="{0D108BD9-81ED-4DB2-BD59-A6C34878D82A}">
                    <a16:rowId xmlns:a16="http://schemas.microsoft.com/office/drawing/2014/main" val="302007147"/>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dk1"/>
                          </a:solidFill>
                          <a:latin typeface="+mn-lt"/>
                          <a:ea typeface="+mn-ea"/>
                          <a:cs typeface="+mn-cs"/>
                        </a:rPr>
                        <a:t>802.1AC-Rev</a:t>
                      </a:r>
                    </a:p>
                  </a:txBody>
                  <a:tcPr marL="115147" marR="0"/>
                </a:tc>
                <a:tc>
                  <a:txBody>
                    <a:bodyPr/>
                    <a:lstStyle/>
                    <a:p>
                      <a:pPr algn="ctr"/>
                      <a:r>
                        <a:rPr lang="en-AU" sz="1600" b="0" dirty="0">
                          <a:solidFill>
                            <a:srgbClr val="00B050"/>
                          </a:solidFill>
                        </a:rPr>
                        <a:t>May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2018</a:t>
                      </a:r>
                    </a:p>
                  </a:txBody>
                  <a:tcPr marL="115147" marR="115147"/>
                </a:tc>
                <a:extLst>
                  <a:ext uri="{0D108BD9-81ED-4DB2-BD59-A6C34878D82A}">
                    <a16:rowId xmlns:a16="http://schemas.microsoft.com/office/drawing/2014/main" val="347298951"/>
                  </a:ext>
                </a:extLst>
              </a:tr>
              <a:tr h="291598">
                <a:tc>
                  <a:txBody>
                    <a:bodyPr/>
                    <a:lstStyle/>
                    <a:p>
                      <a:r>
                        <a:rPr lang="en-AU" sz="1600" b="0" dirty="0"/>
                        <a:t>802d</a:t>
                      </a:r>
                    </a:p>
                  </a:txBody>
                  <a:tcPr marL="115147" marR="0"/>
                </a:tc>
                <a:tc>
                  <a:txBody>
                    <a:bodyPr/>
                    <a:lstStyle/>
                    <a:p>
                      <a:pPr algn="ctr"/>
                      <a:r>
                        <a:rPr lang="en-AU" sz="1600" b="0" dirty="0">
                          <a:solidFill>
                            <a:srgbClr val="00B050"/>
                          </a:solidFill>
                        </a:rPr>
                        <a:t>Jun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963094535"/>
                  </a:ext>
                </a:extLst>
              </a:tr>
              <a:tr h="291598">
                <a:tc>
                  <a:txBody>
                    <a:bodyPr/>
                    <a:lstStyle/>
                    <a:p>
                      <a:r>
                        <a:rPr lang="en-GB" sz="1600" dirty="0"/>
                        <a:t>802.1AX/Cor1 </a:t>
                      </a:r>
                      <a:endParaRPr lang="en-AU" sz="1600" b="0" dirty="0"/>
                    </a:p>
                  </a:txBody>
                  <a:tcPr marL="115147" marR="0"/>
                </a:tc>
                <a:tc>
                  <a:txBody>
                    <a:bodyPr/>
                    <a:lstStyle/>
                    <a:p>
                      <a:pPr algn="ct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52471432"/>
                  </a:ext>
                </a:extLst>
              </a:tr>
              <a:tr h="291598">
                <a:tc>
                  <a:txBody>
                    <a:bodyPr/>
                    <a:lstStyle/>
                    <a:p>
                      <a:r>
                        <a:rPr lang="en-AU" sz="1600" b="0" dirty="0"/>
                        <a:t>802.1AEcg</a:t>
                      </a:r>
                    </a:p>
                  </a:txBody>
                  <a:tcPr marL="115147" marR="0"/>
                </a:tc>
                <a:tc>
                  <a:txBody>
                    <a:bodyPr/>
                    <a:lstStyle/>
                    <a:p>
                      <a:pPr algn="ctr"/>
                      <a:r>
                        <a:rPr lang="en-AU" sz="1600" b="0" dirty="0">
                          <a:solidFill>
                            <a:srgbClr val="00B050"/>
                          </a:solidFill>
                        </a:rPr>
                        <a:t>Sep 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Aug 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19</a:t>
                      </a:r>
                    </a:p>
                  </a:txBody>
                  <a:tcPr marL="115147" marR="115147"/>
                </a:tc>
                <a:extLst>
                  <a:ext uri="{0D108BD9-81ED-4DB2-BD59-A6C34878D82A}">
                    <a16:rowId xmlns:a16="http://schemas.microsoft.com/office/drawing/2014/main" val="126968976"/>
                  </a:ext>
                </a:extLst>
              </a:tr>
            </a:tbl>
          </a:graphicData>
        </a:graphic>
      </p:graphicFrame>
    </p:spTree>
    <p:extLst>
      <p:ext uri="{BB962C8B-B14F-4D97-AF65-F5344CB8AC3E}">
        <p14:creationId xmlns:p14="http://schemas.microsoft.com/office/powerpoint/2010/main" val="20953115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p:txBody>
          <a:bodyPr/>
          <a:lstStyle/>
          <a:p>
            <a:r>
              <a:rPr lang="en-US" dirty="0"/>
              <a:t>This document will be used to provide information for any IEEE 802 JTC1 SC meetings in Sept 2020</a:t>
            </a:r>
          </a:p>
        </p:txBody>
      </p:sp>
      <p:sp>
        <p:nvSpPr>
          <p:cNvPr id="3075" name="Rectangle 5"/>
          <p:cNvSpPr>
            <a:spLocks noGrp="1" noChangeArrowheads="1"/>
          </p:cNvSpPr>
          <p:nvPr>
            <p:ph idx="1"/>
          </p:nvPr>
        </p:nvSpPr>
        <p:spPr/>
        <p:txBody>
          <a:bodyPr/>
          <a:lstStyle/>
          <a:p>
            <a:pPr lvl="1"/>
            <a:r>
              <a:rPr lang="en-US" dirty="0"/>
              <a:t>This presentation contains a proposed running order for any IEEE 802 JTC1 Standing Committee meeting, including</a:t>
            </a:r>
          </a:p>
          <a:p>
            <a:pPr lvl="2"/>
            <a:r>
              <a:rPr lang="en-US" dirty="0"/>
              <a:t>Proposed agenda</a:t>
            </a:r>
          </a:p>
          <a:p>
            <a:pPr lvl="2"/>
            <a:r>
              <a:rPr lang="en-US" dirty="0"/>
              <a:t>Other supporting material</a:t>
            </a:r>
          </a:p>
          <a:p>
            <a:pPr lvl="1"/>
            <a:r>
              <a:rPr lang="en-US" dirty="0"/>
              <a:t>It will be modified during the meeting to include motions, straw polls and other material referred to during the meeting</a:t>
            </a:r>
          </a:p>
        </p:txBody>
      </p:sp>
      <p:sp>
        <p:nvSpPr>
          <p:cNvPr id="5" name="Footer Placeholder 4"/>
          <p:cNvSpPr>
            <a:spLocks noGrp="1"/>
          </p:cNvSpPr>
          <p:nvPr>
            <p:ph type="ftr" sz="quarter" idx="10"/>
          </p:nvPr>
        </p:nvSpPr>
        <p:spPr/>
        <p:txBody>
          <a:bodyPr/>
          <a:lstStyle/>
          <a:p>
            <a:pPr>
              <a:defRPr/>
            </a:pPr>
            <a:r>
              <a:rPr lang="en-US" dirty="0"/>
              <a:t>Andrew Myles, Cisco</a:t>
            </a:r>
          </a:p>
        </p:txBody>
      </p:sp>
      <p:sp>
        <p:nvSpPr>
          <p:cNvPr id="6" name="Slide Number Placeholder 5"/>
          <p:cNvSpPr>
            <a:spLocks noGrp="1"/>
          </p:cNvSpPr>
          <p:nvPr>
            <p:ph type="sldNum" sz="quarter" idx="11"/>
          </p:nvPr>
        </p:nvSpPr>
        <p:spPr/>
        <p:txBody>
          <a:bodyPr/>
          <a:lstStyle/>
          <a:p>
            <a:pPr>
              <a:defRPr/>
            </a:pPr>
            <a:r>
              <a:rPr lang="en-US" dirty="0"/>
              <a:t>Slide </a:t>
            </a:r>
            <a:fld id="{81B19452-AD8F-4A10-B8E5-1701707FC4DF}" type="slidenum">
              <a:rPr lang="en-US" smtClean="0"/>
              <a:pPr>
                <a:defRPr/>
              </a:pPr>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31 standards completely through the PSDO ratification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20</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712289001"/>
              </p:ext>
            </p:extLst>
          </p:nvPr>
        </p:nvGraphicFramePr>
        <p:xfrm>
          <a:off x="761999" y="1712149"/>
          <a:ext cx="7696200" cy="292608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291598">
                <a:tc>
                  <a:txBody>
                    <a:bodyPr/>
                    <a:lstStyle/>
                    <a:p>
                      <a:r>
                        <a:rPr lang="en-AU" sz="1600" dirty="0">
                          <a:latin typeface="+mj-lt"/>
                          <a:cs typeface="Arial" panose="020B0604020202020204" pitchFamily="34" charset="0"/>
                        </a:rPr>
                        <a:t>802.1CB</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20</a:t>
                      </a:r>
                      <a:r>
                        <a:rPr lang="en-AU" sz="1600" b="0" kern="1200" baseline="0" dirty="0">
                          <a:solidFill>
                            <a:srgbClr val="00B050"/>
                          </a:solidFill>
                          <a:latin typeface="+mn-lt"/>
                          <a:ea typeface="+mn-ea"/>
                          <a:cs typeface="+mn-cs"/>
                        </a:rPr>
                        <a:t> Jan 18</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26 Dec 18</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362392614"/>
                  </a:ext>
                </a:extLst>
              </a:tr>
              <a:tr h="291598">
                <a:tc>
                  <a:txBody>
                    <a:bodyPr/>
                    <a:lstStyle/>
                    <a:p>
                      <a:r>
                        <a:rPr lang="en-AU" sz="1600" dirty="0">
                          <a:latin typeface="+mj-lt"/>
                          <a:cs typeface="Arial" panose="020B0604020202020204" pitchFamily="34" charset="0"/>
                        </a:rPr>
                        <a:t>802.1Qci</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9</a:t>
                      </a:r>
                      <a:r>
                        <a:rPr lang="en-AU" sz="1600" b="0" kern="1200" baseline="0" dirty="0">
                          <a:solidFill>
                            <a:srgbClr val="00B050"/>
                          </a:solidFill>
                          <a:latin typeface="+mn-lt"/>
                          <a:ea typeface="+mn-ea"/>
                          <a:cs typeface="+mn-cs"/>
                        </a:rPr>
                        <a:t> Dec 17</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 Jan 19</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3405036956"/>
                  </a:ext>
                </a:extLst>
              </a:tr>
              <a:tr h="291598">
                <a:tc>
                  <a:txBody>
                    <a:bodyPr/>
                    <a:lstStyle/>
                    <a:p>
                      <a:r>
                        <a:rPr lang="en-AU" sz="1600" dirty="0">
                          <a:latin typeface="+mj-lt"/>
                          <a:cs typeface="Arial" panose="020B0604020202020204" pitchFamily="34" charset="0"/>
                        </a:rPr>
                        <a:t>802.1Qch</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20</a:t>
                      </a:r>
                      <a:r>
                        <a:rPr lang="en-AU" sz="1600" b="0" kern="1200" baseline="0" dirty="0">
                          <a:solidFill>
                            <a:srgbClr val="00B050"/>
                          </a:solidFill>
                          <a:latin typeface="+mn-lt"/>
                          <a:ea typeface="+mn-ea"/>
                          <a:cs typeface="+mn-cs"/>
                        </a:rPr>
                        <a:t> Jan 18</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 Jan</a:t>
                      </a:r>
                      <a:r>
                        <a:rPr lang="en-AU" sz="1600" b="0" baseline="0" dirty="0">
                          <a:solidFill>
                            <a:srgbClr val="00B050"/>
                          </a:solidFill>
                          <a:latin typeface="+mj-lt"/>
                        </a:rPr>
                        <a:t> 19</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324006233"/>
                  </a:ext>
                </a:extLst>
              </a:tr>
              <a:tr h="291598">
                <a:tc>
                  <a:txBody>
                    <a:bodyPr/>
                    <a:lstStyle/>
                    <a:p>
                      <a:r>
                        <a:rPr lang="en-AU" sz="1600" dirty="0">
                          <a:latin typeface="+mj-lt"/>
                          <a:cs typeface="Arial" panose="020B0604020202020204" pitchFamily="34" charset="0"/>
                        </a:rPr>
                        <a:t>802c</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a:t>
                      </a:r>
                      <a:r>
                        <a:rPr lang="en-AU" sz="1600" b="0" kern="1200" baseline="0" dirty="0">
                          <a:solidFill>
                            <a:srgbClr val="00B050"/>
                          </a:solidFill>
                          <a:latin typeface="+mn-lt"/>
                          <a:ea typeface="+mn-ea"/>
                          <a:cs typeface="+mn-cs"/>
                        </a:rPr>
                        <a:t> Feb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26 Dec 18</a:t>
                      </a:r>
                      <a:endParaRPr lang="en-AU" sz="1600" b="0" dirty="0">
                        <a:solidFill>
                          <a:srgbClr val="00B050"/>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Apr 19</a:t>
                      </a:r>
                    </a:p>
                  </a:txBody>
                  <a:tcPr marL="115147" marR="115147"/>
                </a:tc>
                <a:extLst>
                  <a:ext uri="{0D108BD9-81ED-4DB2-BD59-A6C34878D82A}">
                    <a16:rowId xmlns:a16="http://schemas.microsoft.com/office/drawing/2014/main" val="2042115409"/>
                  </a:ext>
                </a:extLst>
              </a:tr>
              <a:tr h="291598">
                <a:tc>
                  <a:txBody>
                    <a:bodyPr/>
                    <a:lstStyle/>
                    <a:p>
                      <a:r>
                        <a:rPr lang="en-AU" sz="1600" dirty="0">
                          <a:latin typeface="+mj-lt"/>
                          <a:cs typeface="Arial" panose="020B0604020202020204" pitchFamily="34" charset="0"/>
                        </a:rPr>
                        <a:t>802.1CM</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a:t>
                      </a:r>
                      <a:r>
                        <a:rPr lang="en-AU" sz="1600" b="0" kern="1200" baseline="0" dirty="0">
                          <a:solidFill>
                            <a:srgbClr val="00B050"/>
                          </a:solidFill>
                          <a:latin typeface="+mn-lt"/>
                          <a:ea typeface="+mn-ea"/>
                          <a:cs typeface="+mn-cs"/>
                        </a:rPr>
                        <a:t> Oct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27</a:t>
                      </a:r>
                      <a:r>
                        <a:rPr lang="en-AU" sz="1600" b="0" baseline="0" dirty="0">
                          <a:solidFill>
                            <a:srgbClr val="00B050"/>
                          </a:solidFill>
                          <a:latin typeface="+mj-lt"/>
                        </a:rPr>
                        <a:t> Jun 19</a:t>
                      </a:r>
                      <a:endParaRPr lang="en-AU" sz="1600" b="0" dirty="0">
                        <a:solidFill>
                          <a:srgbClr val="00B050"/>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4007912991"/>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802.1AR-Rev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a:t>
                      </a:r>
                      <a:r>
                        <a:rPr lang="en-AU" sz="1600" b="0" kern="1200" baseline="0" dirty="0">
                          <a:solidFill>
                            <a:srgbClr val="00B050"/>
                          </a:solidFill>
                          <a:latin typeface="+mn-lt"/>
                          <a:ea typeface="+mn-ea"/>
                          <a:cs typeface="+mn-cs"/>
                        </a:rPr>
                        <a:t> Oct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a:t>
                      </a:r>
                      <a:r>
                        <a:rPr lang="en-AU" sz="1600" b="0" kern="1200" baseline="0" dirty="0">
                          <a:solidFill>
                            <a:srgbClr val="00B050"/>
                          </a:solidFill>
                          <a:latin typeface="+mn-lt"/>
                          <a:ea typeface="+mn-ea"/>
                          <a:cs typeface="+mn-cs"/>
                        </a:rPr>
                        <a:t> Nov 19</a:t>
                      </a:r>
                      <a:endParaRPr lang="en-AU" sz="1600" b="0" kern="1200" dirty="0">
                        <a:solidFill>
                          <a:srgbClr val="00B050"/>
                        </a:solidFill>
                        <a:latin typeface="+mn-lt"/>
                        <a:ea typeface="+mn-ea"/>
                        <a:cs typeface="+mn-cs"/>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Apr 20</a:t>
                      </a:r>
                    </a:p>
                  </a:txBody>
                  <a:tcPr marL="115147" marR="115147"/>
                </a:tc>
                <a:extLst>
                  <a:ext uri="{0D108BD9-81ED-4DB2-BD59-A6C34878D82A}">
                    <a16:rowId xmlns:a16="http://schemas.microsoft.com/office/drawing/2014/main" val="389725692"/>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dirty="0">
                          <a:latin typeface="+mj-lt"/>
                          <a:cs typeface="Arial" panose="020B0604020202020204" pitchFamily="34" charset="0"/>
                        </a:rPr>
                        <a:t>802.1</a:t>
                      </a:r>
                      <a:r>
                        <a:rPr lang="en-AU" sz="1600" dirty="0">
                          <a:cs typeface="Arial" panose="020B0604020202020204" pitchFamily="34" charset="0"/>
                        </a:rPr>
                        <a:t>AC/Cor-1</a:t>
                      </a:r>
                      <a:r>
                        <a:rPr lang="en-AU" sz="1600" dirty="0"/>
                        <a:t> </a:t>
                      </a:r>
                      <a:endParaRPr lang="en-AU" sz="1600" kern="1200" dirty="0">
                        <a:solidFill>
                          <a:schemeClr val="dk1"/>
                        </a:solidFill>
                        <a:latin typeface="+mn-lt"/>
                        <a:ea typeface="+mn-ea"/>
                        <a:cs typeface="Arial" panose="020B0604020202020204" pitchFamily="34" charset="0"/>
                      </a:endParaRP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Arial" panose="020B0604020202020204" pitchFamily="34" charset="0"/>
                        </a:rPr>
                        <a:t>n/a</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17</a:t>
                      </a:r>
                      <a:r>
                        <a:rPr lang="en-AU" sz="1600" b="0" kern="1200" baseline="0" dirty="0">
                          <a:solidFill>
                            <a:srgbClr val="00B050"/>
                          </a:solidFill>
                          <a:latin typeface="+mn-lt"/>
                          <a:ea typeface="+mn-ea"/>
                          <a:cs typeface="+mn-cs"/>
                        </a:rPr>
                        <a:t> Mar 19</a:t>
                      </a:r>
                      <a:endParaRPr lang="en-AU" sz="1600" b="0" kern="1200" dirty="0">
                        <a:solidFill>
                          <a:srgbClr val="00B050"/>
                        </a:solidFill>
                        <a:latin typeface="+mn-lt"/>
                        <a:ea typeface="+mn-ea"/>
                        <a:cs typeface="+mn-cs"/>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1541141074"/>
                  </a:ext>
                </a:extLst>
              </a:tr>
            </a:tbl>
          </a:graphicData>
        </a:graphic>
      </p:graphicFrame>
    </p:spTree>
    <p:extLst>
      <p:ext uri="{BB962C8B-B14F-4D97-AF65-F5344CB8AC3E}">
        <p14:creationId xmlns:p14="http://schemas.microsoft.com/office/powerpoint/2010/main" val="7642986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15 standards completely through the PSDO ratification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21</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717810756"/>
              </p:ext>
            </p:extLst>
          </p:nvPr>
        </p:nvGraphicFramePr>
        <p:xfrm>
          <a:off x="761999" y="1817511"/>
          <a:ext cx="7696200" cy="4126089"/>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t>802.3</a:t>
                      </a:r>
                    </a:p>
                  </a:txBody>
                  <a:tcPr marL="115147" marR="115147"/>
                </a:tc>
                <a:tc>
                  <a:txBody>
                    <a:bodyPr/>
                    <a:lstStyle/>
                    <a:p>
                      <a:pPr algn="ctr"/>
                      <a:r>
                        <a:rPr lang="en-AU" sz="1600" b="0" dirty="0">
                          <a:solidFill>
                            <a:srgbClr val="00B050"/>
                          </a:solidFill>
                        </a:rPr>
                        <a:t>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02"/>
                  </a:ext>
                </a:extLst>
              </a:tr>
              <a:tr h="351837">
                <a:tc>
                  <a:txBody>
                    <a:bodyPr/>
                    <a:lstStyle/>
                    <a:p>
                      <a:r>
                        <a:rPr lang="en-AU" sz="1600" b="0" dirty="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2017</a:t>
                      </a:r>
                    </a:p>
                  </a:txBody>
                  <a:tcPr marL="115147" marR="115147"/>
                </a:tc>
                <a:extLst>
                  <a:ext uri="{0D108BD9-81ED-4DB2-BD59-A6C34878D82A}">
                    <a16:rowId xmlns:a16="http://schemas.microsoft.com/office/drawing/2014/main" val="10003"/>
                  </a:ext>
                </a:extLst>
              </a:tr>
              <a:tr h="351837">
                <a:tc>
                  <a:txBody>
                    <a:bodyPr/>
                    <a:lstStyle/>
                    <a:p>
                      <a:r>
                        <a:rPr lang="en-AU" sz="1600" b="0" dirty="0">
                          <a:latin typeface="+mj-lt"/>
                          <a:cs typeface="Arial" panose="020B0604020202020204" pitchFamily="34" charset="0"/>
                        </a:rPr>
                        <a:t>802.3.1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Oct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Jun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a:t>
                      </a:r>
                      <a:r>
                        <a:rPr lang="en-AU" sz="1600" b="0" baseline="0" dirty="0">
                          <a:solidFill>
                            <a:srgbClr val="00B050"/>
                          </a:solidFill>
                        </a:rPr>
                        <a:t> 2015</a:t>
                      </a:r>
                    </a:p>
                  </a:txBody>
                  <a:tcPr marL="115147" marR="115147"/>
                </a:tc>
                <a:extLst>
                  <a:ext uri="{0D108BD9-81ED-4DB2-BD59-A6C34878D82A}">
                    <a16:rowId xmlns:a16="http://schemas.microsoft.com/office/drawing/2014/main" val="10004"/>
                  </a:ext>
                </a:extLst>
              </a:tr>
              <a:tr h="351837">
                <a:tc>
                  <a:txBody>
                    <a:bodyPr/>
                    <a:lstStyle/>
                    <a:p>
                      <a:r>
                        <a:rPr lang="en-AU" sz="1600" b="0" dirty="0">
                          <a:latin typeface="+mj-lt"/>
                          <a:cs typeface="Arial" panose="020B0604020202020204" pitchFamily="34" charset="0"/>
                        </a:rPr>
                        <a:t>802.3bw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Sep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Nov 2017</a:t>
                      </a:r>
                    </a:p>
                  </a:txBody>
                  <a:tcPr marL="115147" marR="115147"/>
                </a:tc>
                <a:extLst>
                  <a:ext uri="{0D108BD9-81ED-4DB2-BD59-A6C34878D82A}">
                    <a16:rowId xmlns:a16="http://schemas.microsoft.com/office/drawing/2014/main" val="1748773060"/>
                  </a:ext>
                </a:extLst>
              </a:tr>
              <a:tr h="351837">
                <a:tc>
                  <a:txBody>
                    <a:bodyPr/>
                    <a:lstStyle/>
                    <a:p>
                      <a:r>
                        <a:rPr lang="en-AU" sz="1600" b="0" dirty="0">
                          <a:latin typeface="+mj-lt"/>
                          <a:cs typeface="Arial" panose="020B0604020202020204" pitchFamily="34" charset="0"/>
                        </a:rPr>
                        <a:t>802.3bp</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48985805"/>
                  </a:ext>
                </a:extLst>
              </a:tr>
              <a:tr h="351837">
                <a:tc>
                  <a:txBody>
                    <a:bodyPr/>
                    <a:lstStyle/>
                    <a:p>
                      <a:r>
                        <a:rPr lang="en-AU" sz="1600" b="0" dirty="0">
                          <a:latin typeface="+mj-lt"/>
                          <a:cs typeface="Arial" panose="020B0604020202020204" pitchFamily="34" charset="0"/>
                        </a:rPr>
                        <a:t>802.3bq</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851261610"/>
                  </a:ext>
                </a:extLst>
              </a:tr>
              <a:tr h="351837">
                <a:tc>
                  <a:txBody>
                    <a:bodyPr/>
                    <a:lstStyle/>
                    <a:p>
                      <a:r>
                        <a:rPr lang="en-AU" sz="1600" b="0" dirty="0">
                          <a:latin typeface="+mj-lt"/>
                          <a:cs typeface="Arial" panose="020B0604020202020204" pitchFamily="34" charset="0"/>
                        </a:rPr>
                        <a:t>802.3br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514827558"/>
                  </a:ext>
                </a:extLst>
              </a:tr>
              <a:tr h="351837">
                <a:tc>
                  <a:txBody>
                    <a:bodyPr/>
                    <a:lstStyle/>
                    <a:p>
                      <a:r>
                        <a:rPr lang="en-AU" sz="1600" b="0" dirty="0">
                          <a:latin typeface="+mj-lt"/>
                          <a:cs typeface="Arial" panose="020B0604020202020204" pitchFamily="34" charset="0"/>
                        </a:rPr>
                        <a:t>802.3by</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774990739"/>
                  </a:ext>
                </a:extLst>
              </a:tr>
              <a:tr h="351837">
                <a:tc>
                  <a:txBody>
                    <a:bodyPr/>
                    <a:lstStyle/>
                    <a:p>
                      <a:r>
                        <a:rPr lang="en-AU" sz="1600" b="0" dirty="0">
                          <a:latin typeface="+mj-lt"/>
                          <a:cs typeface="Arial" panose="020B0604020202020204" pitchFamily="34" charset="0"/>
                        </a:rPr>
                        <a:t>802.3bz</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88842586"/>
                  </a:ext>
                </a:extLst>
              </a:tr>
              <a:tr h="351837">
                <a:tc>
                  <a:txBody>
                    <a:bodyPr/>
                    <a:lstStyle/>
                    <a:p>
                      <a:r>
                        <a:rPr lang="en-AU" sz="1600" dirty="0"/>
                        <a:t>802.3/</a:t>
                      </a:r>
                      <a:r>
                        <a:rPr lang="en-AU" sz="1600" dirty="0" err="1"/>
                        <a:t>Cor</a:t>
                      </a:r>
                      <a:r>
                        <a:rPr lang="en-AU" sz="1600" dirty="0"/>
                        <a:t> 1 </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Nov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762305255"/>
                  </a:ext>
                </a:extLst>
              </a:tr>
            </a:tbl>
          </a:graphicData>
        </a:graphic>
      </p:graphicFrame>
    </p:spTree>
    <p:extLst>
      <p:ext uri="{BB962C8B-B14F-4D97-AF65-F5344CB8AC3E}">
        <p14:creationId xmlns:p14="http://schemas.microsoft.com/office/powerpoint/2010/main" val="15284730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15 standards completely through the PSDO ratification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22</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627320917"/>
              </p:ext>
            </p:extLst>
          </p:nvPr>
        </p:nvGraphicFramePr>
        <p:xfrm>
          <a:off x="761999" y="1828800"/>
          <a:ext cx="7696200" cy="2366904"/>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GB" sz="1600" b="0" dirty="0">
                          <a:solidFill>
                            <a:schemeClr val="tx1"/>
                          </a:solidFill>
                          <a:latin typeface="+mj-lt"/>
                        </a:rPr>
                        <a:t>802.3bn</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16</a:t>
                      </a:r>
                      <a:r>
                        <a:rPr lang="en-AU" sz="1600" b="0" baseline="0" dirty="0">
                          <a:solidFill>
                            <a:srgbClr val="00B050"/>
                          </a:solidFill>
                          <a:latin typeface="+mj-lt"/>
                        </a:rPr>
                        <a:t> Apr 17</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a:t>
                      </a:r>
                      <a:r>
                        <a:rPr lang="en-AU" sz="1600" b="0" baseline="0" dirty="0">
                          <a:solidFill>
                            <a:srgbClr val="00B050"/>
                          </a:solidFill>
                          <a:latin typeface="+mj-lt"/>
                        </a:rPr>
                        <a:t> Sep 18</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a:solidFill>
                            <a:srgbClr val="00B050"/>
                          </a:solidFill>
                          <a:latin typeface="+mn-lt"/>
                          <a:ea typeface="+mn-ea"/>
                          <a:cs typeface="+mn-cs"/>
                        </a:rPr>
                        <a:t>n/a</a:t>
                      </a:r>
                      <a:endParaRPr lang="en-AU" sz="1600" b="0" dirty="0">
                        <a:solidFill>
                          <a:srgbClr val="00B050"/>
                        </a:solidFill>
                        <a:latin typeface="+mj-lt"/>
                      </a:endParaRPr>
                    </a:p>
                  </a:txBody>
                  <a:tcPr marL="115147" marR="115147"/>
                </a:tc>
                <a:extLst>
                  <a:ext uri="{0D108BD9-81ED-4DB2-BD59-A6C34878D82A}">
                    <a16:rowId xmlns:a16="http://schemas.microsoft.com/office/drawing/2014/main" val="10002"/>
                  </a:ext>
                </a:extLst>
              </a:tr>
              <a:tr h="351837">
                <a:tc>
                  <a:txBody>
                    <a:bodyPr/>
                    <a:lstStyle/>
                    <a:p>
                      <a:r>
                        <a:rPr lang="en-GB" sz="1600" b="0" dirty="0">
                          <a:solidFill>
                            <a:schemeClr val="tx1"/>
                          </a:solidFill>
                          <a:latin typeface="+mj-lt"/>
                        </a:rPr>
                        <a:t>802.3bv</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18 </a:t>
                      </a:r>
                      <a:r>
                        <a:rPr lang="en-AU" sz="1600" b="0" baseline="0" dirty="0">
                          <a:solidFill>
                            <a:srgbClr val="00B050"/>
                          </a:solidFill>
                          <a:latin typeface="+mj-lt"/>
                        </a:rPr>
                        <a:t>Aug 17</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a:t>
                      </a:r>
                      <a:r>
                        <a:rPr lang="en-AU" sz="1600" b="0" baseline="0" dirty="0">
                          <a:solidFill>
                            <a:srgbClr val="00B050"/>
                          </a:solidFill>
                          <a:latin typeface="+mj-lt"/>
                        </a:rPr>
                        <a:t> Sep 18</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10003"/>
                  </a:ext>
                </a:extLst>
              </a:tr>
              <a:tr h="351837">
                <a:tc>
                  <a:txBody>
                    <a:bodyPr/>
                    <a:lstStyle/>
                    <a:p>
                      <a:r>
                        <a:rPr lang="en-GB" sz="1600" b="0" dirty="0">
                          <a:solidFill>
                            <a:schemeClr val="tx1"/>
                          </a:solidFill>
                          <a:latin typeface="+mj-lt"/>
                        </a:rPr>
                        <a:t>802.3bu</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18 </a:t>
                      </a:r>
                      <a:r>
                        <a:rPr lang="en-AU" sz="1600" b="0" kern="1200" baseline="0" dirty="0">
                          <a:solidFill>
                            <a:srgbClr val="00B050"/>
                          </a:solidFill>
                          <a:latin typeface="+mn-lt"/>
                          <a:ea typeface="+mn-ea"/>
                          <a:cs typeface="+mn-cs"/>
                        </a:rPr>
                        <a:t>Aug 17</a:t>
                      </a:r>
                      <a:endParaRPr lang="en-AU" sz="1600" b="0" kern="1200" dirty="0">
                        <a:solidFill>
                          <a:srgbClr val="00B050"/>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a:t>
                      </a:r>
                      <a:r>
                        <a:rPr lang="en-AU" sz="1600" b="0" baseline="0" dirty="0">
                          <a:solidFill>
                            <a:srgbClr val="00B050"/>
                          </a:solidFill>
                          <a:latin typeface="+mj-lt"/>
                        </a:rPr>
                        <a:t> Sep 18</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10004"/>
                  </a:ext>
                </a:extLst>
              </a:tr>
              <a:tr h="351837">
                <a:tc>
                  <a:txBody>
                    <a:bodyPr/>
                    <a:lstStyle/>
                    <a:p>
                      <a:r>
                        <a:rPr lang="en-AU" sz="1600" b="0" dirty="0">
                          <a:latin typeface="+mj-lt"/>
                          <a:cs typeface="Arial" panose="020B0604020202020204" pitchFamily="34" charset="0"/>
                        </a:rPr>
                        <a:t>802.3bs</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12</a:t>
                      </a:r>
                      <a:r>
                        <a:rPr lang="en-AU" sz="1600" b="0" kern="1200" baseline="0" dirty="0">
                          <a:solidFill>
                            <a:srgbClr val="00B050"/>
                          </a:solidFill>
                          <a:latin typeface="+mn-lt"/>
                          <a:ea typeface="+mn-ea"/>
                          <a:cs typeface="+mn-cs"/>
                        </a:rPr>
                        <a:t> Apr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a:t>
                      </a:r>
                      <a:r>
                        <a:rPr lang="en-AU" sz="1600" b="0" kern="1200" baseline="0" dirty="0">
                          <a:solidFill>
                            <a:srgbClr val="00B050"/>
                          </a:solidFill>
                          <a:latin typeface="+mn-lt"/>
                          <a:ea typeface="+mn-ea"/>
                          <a:cs typeface="+mn-cs"/>
                        </a:rPr>
                        <a:t> Dec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1748773060"/>
                  </a:ext>
                </a:extLst>
              </a:tr>
              <a:tr h="351837">
                <a:tc>
                  <a:txBody>
                    <a:bodyPr/>
                    <a:lstStyle/>
                    <a:p>
                      <a:r>
                        <a:rPr lang="en-AU" sz="1600" b="0" dirty="0">
                          <a:latin typeface="+mj-lt"/>
                          <a:cs typeface="Arial" panose="020B0604020202020204" pitchFamily="34" charset="0"/>
                        </a:rPr>
                        <a:t>802.3cc</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12</a:t>
                      </a:r>
                      <a:r>
                        <a:rPr lang="en-AU" sz="1600" b="0" kern="1200" baseline="0" dirty="0">
                          <a:solidFill>
                            <a:srgbClr val="00B050"/>
                          </a:solidFill>
                          <a:latin typeface="+mn-lt"/>
                          <a:ea typeface="+mn-ea"/>
                          <a:cs typeface="+mn-cs"/>
                        </a:rPr>
                        <a:t> Apr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a:t>
                      </a:r>
                      <a:r>
                        <a:rPr lang="en-AU" sz="1600" b="0" kern="1200" baseline="0" dirty="0">
                          <a:solidFill>
                            <a:srgbClr val="00B050"/>
                          </a:solidFill>
                          <a:latin typeface="+mn-lt"/>
                          <a:ea typeface="+mn-ea"/>
                          <a:cs typeface="+mn-cs"/>
                        </a:rPr>
                        <a:t> Dec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3862746817"/>
                  </a:ext>
                </a:extLst>
              </a:tr>
            </a:tbl>
          </a:graphicData>
        </a:graphic>
      </p:graphicFrame>
    </p:spTree>
    <p:extLst>
      <p:ext uri="{BB962C8B-B14F-4D97-AF65-F5344CB8AC3E}">
        <p14:creationId xmlns:p14="http://schemas.microsoft.com/office/powerpoint/2010/main" val="37498705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802.11 WG has sent 9 standards completely through the PSDO ratification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23</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12679765"/>
              </p:ext>
            </p:extLst>
          </p:nvPr>
        </p:nvGraphicFramePr>
        <p:xfrm>
          <a:off x="761999" y="1712148"/>
          <a:ext cx="7696200" cy="3774252"/>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t>802.11</a:t>
                      </a:r>
                    </a:p>
                  </a:txBody>
                  <a:tcPr marL="115147" marR="115147"/>
                </a:tc>
                <a:tc>
                  <a:txBody>
                    <a:bodyPr/>
                    <a:lstStyle/>
                    <a:p>
                      <a:pPr algn="ctr"/>
                      <a:r>
                        <a:rPr lang="en-AU" sz="1600" b="0" dirty="0">
                          <a:solidFill>
                            <a:srgbClr val="00B050"/>
                          </a:solidFill>
                        </a:rPr>
                        <a:t>2012</a:t>
                      </a:r>
                    </a:p>
                  </a:txBody>
                  <a:tcPr marL="115147" marR="115147"/>
                </a:tc>
                <a:tc>
                  <a:txBody>
                    <a:bodyPr/>
                    <a:lstStyle/>
                    <a:p>
                      <a:pPr algn="ctr"/>
                      <a:r>
                        <a:rPr lang="en-AU" sz="1600" b="0" dirty="0">
                          <a:solidFill>
                            <a:srgbClr val="00B050"/>
                          </a:solidFill>
                        </a:rPr>
                        <a:t>2012</a:t>
                      </a:r>
                    </a:p>
                  </a:txBody>
                  <a:tcPr marL="115147" marR="115147"/>
                </a:tc>
                <a:tc>
                  <a:txBody>
                    <a:bodyPr/>
                    <a:lstStyle/>
                    <a:p>
                      <a:pPr algn="ctr"/>
                      <a:r>
                        <a:rPr lang="en-AU" sz="1600" b="0" dirty="0">
                          <a:solidFill>
                            <a:srgbClr val="00B050"/>
                          </a:solidFill>
                        </a:rPr>
                        <a:t>Nov 2013</a:t>
                      </a:r>
                    </a:p>
                  </a:txBody>
                  <a:tcPr marL="115147" marR="115147"/>
                </a:tc>
                <a:extLst>
                  <a:ext uri="{0D108BD9-81ED-4DB2-BD59-A6C34878D82A}">
                    <a16:rowId xmlns:a16="http://schemas.microsoft.com/office/drawing/2014/main" val="10005"/>
                  </a:ext>
                </a:extLst>
              </a:tr>
              <a:tr h="351837">
                <a:tc>
                  <a:txBody>
                    <a:bodyPr/>
                    <a:lstStyle/>
                    <a:p>
                      <a:r>
                        <a:rPr lang="en-AU" sz="1600" b="0" dirty="0"/>
                        <a:t>802.11aa</a:t>
                      </a:r>
                    </a:p>
                  </a:txBody>
                  <a:tcPr marL="115147" marR="115147"/>
                </a:tc>
                <a:tc>
                  <a:txBody>
                    <a:bodyPr/>
                    <a:lstStyle/>
                    <a:p>
                      <a:pPr algn="ctr"/>
                      <a:r>
                        <a:rPr lang="en-AU" sz="1600" b="0" dirty="0">
                          <a:solidFill>
                            <a:srgbClr val="00B050"/>
                          </a:solidFill>
                        </a:rPr>
                        <a:t>Feb</a:t>
                      </a:r>
                      <a:r>
                        <a:rPr lang="en-AU" sz="1600" b="0" baseline="0" dirty="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July 2014</a:t>
                      </a:r>
                    </a:p>
                  </a:txBody>
                  <a:tcPr marL="115147" marR="115147"/>
                </a:tc>
                <a:extLst>
                  <a:ext uri="{0D108BD9-81ED-4DB2-BD59-A6C34878D82A}">
                    <a16:rowId xmlns:a16="http://schemas.microsoft.com/office/drawing/2014/main" val="10006"/>
                  </a:ext>
                </a:extLst>
              </a:tr>
              <a:tr h="351837">
                <a:tc>
                  <a:txBody>
                    <a:bodyPr/>
                    <a:lstStyle/>
                    <a:p>
                      <a:r>
                        <a:rPr lang="en-AU" sz="1600" b="0" dirty="0"/>
                        <a:t>802.11ad</a:t>
                      </a:r>
                    </a:p>
                  </a:txBody>
                  <a:tcPr marL="115147" marR="115147"/>
                </a:tc>
                <a:tc>
                  <a:txBody>
                    <a:bodyPr/>
                    <a:lstStyle/>
                    <a:p>
                      <a:pPr algn="ctr"/>
                      <a:r>
                        <a:rPr lang="en-AU" sz="1600" b="0" dirty="0">
                          <a:solidFill>
                            <a:srgbClr val="00B050"/>
                          </a:solidFill>
                        </a:rPr>
                        <a:t>Feb</a:t>
                      </a:r>
                      <a:r>
                        <a:rPr lang="en-AU" sz="1600" b="0" baseline="0" dirty="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July 2014</a:t>
                      </a:r>
                    </a:p>
                  </a:txBody>
                  <a:tcPr marL="115147" marR="115147"/>
                </a:tc>
                <a:extLst>
                  <a:ext uri="{0D108BD9-81ED-4DB2-BD59-A6C34878D82A}">
                    <a16:rowId xmlns:a16="http://schemas.microsoft.com/office/drawing/2014/main" val="10007"/>
                  </a:ext>
                </a:extLst>
              </a:tr>
              <a:tr h="351837">
                <a:tc>
                  <a:txBody>
                    <a:bodyPr/>
                    <a:lstStyle/>
                    <a:p>
                      <a:r>
                        <a:rPr lang="en-AU" sz="1600" b="0" dirty="0"/>
                        <a:t>802.11ae</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a:t>
                      </a:r>
                      <a:r>
                        <a:rPr lang="en-AU" sz="1600" b="0" baseline="0" dirty="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July 2014</a:t>
                      </a:r>
                    </a:p>
                  </a:txBody>
                  <a:tcPr marL="115147" marR="115147"/>
                </a:tc>
                <a:extLst>
                  <a:ext uri="{0D108BD9-81ED-4DB2-BD59-A6C34878D82A}">
                    <a16:rowId xmlns:a16="http://schemas.microsoft.com/office/drawing/2014/main" val="10008"/>
                  </a:ext>
                </a:extLst>
              </a:tr>
              <a:tr h="351837">
                <a:tc>
                  <a:txBody>
                    <a:bodyPr/>
                    <a:lstStyle/>
                    <a:p>
                      <a:r>
                        <a:rPr lang="en-AU" sz="1600" b="0" dirty="0">
                          <a:latin typeface="+mj-lt"/>
                          <a:cs typeface="Arial" panose="020B0604020202020204" pitchFamily="34" charset="0"/>
                        </a:rPr>
                        <a:t>802.11ac</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a:t>
                      </a:r>
                      <a:r>
                        <a:rPr lang="en-AU" sz="1600" b="0" baseline="0" dirty="0">
                          <a:solidFill>
                            <a:srgbClr val="00B050"/>
                          </a:solidFill>
                        </a:rPr>
                        <a:t>2015</a:t>
                      </a:r>
                    </a:p>
                  </a:txBody>
                  <a:tcPr marL="115147" marR="115147"/>
                </a:tc>
                <a:extLst>
                  <a:ext uri="{0D108BD9-81ED-4DB2-BD59-A6C34878D82A}">
                    <a16:rowId xmlns:a16="http://schemas.microsoft.com/office/drawing/2014/main" val="10009"/>
                  </a:ext>
                </a:extLst>
              </a:tr>
              <a:tr h="351837">
                <a:tc>
                  <a:txBody>
                    <a:bodyPr/>
                    <a:lstStyle/>
                    <a:p>
                      <a:r>
                        <a:rPr lang="en-AU" sz="1600" b="0" dirty="0">
                          <a:latin typeface="+mj-lt"/>
                          <a:cs typeface="Arial" panose="020B0604020202020204" pitchFamily="34" charset="0"/>
                        </a:rPr>
                        <a:t>802.11af</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a:t>
                      </a:r>
                      <a:r>
                        <a:rPr lang="en-AU" sz="1600" b="0" baseline="0" dirty="0">
                          <a:solidFill>
                            <a:srgbClr val="00B050"/>
                          </a:solidFill>
                        </a:rPr>
                        <a:t>2015</a:t>
                      </a:r>
                    </a:p>
                  </a:txBody>
                  <a:tcPr marL="115147" marR="115147"/>
                </a:tc>
                <a:extLst>
                  <a:ext uri="{0D108BD9-81ED-4DB2-BD59-A6C34878D82A}">
                    <a16:rowId xmlns:a16="http://schemas.microsoft.com/office/drawing/2014/main" val="10010"/>
                  </a:ext>
                </a:extLst>
              </a:tr>
              <a:tr h="351837">
                <a:tc>
                  <a:txBody>
                    <a:bodyPr/>
                    <a:lstStyle/>
                    <a:p>
                      <a:r>
                        <a:rPr lang="en-AU" sz="1600" b="0" dirty="0">
                          <a:latin typeface="+mj-lt"/>
                          <a:cs typeface="Arial" panose="020B0604020202020204" pitchFamily="34" charset="0"/>
                        </a:rPr>
                        <a:t>802.11-2016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2018</a:t>
                      </a:r>
                    </a:p>
                  </a:txBody>
                  <a:tcPr marL="115147" marR="115147"/>
                </a:tc>
                <a:extLst>
                  <a:ext uri="{0D108BD9-81ED-4DB2-BD59-A6C34878D82A}">
                    <a16:rowId xmlns:a16="http://schemas.microsoft.com/office/drawing/2014/main" val="3386173467"/>
                  </a:ext>
                </a:extLst>
              </a:tr>
              <a:tr h="351837">
                <a:tc>
                  <a:txBody>
                    <a:bodyPr/>
                    <a:lstStyle/>
                    <a:p>
                      <a:r>
                        <a:rPr lang="en-AU" sz="1600" b="0" dirty="0">
                          <a:latin typeface="+mj-lt"/>
                          <a:cs typeface="Arial" panose="020B0604020202020204" pitchFamily="34" charset="0"/>
                        </a:rPr>
                        <a:t>802.11ai</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a:t>
                      </a:r>
                      <a:r>
                        <a:rPr lang="en-AU" sz="1600" b="0" kern="1200" baseline="0" dirty="0">
                          <a:solidFill>
                            <a:srgbClr val="00B050"/>
                          </a:solidFill>
                          <a:latin typeface="+mn-lt"/>
                          <a:ea typeface="+mn-ea"/>
                          <a:cs typeface="+mn-cs"/>
                        </a:rPr>
                        <a:t> Sep 17</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a:t>
                      </a:r>
                      <a:r>
                        <a:rPr lang="en-AU" sz="1600" b="0" kern="1200" baseline="0" dirty="0">
                          <a:solidFill>
                            <a:srgbClr val="00B050"/>
                          </a:solidFill>
                          <a:latin typeface="+mn-lt"/>
                          <a:ea typeface="+mn-ea"/>
                          <a:cs typeface="+mn-cs"/>
                        </a:rPr>
                        <a:t> Dec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2019</a:t>
                      </a:r>
                    </a:p>
                  </a:txBody>
                  <a:tcPr marL="115147" marR="115147"/>
                </a:tc>
                <a:extLst>
                  <a:ext uri="{0D108BD9-81ED-4DB2-BD59-A6C34878D82A}">
                    <a16:rowId xmlns:a16="http://schemas.microsoft.com/office/drawing/2014/main" val="1871258202"/>
                  </a:ext>
                </a:extLst>
              </a:tr>
              <a:tr h="351837">
                <a:tc>
                  <a:txBody>
                    <a:bodyPr/>
                    <a:lstStyle/>
                    <a:p>
                      <a:r>
                        <a:rPr lang="en-AU" sz="1600" b="0" dirty="0">
                          <a:latin typeface="+mj-lt"/>
                          <a:cs typeface="Arial" panose="020B0604020202020204" pitchFamily="34" charset="0"/>
                        </a:rPr>
                        <a:t>802.11ah</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20</a:t>
                      </a:r>
                      <a:r>
                        <a:rPr lang="en-AU" sz="1600" b="0" baseline="0" dirty="0">
                          <a:solidFill>
                            <a:srgbClr val="00B050"/>
                          </a:solidFill>
                          <a:latin typeface="+mj-lt"/>
                        </a:rPr>
                        <a:t> Jul 17</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8</a:t>
                      </a:r>
                      <a:r>
                        <a:rPr lang="en-AU" sz="1600" b="0" kern="1200" baseline="0" dirty="0">
                          <a:solidFill>
                            <a:srgbClr val="00B050"/>
                          </a:solidFill>
                          <a:latin typeface="+mn-lt"/>
                          <a:ea typeface="+mn-ea"/>
                          <a:cs typeface="+mn-cs"/>
                        </a:rPr>
                        <a:t> Feb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Mar 19</a:t>
                      </a:r>
                    </a:p>
                  </a:txBody>
                  <a:tcPr marL="115147" marR="115147"/>
                </a:tc>
                <a:extLst>
                  <a:ext uri="{0D108BD9-81ED-4DB2-BD59-A6C34878D82A}">
                    <a16:rowId xmlns:a16="http://schemas.microsoft.com/office/drawing/2014/main" val="802539418"/>
                  </a:ext>
                </a:extLst>
              </a:tr>
            </a:tbl>
          </a:graphicData>
        </a:graphic>
      </p:graphicFrame>
    </p:spTree>
    <p:extLst>
      <p:ext uri="{BB962C8B-B14F-4D97-AF65-F5344CB8AC3E}">
        <p14:creationId xmlns:p14="http://schemas.microsoft.com/office/powerpoint/2010/main" val="25722098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WG has sent three standards  completely through the PSDO ratification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24</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71786702"/>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latin typeface="+mj-lt"/>
                          <a:cs typeface="Arial" panose="020B0604020202020204" pitchFamily="34" charset="0"/>
                        </a:rPr>
                        <a:t>802.15.3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351876640"/>
                  </a:ext>
                </a:extLst>
              </a:tr>
              <a:tr h="351837">
                <a:tc>
                  <a:txBody>
                    <a:bodyPr/>
                    <a:lstStyle/>
                    <a:p>
                      <a:r>
                        <a:rPr lang="en-AU" sz="1600" b="0" dirty="0">
                          <a:latin typeface="+mj-lt"/>
                          <a:cs typeface="Arial" panose="020B0604020202020204" pitchFamily="34" charset="0"/>
                        </a:rPr>
                        <a:t>802.15.4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2448534767"/>
                  </a:ext>
                </a:extLst>
              </a:tr>
              <a:tr h="351837">
                <a:tc>
                  <a:txBody>
                    <a:bodyPr/>
                    <a:lstStyle/>
                    <a:p>
                      <a:r>
                        <a:rPr lang="en-AU" sz="1600" b="0" dirty="0">
                          <a:latin typeface="+mj-lt"/>
                          <a:cs typeface="Arial" panose="020B0604020202020204" pitchFamily="34" charset="0"/>
                        </a:rPr>
                        <a:t>802.15.6</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23 Nov 16</a:t>
                      </a:r>
                      <a:endParaRPr lang="en-AU" sz="1600" b="0" dirty="0">
                        <a:solidFill>
                          <a:srgbClr val="00B050"/>
                        </a:solidFill>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7</a:t>
                      </a:r>
                      <a:r>
                        <a:rPr lang="en-AU" sz="1600" b="0" baseline="0" dirty="0">
                          <a:solidFill>
                            <a:srgbClr val="00B050"/>
                          </a:solidFill>
                          <a:latin typeface="+mj-lt"/>
                        </a:rPr>
                        <a:t> </a:t>
                      </a:r>
                      <a:r>
                        <a:rPr lang="en-AU" sz="1600" b="0" dirty="0">
                          <a:solidFill>
                            <a:srgbClr val="00B050"/>
                          </a:solidFill>
                          <a:latin typeface="+mj-lt"/>
                        </a:rPr>
                        <a:t>Sep</a:t>
                      </a:r>
                      <a:r>
                        <a:rPr lang="en-AU" sz="1600" b="0" baseline="0" dirty="0">
                          <a:solidFill>
                            <a:srgbClr val="00B050"/>
                          </a:solidFill>
                          <a:latin typeface="+mj-lt"/>
                        </a:rPr>
                        <a:t> 17</a:t>
                      </a:r>
                      <a:endParaRPr lang="en-AU" sz="1600" b="0" dirty="0">
                        <a:solidFill>
                          <a:srgbClr val="00B050"/>
                        </a:solidFill>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19</a:t>
                      </a:r>
                      <a:endParaRPr lang="en-AU" sz="1600" b="0" baseline="0" dirty="0">
                        <a:solidFill>
                          <a:srgbClr val="00B050"/>
                        </a:solidFill>
                      </a:endParaRPr>
                    </a:p>
                  </a:txBody>
                  <a:tcPr marL="115147" marR="115147"/>
                </a:tc>
                <a:extLst>
                  <a:ext uri="{0D108BD9-81ED-4DB2-BD59-A6C34878D82A}">
                    <a16:rowId xmlns:a16="http://schemas.microsoft.com/office/drawing/2014/main" val="4262288897"/>
                  </a:ext>
                </a:extLst>
              </a:tr>
            </a:tbl>
          </a:graphicData>
        </a:graphic>
      </p:graphicFrame>
    </p:spTree>
    <p:extLst>
      <p:ext uri="{BB962C8B-B14F-4D97-AF65-F5344CB8AC3E}">
        <p14:creationId xmlns:p14="http://schemas.microsoft.com/office/powerpoint/2010/main" val="4818001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802.16 WG has sent zero standards completely through the PSDO ratification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25</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1372848"/>
              </p:ext>
            </p:extLst>
          </p:nvPr>
        </p:nvGraphicFramePr>
        <p:xfrm>
          <a:off x="761999" y="1712148"/>
          <a:ext cx="7696200" cy="95955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baseline="0" dirty="0">
                        <a:solidFill>
                          <a:srgbClr val="00B050"/>
                        </a:solidFill>
                      </a:endParaRPr>
                    </a:p>
                  </a:txBody>
                  <a:tcPr marL="115147" marR="115147"/>
                </a:tc>
                <a:extLst>
                  <a:ext uri="{0D108BD9-81ED-4DB2-BD59-A6C34878D82A}">
                    <a16:rowId xmlns:a16="http://schemas.microsoft.com/office/drawing/2014/main" val="351876640"/>
                  </a:ext>
                </a:extLst>
              </a:tr>
            </a:tbl>
          </a:graphicData>
        </a:graphic>
      </p:graphicFrame>
    </p:spTree>
    <p:extLst>
      <p:ext uri="{BB962C8B-B14F-4D97-AF65-F5344CB8AC3E}">
        <p14:creationId xmlns:p14="http://schemas.microsoft.com/office/powerpoint/2010/main" val="36338704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802.21 WG has sent three standards completely through the PSDO ratification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26</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03587851"/>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802.21-2017</a:t>
                      </a:r>
                      <a:endParaRPr lang="en-AU" sz="1600" b="0" kern="1200" dirty="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2018</a:t>
                      </a:r>
                    </a:p>
                  </a:txBody>
                  <a:tcPr marL="115147" marR="115147"/>
                </a:tc>
                <a:extLst>
                  <a:ext uri="{0D108BD9-81ED-4DB2-BD59-A6C34878D82A}">
                    <a16:rowId xmlns:a16="http://schemas.microsoft.com/office/drawing/2014/main" val="35187664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802.21.1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 2017</a:t>
                      </a:r>
                    </a:p>
                  </a:txBody>
                  <a:tcPr marL="115147" marR="115147"/>
                </a:tc>
                <a:extLst>
                  <a:ext uri="{0D108BD9-81ED-4DB2-BD59-A6C34878D82A}">
                    <a16:rowId xmlns:a16="http://schemas.microsoft.com/office/drawing/2014/main" val="413192279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802.21/Cor1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Jun</a:t>
                      </a:r>
                      <a:r>
                        <a:rPr lang="en-AU" sz="1600" b="0" baseline="0" dirty="0">
                          <a:solidFill>
                            <a:srgbClr val="00B050"/>
                          </a:solidFill>
                        </a:rPr>
                        <a:t> 2018</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2956146350"/>
                  </a:ext>
                </a:extLst>
              </a:tr>
            </a:tbl>
          </a:graphicData>
        </a:graphic>
      </p:graphicFrame>
    </p:spTree>
    <p:extLst>
      <p:ext uri="{BB962C8B-B14F-4D97-AF65-F5344CB8AC3E}">
        <p14:creationId xmlns:p14="http://schemas.microsoft.com/office/powerpoint/2010/main" val="18040759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802.22 WG has sent three standards completely through the PSDO ratification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27</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28882654"/>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latin typeface="+mj-lt"/>
                          <a:cs typeface="Arial" panose="020B0604020202020204" pitchFamily="34" charset="0"/>
                        </a:rPr>
                        <a:t>802.22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Feb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11"/>
                  </a:ext>
                </a:extLst>
              </a:tr>
              <a:tr h="351837">
                <a:tc>
                  <a:txBody>
                    <a:bodyPr/>
                    <a:lstStyle/>
                    <a:p>
                      <a:r>
                        <a:rPr lang="en-AU" sz="1600" b="0" dirty="0">
                          <a:latin typeface="+mj-lt"/>
                          <a:cs typeface="Arial" panose="020B0604020202020204" pitchFamily="34" charset="0"/>
                        </a:rPr>
                        <a:t>802.22a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April</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328369986"/>
                  </a:ext>
                </a:extLst>
              </a:tr>
              <a:tr h="351837">
                <a:tc>
                  <a:txBody>
                    <a:bodyPr/>
                    <a:lstStyle/>
                    <a:p>
                      <a:r>
                        <a:rPr lang="en-AU" sz="1600" b="0" dirty="0">
                          <a:latin typeface="+mj-lt"/>
                          <a:cs typeface="Arial" panose="020B0604020202020204" pitchFamily="34" charset="0"/>
                        </a:rPr>
                        <a:t>802.22b</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April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extLst>
                  <a:ext uri="{0D108BD9-81ED-4DB2-BD59-A6C34878D82A}">
                    <a16:rowId xmlns:a16="http://schemas.microsoft.com/office/drawing/2014/main" val="1414153154"/>
                  </a:ext>
                </a:extLst>
              </a:tr>
            </a:tbl>
          </a:graphicData>
        </a:graphic>
      </p:graphicFrame>
    </p:spTree>
    <p:extLst>
      <p:ext uri="{BB962C8B-B14F-4D97-AF65-F5344CB8AC3E}">
        <p14:creationId xmlns:p14="http://schemas.microsoft.com/office/powerpoint/2010/main" val="35208022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 has 16 standards in the pipeline for ratification under the PSDO</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28</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4148365992"/>
              </p:ext>
            </p:extLst>
          </p:nvPr>
        </p:nvGraphicFramePr>
        <p:xfrm>
          <a:off x="152399" y="1828800"/>
          <a:ext cx="8839199" cy="460248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012372">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088570">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31963">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30320">
                <a:tc>
                  <a:txBody>
                    <a:bodyPr/>
                    <a:lstStyle/>
                    <a:p>
                      <a:r>
                        <a:rPr lang="en-AU" sz="1600" dirty="0">
                          <a:latin typeface="+mj-lt"/>
                          <a:cs typeface="Arial" panose="020B0604020202020204" pitchFamily="34" charset="0"/>
                        </a:rPr>
                        <a:t>.1Q-2018</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Jul 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11 Mar</a:t>
                      </a:r>
                      <a:r>
                        <a:rPr lang="en-AU" sz="1600" b="0" kern="1200" baseline="0" dirty="0">
                          <a:solidFill>
                            <a:schemeClr val="tx1"/>
                          </a:solidFill>
                          <a:latin typeface="+mn-lt"/>
                          <a:ea typeface="+mn-ea"/>
                          <a:cs typeface="+mn-cs"/>
                        </a:rPr>
                        <a:t> 19</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4 May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Jun 20</a:t>
                      </a:r>
                    </a:p>
                  </a:txBody>
                  <a:tcPr marL="115147" marR="115147"/>
                </a:tc>
                <a:extLst>
                  <a:ext uri="{0D108BD9-81ED-4DB2-BD59-A6C34878D82A}">
                    <a16:rowId xmlns:a16="http://schemas.microsoft.com/office/drawing/2014/main" val="1817939056"/>
                  </a:ext>
                </a:extLst>
              </a:tr>
              <a:tr h="330320">
                <a:tc>
                  <a:txBody>
                    <a:bodyPr/>
                    <a:lstStyle/>
                    <a:p>
                      <a:r>
                        <a:rPr lang="en-AU" sz="1600" dirty="0">
                          <a:latin typeface="+mj-lt"/>
                          <a:cs typeface="Arial" panose="020B0604020202020204" pitchFamily="34" charset="0"/>
                        </a:rPr>
                        <a:t>.1Qcc</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Dec</a:t>
                      </a:r>
                      <a:r>
                        <a:rPr lang="en-AU" sz="1600" b="0" baseline="0" dirty="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16 Jul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extLst>
                  <a:ext uri="{0D108BD9-81ED-4DB2-BD59-A6C34878D82A}">
                    <a16:rowId xmlns:a16="http://schemas.microsoft.com/office/drawing/2014/main" val="1285705002"/>
                  </a:ext>
                </a:extLst>
              </a:tr>
              <a:tr h="330320">
                <a:tc>
                  <a:txBody>
                    <a:bodyPr/>
                    <a:lstStyle/>
                    <a:p>
                      <a:r>
                        <a:rPr lang="en-AU" sz="1600" dirty="0">
                          <a:latin typeface="+mj-lt"/>
                          <a:cs typeface="Arial" panose="020B0604020202020204" pitchFamily="34" charset="0"/>
                        </a:rPr>
                        <a:t>.1Qcp</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Dec</a:t>
                      </a:r>
                      <a:r>
                        <a:rPr lang="en-AU" sz="1600" b="0" baseline="0" dirty="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16 Jul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endParaRPr lang="en-AU" sz="1600" b="0" dirty="0">
                        <a:solidFill>
                          <a:schemeClr val="tx1"/>
                        </a:solidFill>
                        <a:latin typeface="+mj-lt"/>
                      </a:endParaRPr>
                    </a:p>
                  </a:txBody>
                  <a:tcPr marL="115147" marR="115147"/>
                </a:tc>
                <a:extLst>
                  <a:ext uri="{0D108BD9-81ED-4DB2-BD59-A6C34878D82A}">
                    <a16:rowId xmlns:a16="http://schemas.microsoft.com/office/drawing/2014/main" val="3617972044"/>
                  </a:ext>
                </a:extLst>
              </a:tr>
              <a:tr h="330320">
                <a:tc>
                  <a:txBody>
                    <a:bodyPr/>
                    <a:lstStyle/>
                    <a:p>
                      <a:r>
                        <a:rPr lang="en-AU" sz="1600" dirty="0">
                          <a:latin typeface="+mj-lt"/>
                          <a:cs typeface="Arial" panose="020B0604020202020204" pitchFamily="34" charset="0"/>
                        </a:rPr>
                        <a:t>.1Qcy</a:t>
                      </a:r>
                    </a:p>
                  </a:txBody>
                  <a:tcPr marL="115147" marR="0"/>
                </a:tc>
                <a:tc>
                  <a:txBody>
                    <a:bodyPr/>
                    <a:lstStyle/>
                    <a:p>
                      <a:pPr algn="ctr"/>
                      <a:r>
                        <a:rPr lang="en-AU" sz="1600" b="0" dirty="0">
                          <a:solidFill>
                            <a:schemeClr val="tx1"/>
                          </a:solidFill>
                          <a:latin typeface="+mj-lt"/>
                          <a:cs typeface="Arial" panose="020B0604020202020204" pitchFamily="34" charset="0"/>
                        </a:rPr>
                        <a:t>D2.1</a:t>
                      </a:r>
                    </a:p>
                  </a:txBody>
                  <a:tcPr marL="115147" marR="115147"/>
                </a:tc>
                <a:tc>
                  <a:txBody>
                    <a:bodyPr/>
                    <a:lstStyle/>
                    <a:p>
                      <a:pPr algn="ctr"/>
                      <a:r>
                        <a:rPr lang="en-AU" sz="1600" b="0" dirty="0">
                          <a:solidFill>
                            <a:schemeClr val="tx1"/>
                          </a:solidFill>
                          <a:latin typeface="+mj-lt"/>
                          <a:cs typeface="Arial" panose="020B0604020202020204" pitchFamily="34" charset="0"/>
                        </a:rPr>
                        <a:t>Apr 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16 Jul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2446974359"/>
                  </a:ext>
                </a:extLst>
              </a:tr>
              <a:tr h="330320">
                <a:tc>
                  <a:txBody>
                    <a:bodyPr/>
                    <a:lstStyle/>
                    <a:p>
                      <a:r>
                        <a:rPr lang="en-AU" sz="1600" dirty="0">
                          <a:latin typeface="+mj-lt"/>
                          <a:cs typeface="Arial" panose="020B0604020202020204" pitchFamily="34" charset="0"/>
                        </a:rPr>
                        <a:t>.1Xck</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Apr 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11 Mar</a:t>
                      </a:r>
                      <a:r>
                        <a:rPr lang="en-AU" sz="1600" b="0" kern="1200" baseline="0" dirty="0">
                          <a:solidFill>
                            <a:schemeClr val="tx1"/>
                          </a:solidFill>
                          <a:latin typeface="+mn-lt"/>
                          <a:ea typeface="+mn-ea"/>
                          <a:cs typeface="+mn-cs"/>
                        </a:rPr>
                        <a:t> 19</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26 Jun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Aug 20</a:t>
                      </a:r>
                      <a:endParaRPr lang="en-AU" sz="1600" b="0" dirty="0">
                        <a:solidFill>
                          <a:srgbClr val="00B050"/>
                        </a:solidFill>
                        <a:latin typeface="+mj-lt"/>
                      </a:endParaRPr>
                    </a:p>
                  </a:txBody>
                  <a:tcPr marL="115147" marR="115147"/>
                </a:tc>
                <a:extLst>
                  <a:ext uri="{0D108BD9-81ED-4DB2-BD59-A6C34878D82A}">
                    <a16:rowId xmlns:a16="http://schemas.microsoft.com/office/drawing/2014/main" val="3280136102"/>
                  </a:ext>
                </a:extLst>
              </a:tr>
              <a:tr h="330320">
                <a:tc>
                  <a:txBody>
                    <a:bodyPr/>
                    <a:lstStyle/>
                    <a:p>
                      <a:r>
                        <a:rPr lang="en-AU" sz="1600" dirty="0">
                          <a:latin typeface="+mj-lt"/>
                          <a:cs typeface="Arial" panose="020B0604020202020204" pitchFamily="34" charset="0"/>
                        </a:rPr>
                        <a:t>.1AE-Rev</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Apr 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11 Mar</a:t>
                      </a:r>
                      <a:r>
                        <a:rPr lang="en-AU" sz="1600" b="0" kern="1200" baseline="0" dirty="0">
                          <a:solidFill>
                            <a:schemeClr val="tx1"/>
                          </a:solidFill>
                          <a:latin typeface="+mn-lt"/>
                          <a:ea typeface="+mn-ea"/>
                          <a:cs typeface="+mn-cs"/>
                        </a:rPr>
                        <a:t> 19</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26 Jun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Aug 20</a:t>
                      </a:r>
                      <a:endParaRPr lang="en-AU" sz="1600" b="0" dirty="0">
                        <a:solidFill>
                          <a:srgbClr val="00B050"/>
                        </a:solidFill>
                        <a:latin typeface="+mj-lt"/>
                      </a:endParaRPr>
                    </a:p>
                  </a:txBody>
                  <a:tcPr marL="115147" marR="115147"/>
                </a:tc>
                <a:extLst>
                  <a:ext uri="{0D108BD9-81ED-4DB2-BD59-A6C34878D82A}">
                    <a16:rowId xmlns:a16="http://schemas.microsoft.com/office/drawing/2014/main" val="2163452583"/>
                  </a:ext>
                </a:extLst>
              </a:tr>
              <a:tr h="330320">
                <a:tc>
                  <a:txBody>
                    <a:bodyPr/>
                    <a:lstStyle/>
                    <a:p>
                      <a:r>
                        <a:rPr lang="en-AU" sz="1600" dirty="0">
                          <a:latin typeface="+mj-lt"/>
                          <a:cs typeface="Arial" panose="020B0604020202020204" pitchFamily="34" charset="0"/>
                        </a:rPr>
                        <a:t>.1AS-Rev</a:t>
                      </a:r>
                    </a:p>
                  </a:txBody>
                  <a:tcPr marL="115147" marR="0"/>
                </a:tc>
                <a:tc>
                  <a:txBody>
                    <a:bodyPr/>
                    <a:lstStyle/>
                    <a:p>
                      <a:pPr algn="ctr"/>
                      <a:r>
                        <a:rPr lang="en-AU" sz="1600" b="0" dirty="0">
                          <a:solidFill>
                            <a:schemeClr val="tx1"/>
                          </a:solidFill>
                          <a:latin typeface="+mj-lt"/>
                          <a:cs typeface="Arial" panose="020B0604020202020204" pitchFamily="34" charset="0"/>
                        </a:rPr>
                        <a:t>D8.0</a:t>
                      </a:r>
                    </a:p>
                  </a:txBody>
                  <a:tcPr marL="115147" marR="115147"/>
                </a:tc>
                <a:tc>
                  <a:txBody>
                    <a:bodyPr/>
                    <a:lstStyle/>
                    <a:p>
                      <a:pPr algn="ctr"/>
                      <a:r>
                        <a:rPr lang="en-AU" sz="1600" b="0" dirty="0">
                          <a:solidFill>
                            <a:schemeClr val="tx1"/>
                          </a:solidFill>
                          <a:latin typeface="+mj-lt"/>
                          <a:cs typeface="Arial" panose="020B0604020202020204" pitchFamily="34" charset="0"/>
                        </a:rPr>
                        <a:t>Mar</a:t>
                      </a:r>
                      <a:r>
                        <a:rPr lang="en-AU" sz="1600" b="0" baseline="0" dirty="0">
                          <a:solidFill>
                            <a:schemeClr val="tx1"/>
                          </a:solidFill>
                          <a:latin typeface="+mj-lt"/>
                          <a:cs typeface="Arial" panose="020B0604020202020204" pitchFamily="34" charset="0"/>
                        </a:rPr>
                        <a:t> 19</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22 Aug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extLst>
                  <a:ext uri="{0D108BD9-81ED-4DB2-BD59-A6C34878D82A}">
                    <a16:rowId xmlns:a16="http://schemas.microsoft.com/office/drawing/2014/main" val="2614137734"/>
                  </a:ext>
                </a:extLst>
              </a:tr>
              <a:tr h="330320">
                <a:tc>
                  <a:txBody>
                    <a:bodyPr/>
                    <a:lstStyle/>
                    <a:p>
                      <a:r>
                        <a:rPr lang="en-AU" sz="1600" dirty="0">
                          <a:latin typeface="+mj-lt"/>
                          <a:cs typeface="Arial" panose="020B0604020202020204" pitchFamily="34" charset="0"/>
                        </a:rPr>
                        <a:t>.1AX-Rev</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Ju</a:t>
                      </a:r>
                      <a:r>
                        <a:rPr lang="en-AU" sz="1600" b="0" baseline="0" dirty="0">
                          <a:solidFill>
                            <a:schemeClr val="tx1"/>
                          </a:solidFill>
                          <a:latin typeface="+mj-lt"/>
                          <a:cs typeface="Arial" panose="020B0604020202020204" pitchFamily="34" charset="0"/>
                        </a:rPr>
                        <a:t>l 19</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22 Aug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3495738436"/>
                  </a:ext>
                </a:extLst>
              </a:tr>
              <a:tr h="330320">
                <a:tc>
                  <a:txBody>
                    <a:bodyPr/>
                    <a:lstStyle/>
                    <a:p>
                      <a:r>
                        <a:rPr lang="en-AU" sz="1600" dirty="0">
                          <a:latin typeface="+mj-lt"/>
                          <a:cs typeface="Arial" panose="020B0604020202020204" pitchFamily="34" charset="0"/>
                        </a:rPr>
                        <a:t>.1Q-REV</a:t>
                      </a:r>
                    </a:p>
                  </a:txBody>
                  <a:tcPr marL="115147" marR="0"/>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161734239"/>
                  </a:ext>
                </a:extLst>
              </a:tr>
              <a:tr h="330320">
                <a:tc>
                  <a:txBody>
                    <a:bodyPr/>
                    <a:lstStyle/>
                    <a:p>
                      <a:r>
                        <a:rPr lang="en-AU" sz="1600" dirty="0">
                          <a:latin typeface="+mj-lt"/>
                          <a:cs typeface="Arial" panose="020B0604020202020204" pitchFamily="34" charset="0"/>
                        </a:rPr>
                        <a:t>.1Qcx</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On hold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034036834"/>
                  </a:ext>
                </a:extLst>
              </a:tr>
              <a:tr h="330320">
                <a:tc>
                  <a:txBody>
                    <a:bodyPr/>
                    <a:lstStyle/>
                    <a:p>
                      <a:r>
                        <a:rPr lang="en-AU" sz="1600" dirty="0">
                          <a:latin typeface="+mj-lt"/>
                          <a:cs typeface="Arial" panose="020B0604020202020204" pitchFamily="34" charset="0"/>
                        </a:rPr>
                        <a:t>.1X-2020</a:t>
                      </a:r>
                    </a:p>
                  </a:txBody>
                  <a:tcPr marL="115147" marR="0"/>
                </a:tc>
                <a:tc>
                  <a:txBody>
                    <a:bodyPr/>
                    <a:lstStyle/>
                    <a:p>
                      <a:pPr algn="ctr"/>
                      <a:r>
                        <a:rPr lang="en-AU" sz="1600" b="0" dirty="0">
                          <a:solidFill>
                            <a:schemeClr val="tx1"/>
                          </a:solidFill>
                          <a:latin typeface="+mj-lt"/>
                          <a:cs typeface="Arial" panose="020B0604020202020204" pitchFamily="34" charset="0"/>
                        </a:rPr>
                        <a:t>Std</a:t>
                      </a:r>
                    </a:p>
                  </a:txBody>
                  <a:tcPr marL="115147" marR="115147"/>
                </a:tc>
                <a:tc>
                  <a:txBody>
                    <a:bodyPr/>
                    <a:lstStyle/>
                    <a:p>
                      <a:pPr algn="ctr"/>
                      <a:r>
                        <a:rPr lang="en-AU" sz="1600" b="0" dirty="0">
                          <a:solidFill>
                            <a:schemeClr val="tx1"/>
                          </a:solidFill>
                          <a:latin typeface="+mj-lt"/>
                          <a:cs typeface="Arial" panose="020B0604020202020204" pitchFamily="34" charset="0"/>
                        </a:rPr>
                        <a:t>Aug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696960976"/>
                  </a:ext>
                </a:extLst>
              </a:tr>
              <a:tr h="330320">
                <a:tc>
                  <a:txBody>
                    <a:bodyPr/>
                    <a:lstStyle/>
                    <a:p>
                      <a:r>
                        <a:rPr lang="en-AU" sz="1600" dirty="0">
                          <a:latin typeface="+mj-lt"/>
                          <a:cs typeface="Arial" panose="020B0604020202020204" pitchFamily="34" charset="0"/>
                        </a:rPr>
                        <a:t>.1CMde</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001265962"/>
                  </a:ext>
                </a:extLst>
              </a:tr>
            </a:tbl>
          </a:graphicData>
        </a:graphic>
      </p:graphicFrame>
    </p:spTree>
    <p:extLst>
      <p:ext uri="{BB962C8B-B14F-4D97-AF65-F5344CB8AC3E}">
        <p14:creationId xmlns:p14="http://schemas.microsoft.com/office/powerpoint/2010/main" val="1183884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 has 16 standards in the pipeline for ratification under the PSDO</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29</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130396858"/>
              </p:ext>
            </p:extLst>
          </p:nvPr>
        </p:nvGraphicFramePr>
        <p:xfrm>
          <a:off x="152399" y="1828800"/>
          <a:ext cx="8839199" cy="493776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012372">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088570">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31963">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30320">
                <a:tc>
                  <a:txBody>
                    <a:bodyPr/>
                    <a:lstStyle/>
                    <a:p>
                      <a:r>
                        <a:rPr lang="en-AU" sz="1600" dirty="0">
                          <a:latin typeface="+mj-lt"/>
                          <a:cs typeface="Arial" panose="020B0604020202020204" pitchFamily="34" charset="0"/>
                        </a:rPr>
                        <a:t>.1AE/Cor1</a:t>
                      </a:r>
                    </a:p>
                  </a:txBody>
                  <a:tcPr marL="115147" marR="0"/>
                </a:tc>
                <a:tc>
                  <a:txBody>
                    <a:bodyPr/>
                    <a:lstStyle/>
                    <a:p>
                      <a:pPr algn="ctr"/>
                      <a:r>
                        <a:rPr lang="en-AU" sz="1600" b="0" dirty="0">
                          <a:solidFill>
                            <a:schemeClr val="tx1"/>
                          </a:solidFill>
                          <a:latin typeface="+mj-lt"/>
                          <a:cs typeface="Arial" panose="020B0604020202020204" pitchFamily="34" charset="0"/>
                        </a:rPr>
                        <a:t>Std</a:t>
                      </a:r>
                    </a:p>
                  </a:txBody>
                  <a:tcPr marL="115147" marR="115147"/>
                </a:tc>
                <a:tc>
                  <a:txBody>
                    <a:bodyPr/>
                    <a:lstStyle/>
                    <a:p>
                      <a:pPr algn="ctr"/>
                      <a:r>
                        <a:rPr lang="en-AU" sz="1600" b="0" dirty="0">
                          <a:solidFill>
                            <a:schemeClr val="tx1"/>
                          </a:solidFill>
                          <a:latin typeface="+mj-lt"/>
                          <a:cs typeface="Arial" panose="020B0604020202020204" pitchFamily="34" charset="0"/>
                        </a:rPr>
                        <a:t>Aug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569564493"/>
                  </a:ext>
                </a:extLst>
              </a:tr>
              <a:tr h="330320">
                <a:tc>
                  <a:txBody>
                    <a:bodyPr/>
                    <a:lstStyle/>
                    <a:p>
                      <a:r>
                        <a:rPr lang="en-AU" sz="1600" dirty="0">
                          <a:latin typeface="+mj-lt"/>
                          <a:cs typeface="Arial" panose="020B0604020202020204" pitchFamily="34" charset="0"/>
                        </a:rPr>
                        <a:t>.1Qcr</a:t>
                      </a:r>
                    </a:p>
                  </a:txBody>
                  <a:tcPr marL="115147" marR="0"/>
                </a:tc>
                <a:tc>
                  <a:txBody>
                    <a:bodyPr/>
                    <a:lstStyle/>
                    <a:p>
                      <a:pPr algn="ctr"/>
                      <a:r>
                        <a:rPr lang="en-AU" sz="1600" b="0" dirty="0">
                          <a:solidFill>
                            <a:schemeClr val="tx1"/>
                          </a:solidFill>
                          <a:latin typeface="+mj-lt"/>
                          <a:cs typeface="Arial" panose="020B0604020202020204" pitchFamily="34" charset="0"/>
                        </a:rPr>
                        <a:t>D2.3</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Aug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817939056"/>
                  </a:ext>
                </a:extLst>
              </a:tr>
              <a:tr h="330320">
                <a:tc>
                  <a:txBody>
                    <a:bodyPr/>
                    <a:lstStyle/>
                    <a:p>
                      <a:r>
                        <a:rPr lang="en-AU" sz="1600" dirty="0">
                          <a:latin typeface="+mj-lt"/>
                          <a:cs typeface="Arial" panose="020B0604020202020204" pitchFamily="34" charset="0"/>
                        </a:rPr>
                        <a:t>.1CS</a:t>
                      </a:r>
                    </a:p>
                  </a:txBody>
                  <a:tcPr marL="115147" marR="0"/>
                </a:tc>
                <a:tc>
                  <a:txBody>
                    <a:bodyPr/>
                    <a:lstStyle/>
                    <a:p>
                      <a:pPr algn="ctr"/>
                      <a:r>
                        <a:rPr lang="en-AU" sz="1600" b="0" dirty="0">
                          <a:solidFill>
                            <a:schemeClr val="tx1"/>
                          </a:solidFill>
                          <a:latin typeface="+mj-lt"/>
                          <a:cs typeface="Arial" panose="020B0604020202020204" pitchFamily="34" charset="0"/>
                        </a:rPr>
                        <a:t>D3.0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Aug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285705002"/>
                  </a:ext>
                </a:extLst>
              </a:tr>
              <a:tr h="330320">
                <a:tc>
                  <a:txBody>
                    <a:bodyPr/>
                    <a:lstStyle/>
                    <a:p>
                      <a:r>
                        <a:rPr lang="en-AU" sz="1600" dirty="0">
                          <a:latin typeface="+mj-lt"/>
                          <a:cs typeface="Arial" panose="020B0604020202020204" pitchFamily="34" charset="0"/>
                        </a:rPr>
                        <a:t>.1Qcz</a:t>
                      </a:r>
                    </a:p>
                  </a:txBody>
                  <a:tcPr marL="115147" marR="0"/>
                </a:tc>
                <a:tc>
                  <a:txBody>
                    <a:bodyPr/>
                    <a:lstStyle/>
                    <a:p>
                      <a:pPr algn="ctr"/>
                      <a:r>
                        <a:rPr lang="en-AU" sz="1600" b="0" dirty="0">
                          <a:solidFill>
                            <a:schemeClr val="tx1"/>
                          </a:solidFill>
                          <a:latin typeface="+mj-lt"/>
                          <a:cs typeface="Arial" panose="020B0604020202020204" pitchFamily="34" charset="0"/>
                        </a:rPr>
                        <a:t>D1.2</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Aug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617972044"/>
                  </a:ext>
                </a:extLst>
              </a:tr>
              <a:tr h="330320">
                <a:tc>
                  <a:txBody>
                    <a:bodyPr/>
                    <a:lstStyle/>
                    <a:p>
                      <a:endParaRPr lang="en-AU" sz="1600" dirty="0">
                        <a:latin typeface="+mj-lt"/>
                        <a:cs typeface="Arial" panose="020B0604020202020204" pitchFamily="34" charset="0"/>
                      </a:endParaRPr>
                    </a:p>
                  </a:txBody>
                  <a:tcPr marL="115147" marR="0"/>
                </a:tc>
                <a:tc>
                  <a:txBody>
                    <a:bodyPr/>
                    <a:lstStyle/>
                    <a:p>
                      <a:pPr algn="ctr"/>
                      <a:endParaRPr lang="en-AU" sz="1600" b="0" dirty="0">
                        <a:solidFill>
                          <a:schemeClr val="tx1"/>
                        </a:solidFill>
                        <a:latin typeface="+mj-lt"/>
                        <a:cs typeface="Arial" panose="020B0604020202020204" pitchFamily="34" charset="0"/>
                      </a:endParaRPr>
                    </a:p>
                  </a:txBody>
                  <a:tcPr marL="115147" marR="115147"/>
                </a:tc>
                <a:tc>
                  <a:txBody>
                    <a:bodyPr/>
                    <a:lstStyle/>
                    <a:p>
                      <a:pPr algn="ct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chemeClr val="tx1"/>
                        </a:solidFill>
                        <a:latin typeface="+mn-lt"/>
                        <a:ea typeface="+mn-ea"/>
                        <a:cs typeface="+mn-cs"/>
                      </a:endParaRPr>
                    </a:p>
                  </a:txBody>
                  <a:tcPr marL="115147" marR="115147"/>
                </a:tc>
                <a:extLst>
                  <a:ext uri="{0D108BD9-81ED-4DB2-BD59-A6C34878D82A}">
                    <a16:rowId xmlns:a16="http://schemas.microsoft.com/office/drawing/2014/main" val="2446974359"/>
                  </a:ext>
                </a:extLst>
              </a:tr>
              <a:tr h="330320">
                <a:tc>
                  <a:txBody>
                    <a:bodyPr/>
                    <a:lstStyle/>
                    <a:p>
                      <a:endParaRPr lang="en-AU" sz="1600" dirty="0">
                        <a:latin typeface="+mj-lt"/>
                        <a:cs typeface="Arial" panose="020B0604020202020204" pitchFamily="34" charset="0"/>
                      </a:endParaRPr>
                    </a:p>
                  </a:txBody>
                  <a:tcPr marL="115147" marR="0"/>
                </a:tc>
                <a:tc>
                  <a:txBody>
                    <a:bodyPr/>
                    <a:lstStyle/>
                    <a:p>
                      <a:pPr algn="ctr"/>
                      <a:endParaRPr lang="en-AU" sz="1600" b="0" dirty="0">
                        <a:solidFill>
                          <a:schemeClr val="tx1"/>
                        </a:solidFill>
                        <a:latin typeface="+mj-lt"/>
                        <a:cs typeface="Arial" panose="020B0604020202020204" pitchFamily="34" charset="0"/>
                      </a:endParaRPr>
                    </a:p>
                  </a:txBody>
                  <a:tcPr marL="115147" marR="115147"/>
                </a:tc>
                <a:tc>
                  <a:txBody>
                    <a:bodyPr/>
                    <a:lstStyle/>
                    <a:p>
                      <a:pPr algn="ct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chemeClr val="accent2"/>
                        </a:solidFill>
                        <a:latin typeface="+mj-lt"/>
                      </a:endParaRPr>
                    </a:p>
                  </a:txBody>
                  <a:tcPr marL="115147" marR="115147"/>
                </a:tc>
                <a:extLst>
                  <a:ext uri="{0D108BD9-81ED-4DB2-BD59-A6C34878D82A}">
                    <a16:rowId xmlns:a16="http://schemas.microsoft.com/office/drawing/2014/main" val="3280136102"/>
                  </a:ext>
                </a:extLst>
              </a:tr>
              <a:tr h="330320">
                <a:tc>
                  <a:txBody>
                    <a:bodyPr/>
                    <a:lstStyle/>
                    <a:p>
                      <a:endParaRPr lang="en-AU" sz="1600" dirty="0">
                        <a:latin typeface="+mj-lt"/>
                        <a:cs typeface="Arial" panose="020B0604020202020204" pitchFamily="34" charset="0"/>
                      </a:endParaRPr>
                    </a:p>
                  </a:txBody>
                  <a:tcPr marL="115147" marR="0"/>
                </a:tc>
                <a:tc>
                  <a:txBody>
                    <a:bodyPr/>
                    <a:lstStyle/>
                    <a:p>
                      <a:pPr algn="ctr"/>
                      <a:endParaRPr lang="en-AU" sz="1600" b="0" dirty="0">
                        <a:solidFill>
                          <a:schemeClr val="tx1"/>
                        </a:solidFill>
                        <a:latin typeface="+mj-lt"/>
                        <a:cs typeface="Arial" panose="020B0604020202020204" pitchFamily="34" charset="0"/>
                      </a:endParaRPr>
                    </a:p>
                  </a:txBody>
                  <a:tcPr marL="115147" marR="115147"/>
                </a:tc>
                <a:tc>
                  <a:txBody>
                    <a:bodyPr/>
                    <a:lstStyle/>
                    <a:p>
                      <a:pPr algn="ct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chemeClr val="accent2"/>
                        </a:solidFill>
                        <a:latin typeface="+mj-lt"/>
                      </a:endParaRPr>
                    </a:p>
                  </a:txBody>
                  <a:tcPr marL="115147" marR="115147"/>
                </a:tc>
                <a:extLst>
                  <a:ext uri="{0D108BD9-81ED-4DB2-BD59-A6C34878D82A}">
                    <a16:rowId xmlns:a16="http://schemas.microsoft.com/office/drawing/2014/main" val="2163452583"/>
                  </a:ext>
                </a:extLst>
              </a:tr>
              <a:tr h="330320">
                <a:tc>
                  <a:txBody>
                    <a:bodyPr/>
                    <a:lstStyle/>
                    <a:p>
                      <a:endParaRPr lang="en-AU" sz="1600" dirty="0">
                        <a:latin typeface="+mj-lt"/>
                        <a:cs typeface="Arial" panose="020B0604020202020204" pitchFamily="34" charset="0"/>
                      </a:endParaRPr>
                    </a:p>
                  </a:txBody>
                  <a:tcPr marL="115147" marR="0"/>
                </a:tc>
                <a:tc>
                  <a:txBody>
                    <a:bodyPr/>
                    <a:lstStyle/>
                    <a:p>
                      <a:pPr algn="ctr"/>
                      <a:endParaRPr lang="en-AU" sz="1600" b="0" dirty="0">
                        <a:solidFill>
                          <a:schemeClr val="tx1"/>
                        </a:solidFill>
                        <a:latin typeface="+mj-lt"/>
                        <a:cs typeface="Arial" panose="020B0604020202020204" pitchFamily="34" charset="0"/>
                      </a:endParaRPr>
                    </a:p>
                  </a:txBody>
                  <a:tcPr marL="115147" marR="115147"/>
                </a:tc>
                <a:tc>
                  <a:txBody>
                    <a:bodyPr/>
                    <a:lstStyle/>
                    <a:p>
                      <a:pPr algn="ct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chemeClr val="tx1"/>
                        </a:solidFill>
                        <a:latin typeface="+mj-lt"/>
                      </a:endParaRPr>
                    </a:p>
                  </a:txBody>
                  <a:tcPr marL="115147" marR="115147"/>
                </a:tc>
                <a:extLst>
                  <a:ext uri="{0D108BD9-81ED-4DB2-BD59-A6C34878D82A}">
                    <a16:rowId xmlns:a16="http://schemas.microsoft.com/office/drawing/2014/main" val="2614137734"/>
                  </a:ext>
                </a:extLst>
              </a:tr>
              <a:tr h="330320">
                <a:tc>
                  <a:txBody>
                    <a:bodyPr/>
                    <a:lstStyle/>
                    <a:p>
                      <a:endParaRPr lang="en-AU" sz="1600" dirty="0">
                        <a:latin typeface="+mj-lt"/>
                        <a:cs typeface="Arial" panose="020B0604020202020204" pitchFamily="34" charset="0"/>
                      </a:endParaRPr>
                    </a:p>
                  </a:txBody>
                  <a:tcPr marL="115147" marR="0"/>
                </a:tc>
                <a:tc>
                  <a:txBody>
                    <a:bodyPr/>
                    <a:lstStyle/>
                    <a:p>
                      <a:pPr algn="ctr"/>
                      <a:endParaRPr lang="en-AU" sz="1600" b="0" dirty="0">
                        <a:solidFill>
                          <a:schemeClr val="tx1"/>
                        </a:solidFill>
                        <a:latin typeface="+mj-lt"/>
                        <a:cs typeface="Arial" panose="020B0604020202020204" pitchFamily="34" charset="0"/>
                      </a:endParaRPr>
                    </a:p>
                  </a:txBody>
                  <a:tcPr marL="115147" marR="115147"/>
                </a:tc>
                <a:tc>
                  <a:txBody>
                    <a:bodyPr/>
                    <a:lstStyle/>
                    <a:p>
                      <a:pPr algn="ct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chemeClr val="tx1"/>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chemeClr val="tx1"/>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chemeClr val="tx1"/>
                        </a:solidFill>
                        <a:latin typeface="+mn-lt"/>
                        <a:ea typeface="+mn-ea"/>
                        <a:cs typeface="+mn-cs"/>
                      </a:endParaRPr>
                    </a:p>
                  </a:txBody>
                  <a:tcPr marL="115147" marR="115147"/>
                </a:tc>
                <a:extLst>
                  <a:ext uri="{0D108BD9-81ED-4DB2-BD59-A6C34878D82A}">
                    <a16:rowId xmlns:a16="http://schemas.microsoft.com/office/drawing/2014/main" val="3495738436"/>
                  </a:ext>
                </a:extLst>
              </a:tr>
              <a:tr h="330320">
                <a:tc>
                  <a:txBody>
                    <a:bodyPr/>
                    <a:lstStyle/>
                    <a:p>
                      <a:endParaRPr lang="en-AU" sz="1600" dirty="0">
                        <a:latin typeface="+mj-lt"/>
                        <a:cs typeface="Arial" panose="020B0604020202020204" pitchFamily="34" charset="0"/>
                      </a:endParaRPr>
                    </a:p>
                  </a:txBody>
                  <a:tcPr marL="115147" marR="0"/>
                </a:tc>
                <a:tc>
                  <a:txBody>
                    <a:bodyPr/>
                    <a:lstStyle/>
                    <a:p>
                      <a:pPr algn="ctr"/>
                      <a:endParaRPr lang="en-AU" sz="1600" b="0" dirty="0">
                        <a:solidFill>
                          <a:schemeClr val="tx1"/>
                        </a:solidFill>
                        <a:latin typeface="+mj-lt"/>
                        <a:cs typeface="Arial" panose="020B0604020202020204" pitchFamily="34" charset="0"/>
                      </a:endParaRPr>
                    </a:p>
                  </a:txBody>
                  <a:tcPr marL="115147" marR="115147"/>
                </a:tc>
                <a:tc>
                  <a:txBody>
                    <a:bodyPr/>
                    <a:lstStyle/>
                    <a:p>
                      <a:pPr algn="ct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chemeClr val="tx1"/>
                        </a:solidFill>
                        <a:latin typeface="+mj-lt"/>
                      </a:endParaRPr>
                    </a:p>
                  </a:txBody>
                  <a:tcPr marL="115147" marR="115147"/>
                </a:tc>
                <a:extLst>
                  <a:ext uri="{0D108BD9-81ED-4DB2-BD59-A6C34878D82A}">
                    <a16:rowId xmlns:a16="http://schemas.microsoft.com/office/drawing/2014/main" val="2940491922"/>
                  </a:ext>
                </a:extLst>
              </a:tr>
              <a:tr h="330320">
                <a:tc>
                  <a:txBody>
                    <a:bodyPr/>
                    <a:lstStyle/>
                    <a:p>
                      <a:endParaRPr lang="en-AU" sz="1600" dirty="0">
                        <a:latin typeface="+mj-lt"/>
                        <a:cs typeface="Arial" panose="020B0604020202020204" pitchFamily="34" charset="0"/>
                      </a:endParaRPr>
                    </a:p>
                  </a:txBody>
                  <a:tcPr marL="115147" marR="0"/>
                </a:tc>
                <a:tc>
                  <a:txBody>
                    <a:bodyPr/>
                    <a:lstStyle/>
                    <a:p>
                      <a:pPr algn="ctr"/>
                      <a:endParaRPr lang="en-AU" sz="1600" b="0" dirty="0">
                        <a:solidFill>
                          <a:schemeClr val="tx1"/>
                        </a:solidFill>
                        <a:latin typeface="+mj-lt"/>
                        <a:cs typeface="Arial" panose="020B0604020202020204" pitchFamily="34" charset="0"/>
                      </a:endParaRPr>
                    </a:p>
                  </a:txBody>
                  <a:tcPr marL="115147" marR="115147"/>
                </a:tc>
                <a:tc>
                  <a:txBody>
                    <a:bodyPr/>
                    <a:lstStyle/>
                    <a:p>
                      <a:pPr algn="ct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chemeClr val="tx1"/>
                        </a:solidFill>
                        <a:latin typeface="+mj-lt"/>
                      </a:endParaRPr>
                    </a:p>
                  </a:txBody>
                  <a:tcPr marL="115147" marR="115147"/>
                </a:tc>
                <a:extLst>
                  <a:ext uri="{0D108BD9-81ED-4DB2-BD59-A6C34878D82A}">
                    <a16:rowId xmlns:a16="http://schemas.microsoft.com/office/drawing/2014/main" val="3696960976"/>
                  </a:ext>
                </a:extLst>
              </a:tr>
              <a:tr h="330320">
                <a:tc>
                  <a:txBody>
                    <a:bodyPr/>
                    <a:lstStyle/>
                    <a:p>
                      <a:endParaRPr lang="en-AU" sz="1600" dirty="0">
                        <a:latin typeface="+mj-lt"/>
                        <a:cs typeface="Arial" panose="020B0604020202020204" pitchFamily="34" charset="0"/>
                      </a:endParaRPr>
                    </a:p>
                  </a:txBody>
                  <a:tcPr marL="115147" marR="0"/>
                </a:tc>
                <a:tc>
                  <a:txBody>
                    <a:bodyPr/>
                    <a:lstStyle/>
                    <a:p>
                      <a:pPr algn="ctr"/>
                      <a:endParaRPr lang="en-AU" sz="1600" b="0" dirty="0">
                        <a:solidFill>
                          <a:schemeClr val="tx1"/>
                        </a:solidFill>
                        <a:latin typeface="+mj-lt"/>
                        <a:cs typeface="Arial" panose="020B0604020202020204" pitchFamily="34" charset="0"/>
                      </a:endParaRPr>
                    </a:p>
                  </a:txBody>
                  <a:tcPr marL="115147" marR="115147"/>
                </a:tc>
                <a:tc>
                  <a:txBody>
                    <a:bodyPr/>
                    <a:lstStyle/>
                    <a:p>
                      <a:pPr algn="ct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chemeClr val="tx1"/>
                        </a:solidFill>
                        <a:latin typeface="+mj-lt"/>
                      </a:endParaRPr>
                    </a:p>
                  </a:txBody>
                  <a:tcPr marL="115147" marR="115147"/>
                </a:tc>
                <a:extLst>
                  <a:ext uri="{0D108BD9-81ED-4DB2-BD59-A6C34878D82A}">
                    <a16:rowId xmlns:a16="http://schemas.microsoft.com/office/drawing/2014/main" val="2001265962"/>
                  </a:ext>
                </a:extLst>
              </a:tr>
              <a:tr h="330320">
                <a:tc>
                  <a:txBody>
                    <a:bodyPr/>
                    <a:lstStyle/>
                    <a:p>
                      <a:endParaRPr lang="en-AU" sz="1600" dirty="0">
                        <a:latin typeface="+mj-lt"/>
                        <a:cs typeface="Arial" panose="020B0604020202020204" pitchFamily="34" charset="0"/>
                      </a:endParaRPr>
                    </a:p>
                  </a:txBody>
                  <a:tcPr marL="115147" marR="0"/>
                </a:tc>
                <a:tc>
                  <a:txBody>
                    <a:bodyPr/>
                    <a:lstStyle/>
                    <a:p>
                      <a:pPr algn="ctr"/>
                      <a:endParaRPr lang="en-AU" sz="1600" b="0" dirty="0">
                        <a:solidFill>
                          <a:schemeClr val="tx1"/>
                        </a:solidFill>
                        <a:latin typeface="+mj-lt"/>
                        <a:cs typeface="Arial" panose="020B0604020202020204" pitchFamily="34" charset="0"/>
                      </a:endParaRPr>
                    </a:p>
                  </a:txBody>
                  <a:tcPr marL="115147" marR="115147"/>
                </a:tc>
                <a:tc>
                  <a:txBody>
                    <a:bodyPr/>
                    <a:lstStyle/>
                    <a:p>
                      <a:pPr algn="ct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chemeClr val="tx1"/>
                        </a:solidFill>
                        <a:latin typeface="+mj-lt"/>
                      </a:endParaRPr>
                    </a:p>
                  </a:txBody>
                  <a:tcPr marL="115147" marR="115147"/>
                </a:tc>
                <a:extLst>
                  <a:ext uri="{0D108BD9-81ED-4DB2-BD59-A6C34878D82A}">
                    <a16:rowId xmlns:a16="http://schemas.microsoft.com/office/drawing/2014/main" val="1917858360"/>
                  </a:ext>
                </a:extLst>
              </a:tr>
            </a:tbl>
          </a:graphicData>
        </a:graphic>
      </p:graphicFrame>
    </p:spTree>
    <p:extLst>
      <p:ext uri="{BB962C8B-B14F-4D97-AF65-F5344CB8AC3E}">
        <p14:creationId xmlns:p14="http://schemas.microsoft.com/office/powerpoint/2010/main" val="7278123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SC will review the official IEEE-SA patent material for pre-PAR groups</a:t>
            </a:r>
          </a:p>
        </p:txBody>
      </p:sp>
      <p:sp>
        <p:nvSpPr>
          <p:cNvPr id="4" name="Footer Placeholder 3"/>
          <p:cNvSpPr>
            <a:spLocks noGrp="1"/>
          </p:cNvSpPr>
          <p:nvPr>
            <p:ph type="ftr" sz="quarter" idx="10"/>
          </p:nvPr>
        </p:nvSpPr>
        <p:spPr/>
        <p:txBody>
          <a:bodyPr/>
          <a:lstStyle/>
          <a:p>
            <a:r>
              <a:rPr lang="en-US" dirty="0"/>
              <a:t>Andrew Myles, Cisco</a:t>
            </a:r>
          </a:p>
        </p:txBody>
      </p:sp>
      <p:sp>
        <p:nvSpPr>
          <p:cNvPr id="5" name="Slide Number Placeholder 4"/>
          <p:cNvSpPr>
            <a:spLocks noGrp="1"/>
          </p:cNvSpPr>
          <p:nvPr>
            <p:ph type="sldNum" sz="quarter" idx="11"/>
          </p:nvPr>
        </p:nvSpPr>
        <p:spPr/>
        <p:txBody>
          <a:bodyPr/>
          <a:lstStyle/>
          <a:p>
            <a:r>
              <a:rPr lang="en-US" dirty="0"/>
              <a:t>Slide </a:t>
            </a:r>
            <a:fld id="{EF4002E7-DB4D-4CC3-8382-1939D19420D8}" type="slidenum">
              <a:rPr lang="en-US" smtClean="0"/>
              <a:pPr/>
              <a:t>3</a:t>
            </a:fld>
            <a:endParaRPr lang="en-US" dirty="0"/>
          </a:p>
        </p:txBody>
      </p:sp>
      <p:pic>
        <p:nvPicPr>
          <p:cNvPr id="2" name="Picture 1"/>
          <p:cNvPicPr>
            <a:picLocks noChangeAspect="1"/>
          </p:cNvPicPr>
          <p:nvPr/>
        </p:nvPicPr>
        <p:blipFill>
          <a:blip r:embed="rId2"/>
          <a:stretch>
            <a:fillRect/>
          </a:stretch>
        </p:blipFill>
        <p:spPr>
          <a:xfrm>
            <a:off x="1219200" y="1466850"/>
            <a:ext cx="6629400" cy="4972051"/>
          </a:xfrm>
          <a:prstGeom prst="rect">
            <a:avLst/>
          </a:prstGeom>
          <a:ln>
            <a:solidFill>
              <a:schemeClr val="tx1"/>
            </a:solidFill>
          </a:ln>
        </p:spPr>
      </p:pic>
    </p:spTree>
    <p:extLst>
      <p:ext uri="{BB962C8B-B14F-4D97-AF65-F5344CB8AC3E}">
        <p14:creationId xmlns:p14="http://schemas.microsoft.com/office/powerpoint/2010/main" val="53641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 &amp; stakeholders</a:t>
            </a:r>
          </a:p>
          <a:p>
            <a:pPr lvl="1"/>
            <a:r>
              <a:rPr lang="en-AU" dirty="0"/>
              <a:t>Karen Randall</a:t>
            </a:r>
          </a:p>
          <a:p>
            <a:pPr lvl="1"/>
            <a:r>
              <a:rPr lang="en-AU" dirty="0"/>
              <a:t>John Messenger</a:t>
            </a:r>
          </a:p>
          <a:p>
            <a:pPr lvl="1"/>
            <a:r>
              <a:rPr lang="en-AU" dirty="0"/>
              <a:t>Paul Congdon</a:t>
            </a:r>
          </a:p>
          <a:p>
            <a:pPr lvl="1"/>
            <a:r>
              <a:rPr lang="en-AU" dirty="0"/>
              <a:t>Glen Parsons (802.1 WG Chair)</a:t>
            </a:r>
          </a:p>
          <a:p>
            <a:pPr lvl="1"/>
            <a:r>
              <a:rPr lang="en-AU" dirty="0"/>
              <a:t>Mick Seaman</a:t>
            </a:r>
          </a:p>
          <a:p>
            <a:pPr lvl="1"/>
            <a:r>
              <a:rPr lang="en-AU" dirty="0"/>
              <a:t>Jessy </a:t>
            </a:r>
            <a:r>
              <a:rPr lang="en-AU" dirty="0" err="1"/>
              <a:t>Rouyer</a:t>
            </a:r>
            <a:endParaRPr lang="en-AU"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30</a:t>
            </a:fld>
            <a:endParaRPr lang="en-US"/>
          </a:p>
        </p:txBody>
      </p:sp>
    </p:spTree>
    <p:extLst>
      <p:ext uri="{BB962C8B-B14F-4D97-AF65-F5344CB8AC3E}">
        <p14:creationId xmlns:p14="http://schemas.microsoft.com/office/powerpoint/2010/main" val="24212038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802.1Q-2018 is waiting for publication</a:t>
            </a:r>
          </a:p>
        </p:txBody>
      </p:sp>
      <p:sp>
        <p:nvSpPr>
          <p:cNvPr id="10" name="Content Placeholder 9"/>
          <p:cNvSpPr>
            <a:spLocks noGrp="1"/>
          </p:cNvSpPr>
          <p:nvPr>
            <p:ph idx="1"/>
          </p:nvPr>
        </p:nvSpPr>
        <p:spPr>
          <a:xfrm>
            <a:off x="685800" y="1371600"/>
            <a:ext cx="7772400" cy="47244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802.1Q-REV/D2.0 </a:t>
            </a:r>
            <a:r>
              <a:rPr lang="en-AU" dirty="0"/>
              <a:t>was liaised for information in Jul 2017 (N16688)</a:t>
            </a:r>
          </a:p>
          <a:p>
            <a:r>
              <a:rPr lang="en-US" dirty="0"/>
              <a:t>60-day</a:t>
            </a:r>
            <a:r>
              <a:rPr lang="en-AU" dirty="0"/>
              <a:t> pre-ballot: </a:t>
            </a:r>
            <a:r>
              <a:rPr lang="en-AU" dirty="0">
                <a:solidFill>
                  <a:srgbClr val="00B050"/>
                </a:solidFill>
              </a:rPr>
              <a:t>passed and response sent</a:t>
            </a:r>
          </a:p>
          <a:p>
            <a:pPr lvl="1"/>
            <a:r>
              <a:rPr lang="en-AU" dirty="0"/>
              <a:t>802.1Q-2018 60-day ballot passed on 11 March 2019 (N16985)</a:t>
            </a:r>
          </a:p>
          <a:p>
            <a:pPr lvl="2"/>
            <a:r>
              <a:rPr lang="en-AU" dirty="0"/>
              <a:t>Passed 10/0/8 on need for ISO standard</a:t>
            </a:r>
          </a:p>
          <a:p>
            <a:pPr lvl="2"/>
            <a:r>
              <a:rPr lang="en-AU" dirty="0"/>
              <a:t>Passed 8/1/9 on support for submission to FDIS</a:t>
            </a:r>
          </a:p>
          <a:p>
            <a:pPr lvl="1"/>
            <a:r>
              <a:rPr lang="en-AU" dirty="0"/>
              <a:t>China voted “no” with 1 comment</a:t>
            </a:r>
          </a:p>
          <a:p>
            <a:pPr lvl="2"/>
            <a:r>
              <a:rPr lang="en-AU" dirty="0"/>
              <a:t>A response was sent in Apr 2019 (N16943)</a:t>
            </a:r>
          </a:p>
          <a:p>
            <a:r>
              <a:rPr lang="en-AU" dirty="0"/>
              <a:t>FDIS ballot: </a:t>
            </a:r>
            <a:r>
              <a:rPr lang="en-AU" dirty="0">
                <a:solidFill>
                  <a:srgbClr val="00B050"/>
                </a:solidFill>
              </a:rPr>
              <a:t>passed &amp; response sent</a:t>
            </a:r>
          </a:p>
          <a:p>
            <a:pPr lvl="1"/>
            <a:r>
              <a:rPr lang="en-AU" dirty="0"/>
              <a:t>802.1Q-2018 FDIS ballot passed on 4 May 2020 (N17175)</a:t>
            </a:r>
          </a:p>
          <a:p>
            <a:pPr lvl="2"/>
            <a:r>
              <a:rPr lang="en-AU" dirty="0"/>
              <a:t>Passed 11/1 (China NB)/7 </a:t>
            </a:r>
          </a:p>
          <a:p>
            <a:pPr lvl="1"/>
            <a:r>
              <a:rPr lang="en-AU" dirty="0"/>
              <a:t>Response sent in Jun 2020 (N17185)</a:t>
            </a:r>
          </a:p>
          <a:p>
            <a:pPr lvl="1"/>
            <a:r>
              <a:rPr lang="en-AU" dirty="0"/>
              <a:t>Will be called ISO/IEC/IEEE </a:t>
            </a:r>
            <a:r>
              <a:rPr lang="en-AU" dirty="0">
                <a:solidFill>
                  <a:srgbClr val="FF0000"/>
                </a:solidFill>
              </a:rPr>
              <a:t>&lt;what?&gt;</a:t>
            </a:r>
          </a:p>
          <a:p>
            <a:pPr lvl="1"/>
            <a:endParaRPr lang="en-AU" dirty="0"/>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31</a:t>
            </a:fld>
            <a:endParaRPr lang="en-US"/>
          </a:p>
        </p:txBody>
      </p:sp>
      <p:graphicFrame>
        <p:nvGraphicFramePr>
          <p:cNvPr id="3" name="Object 2">
            <a:extLst>
              <a:ext uri="{FF2B5EF4-FFF2-40B4-BE49-F238E27FC236}">
                <a16:creationId xmlns:a16="http://schemas.microsoft.com/office/drawing/2014/main" id="{8364D157-CA8E-4DC3-A2DC-FBBC42166849}"/>
              </a:ext>
            </a:extLst>
          </p:cNvPr>
          <p:cNvGraphicFramePr>
            <a:graphicFrameLocks noChangeAspect="1"/>
          </p:cNvGraphicFramePr>
          <p:nvPr>
            <p:extLst>
              <p:ext uri="{D42A27DB-BD31-4B8C-83A1-F6EECF244321}">
                <p14:modId xmlns:p14="http://schemas.microsoft.com/office/powerpoint/2010/main" val="2130230380"/>
              </p:ext>
            </p:extLst>
          </p:nvPr>
        </p:nvGraphicFramePr>
        <p:xfrm>
          <a:off x="4800600" y="5795703"/>
          <a:ext cx="914400" cy="806450"/>
        </p:xfrm>
        <a:graphic>
          <a:graphicData uri="http://schemas.openxmlformats.org/presentationml/2006/ole">
            <mc:AlternateContent xmlns:mc="http://schemas.openxmlformats.org/markup-compatibility/2006">
              <mc:Choice xmlns:v="urn:schemas-microsoft-com:vml" Requires="v">
                <p:oleObj spid="_x0000_s299173" name="Acrobat Document" showAsIcon="1" r:id="rId3" imgW="914597" imgH="806311" progId="AcroExch.Document.DC">
                  <p:embed/>
                </p:oleObj>
              </mc:Choice>
              <mc:Fallback>
                <p:oleObj name="Acrobat Document" showAsIcon="1" r:id="rId3" imgW="914597" imgH="806311" progId="AcroExch.Document.DC">
                  <p:embed/>
                  <p:pic>
                    <p:nvPicPr>
                      <p:cNvPr id="0" name=""/>
                      <p:cNvPicPr/>
                      <p:nvPr/>
                    </p:nvPicPr>
                    <p:blipFill>
                      <a:blip r:embed="rId4"/>
                      <a:stretch>
                        <a:fillRect/>
                      </a:stretch>
                    </p:blipFill>
                    <p:spPr>
                      <a:xfrm>
                        <a:off x="4800600" y="5795703"/>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583702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802.1Qcc 60-day ballot passed in July 2020 but a response is required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D2.0 liaised in Dec 2017 (WG1-N119)</a:t>
            </a:r>
          </a:p>
          <a:p>
            <a:pPr lvl="1"/>
            <a:r>
              <a:rPr lang="en-AU" dirty="0"/>
              <a:t>802.1Qcc was approved by </a:t>
            </a:r>
            <a:r>
              <a:rPr lang="en-AU" dirty="0" err="1"/>
              <a:t>RevCom</a:t>
            </a:r>
            <a:r>
              <a:rPr lang="en-AU" dirty="0"/>
              <a:t> in June 2018</a:t>
            </a:r>
          </a:p>
          <a:p>
            <a:r>
              <a:rPr lang="en-US" dirty="0"/>
              <a:t>60-day</a:t>
            </a:r>
            <a:r>
              <a:rPr lang="en-AU" dirty="0"/>
              <a:t> pre-ballot: </a:t>
            </a:r>
            <a:r>
              <a:rPr lang="en-AU" dirty="0">
                <a:solidFill>
                  <a:srgbClr val="00B050"/>
                </a:solidFill>
              </a:rPr>
              <a:t>passed</a:t>
            </a:r>
            <a:r>
              <a:rPr lang="en-AU" dirty="0">
                <a:solidFill>
                  <a:schemeClr val="accent2"/>
                </a:solidFill>
              </a:rPr>
              <a:t> but response required</a:t>
            </a:r>
          </a:p>
          <a:p>
            <a:pPr lvl="1"/>
            <a:r>
              <a:rPr lang="en-AU" dirty="0"/>
              <a:t>802.1Qcc 60-day ballot passed on 16 July 2019 (N17244)</a:t>
            </a:r>
          </a:p>
          <a:p>
            <a:pPr lvl="2"/>
            <a:r>
              <a:rPr lang="en-AU" dirty="0"/>
              <a:t>Passed 8/0/10 on need for ISO standard</a:t>
            </a:r>
          </a:p>
          <a:p>
            <a:pPr lvl="2"/>
            <a:r>
              <a:rPr lang="en-AU" dirty="0"/>
              <a:t>Passed 6/1/9 on support for submission to FDIS</a:t>
            </a:r>
          </a:p>
          <a:p>
            <a:pPr lvl="1"/>
            <a:r>
              <a:rPr lang="en-AU" dirty="0"/>
              <a:t>China voted “no” with 2 comments (</a:t>
            </a:r>
            <a:r>
              <a:rPr lang="en-AU" dirty="0">
                <a:solidFill>
                  <a:srgbClr val="FF0000"/>
                </a:solidFill>
              </a:rPr>
              <a:t>N??????</a:t>
            </a:r>
            <a:r>
              <a:rPr lang="en-AU" dirty="0"/>
              <a:t>)</a:t>
            </a:r>
          </a:p>
          <a:p>
            <a:pPr lvl="2"/>
            <a:r>
              <a:rPr lang="en-AU" dirty="0"/>
              <a:t>Response required, and developed in Jul 2020</a:t>
            </a:r>
          </a:p>
          <a:p>
            <a:pPr lvl="2"/>
            <a:r>
              <a:rPr lang="en-AU" dirty="0"/>
              <a:t>Plan is for 802.1 WG to approve in Sept </a:t>
            </a:r>
          </a:p>
          <a:p>
            <a:r>
              <a:rPr lang="en-AU" dirty="0"/>
              <a:t>FDIS ballot: </a:t>
            </a:r>
            <a:r>
              <a:rPr lang="en-AU" dirty="0">
                <a:solidFill>
                  <a:schemeClr val="accent2"/>
                </a:solidFill>
              </a:rPr>
              <a:t>waiting</a:t>
            </a:r>
          </a:p>
          <a:p>
            <a:pPr lvl="1"/>
            <a:r>
              <a:rPr lang="en-AU" dirty="0"/>
              <a:t>Will be called ISO/IEC/IEEE </a:t>
            </a:r>
            <a:r>
              <a:rPr lang="en-AU" dirty="0">
                <a:solidFill>
                  <a:srgbClr val="FF0000"/>
                </a:solidFill>
              </a:rPr>
              <a:t>&lt;what?&gt;</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32</a:t>
            </a:fld>
            <a:endParaRPr lang="en-US"/>
          </a:p>
        </p:txBody>
      </p:sp>
      <p:graphicFrame>
        <p:nvGraphicFramePr>
          <p:cNvPr id="2" name="Object 1">
            <a:extLst>
              <a:ext uri="{FF2B5EF4-FFF2-40B4-BE49-F238E27FC236}">
                <a16:creationId xmlns:a16="http://schemas.microsoft.com/office/drawing/2014/main" id="{F01E9B5D-62EB-4FBC-9722-EE9990718A54}"/>
              </a:ext>
            </a:extLst>
          </p:cNvPr>
          <p:cNvGraphicFramePr>
            <a:graphicFrameLocks noChangeAspect="1"/>
          </p:cNvGraphicFramePr>
          <p:nvPr>
            <p:extLst>
              <p:ext uri="{D42A27DB-BD31-4B8C-83A1-F6EECF244321}">
                <p14:modId xmlns:p14="http://schemas.microsoft.com/office/powerpoint/2010/main" val="3789111362"/>
              </p:ext>
            </p:extLst>
          </p:nvPr>
        </p:nvGraphicFramePr>
        <p:xfrm>
          <a:off x="5562600" y="5076032"/>
          <a:ext cx="914400" cy="806450"/>
        </p:xfrm>
        <a:graphic>
          <a:graphicData uri="http://schemas.openxmlformats.org/presentationml/2006/ole">
            <mc:AlternateContent xmlns:mc="http://schemas.openxmlformats.org/markup-compatibility/2006">
              <mc:Choice xmlns:v="urn:schemas-microsoft-com:vml" Requires="v">
                <p:oleObj spid="_x0000_s329737" name="Document" showAsIcon="1" r:id="rId3" imgW="914597" imgH="806311" progId="Word.Document.12">
                  <p:embed/>
                </p:oleObj>
              </mc:Choice>
              <mc:Fallback>
                <p:oleObj name="Document" showAsIcon="1" r:id="rId3" imgW="914597" imgH="806311" progId="Word.Document.12">
                  <p:embed/>
                  <p:pic>
                    <p:nvPicPr>
                      <p:cNvPr id="0" name=""/>
                      <p:cNvPicPr/>
                      <p:nvPr/>
                    </p:nvPicPr>
                    <p:blipFill>
                      <a:blip r:embed="rId4"/>
                      <a:stretch>
                        <a:fillRect/>
                      </a:stretch>
                    </p:blipFill>
                    <p:spPr>
                      <a:xfrm>
                        <a:off x="5562600" y="5076032"/>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30380581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802.1Qcp-2018 60-day ballot passed and is waiting for start of FDIS ballot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D2.6 liaised in Dec 2017 (WG1-N119)</a:t>
            </a:r>
          </a:p>
          <a:p>
            <a:pPr lvl="1"/>
            <a:r>
              <a:rPr lang="en-AU" dirty="0"/>
              <a:t>802.1Qcp was published in Sept 2018</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802.1Qcp-2018 60-day ballot passed on 16 July 2019 (N17245)</a:t>
            </a:r>
          </a:p>
          <a:p>
            <a:pPr lvl="2"/>
            <a:r>
              <a:rPr lang="en-AU" dirty="0"/>
              <a:t>Passed 8/0/10 on need for ISO standard</a:t>
            </a:r>
          </a:p>
          <a:p>
            <a:pPr lvl="2"/>
            <a:r>
              <a:rPr lang="en-AU" dirty="0"/>
              <a:t>Passed 6/0/12 on support for submission to FDIS</a:t>
            </a:r>
          </a:p>
          <a:p>
            <a:pPr lvl="1"/>
            <a:r>
              <a:rPr lang="en-AU" dirty="0"/>
              <a:t>There were no comments</a:t>
            </a:r>
          </a:p>
          <a:p>
            <a:r>
              <a:rPr lang="en-AU" dirty="0"/>
              <a:t>FDIS ballot: </a:t>
            </a:r>
            <a:r>
              <a:rPr lang="en-AU" dirty="0">
                <a:solidFill>
                  <a:schemeClr val="accent2"/>
                </a:solidFill>
              </a:rPr>
              <a:t>waiting</a:t>
            </a:r>
          </a:p>
          <a:p>
            <a:pPr lvl="1"/>
            <a:r>
              <a:rPr lang="en-AU" dirty="0"/>
              <a:t>Will be called ISO/IEC/IEEE </a:t>
            </a:r>
            <a:r>
              <a:rPr lang="en-AU" dirty="0">
                <a:solidFill>
                  <a:srgbClr val="FF0000"/>
                </a:solidFill>
              </a:rPr>
              <a:t>&lt;what?&gt;</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33</a:t>
            </a:fld>
            <a:endParaRPr lang="en-US"/>
          </a:p>
        </p:txBody>
      </p:sp>
    </p:spTree>
    <p:extLst>
      <p:ext uri="{BB962C8B-B14F-4D97-AF65-F5344CB8AC3E}">
        <p14:creationId xmlns:p14="http://schemas.microsoft.com/office/powerpoint/2010/main" val="26156431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lvl="1"/>
            <a:r>
              <a:rPr lang="en-AU"/>
              <a:t>IEEE 802.</a:t>
            </a:r>
            <a:r>
              <a:rPr lang="en-AU">
                <a:cs typeface="Arial" panose="020B0604020202020204" pitchFamily="34" charset="0"/>
              </a:rPr>
              <a:t>1Qcy-2019</a:t>
            </a:r>
            <a:r>
              <a:rPr lang="en-AU"/>
              <a:t> </a:t>
            </a:r>
            <a:r>
              <a:rPr lang="en-AU" dirty="0"/>
              <a:t>60-day ballot passed and is waiting for start of FDIS ballot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D2.1 was liaised in Apr 2018 (WG1N124)</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802.1Qcy-2019 60-day ballot passed on 16 July 2019 (N17246)</a:t>
            </a:r>
          </a:p>
          <a:p>
            <a:pPr lvl="2"/>
            <a:r>
              <a:rPr lang="en-AU" dirty="0"/>
              <a:t>Passed 8/0/10 on need for ISO standard</a:t>
            </a:r>
          </a:p>
          <a:p>
            <a:pPr lvl="2"/>
            <a:r>
              <a:rPr lang="en-AU" dirty="0"/>
              <a:t>Passed 6/0/12 on support for submission to FDIS</a:t>
            </a:r>
          </a:p>
          <a:p>
            <a:pPr lvl="1"/>
            <a:r>
              <a:rPr lang="en-AU" dirty="0"/>
              <a:t>There were no comments</a:t>
            </a:r>
          </a:p>
          <a:p>
            <a:r>
              <a:rPr lang="en-AU" dirty="0"/>
              <a:t>FDIS ballot: </a:t>
            </a:r>
            <a:r>
              <a:rPr lang="en-AU" dirty="0">
                <a:solidFill>
                  <a:schemeClr val="accent2"/>
                </a:solidFill>
              </a:rPr>
              <a:t>waiting</a:t>
            </a:r>
          </a:p>
          <a:p>
            <a:pPr lvl="1"/>
            <a:r>
              <a:rPr lang="en-AU" dirty="0"/>
              <a:t>Will be called ISO/IEC/IEEE </a:t>
            </a:r>
            <a:r>
              <a:rPr lang="en-AU" dirty="0">
                <a:solidFill>
                  <a:srgbClr val="FF0000"/>
                </a:solidFill>
              </a:rPr>
              <a:t>&lt;what?&gt;</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34</a:t>
            </a:fld>
            <a:endParaRPr lang="en-US"/>
          </a:p>
        </p:txBody>
      </p:sp>
    </p:spTree>
    <p:extLst>
      <p:ext uri="{BB962C8B-B14F-4D97-AF65-F5344CB8AC3E}">
        <p14:creationId xmlns:p14="http://schemas.microsoft.com/office/powerpoint/2010/main" val="17025117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1Xck</a:t>
            </a:r>
            <a:r>
              <a:rPr lang="en-AU" dirty="0"/>
              <a:t> FDIS ballot passed in June 2020 , a response sent and is waiting for publication</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a:t>
            </a:r>
            <a:r>
              <a:rPr lang="en-AU" dirty="0">
                <a:cs typeface="Arial" panose="020B0604020202020204" pitchFamily="34" charset="0"/>
              </a:rPr>
              <a:t>1Xck</a:t>
            </a:r>
            <a:r>
              <a:rPr lang="en-AU" dirty="0"/>
              <a:t> D2.0 was liaised in Apr 2018 (WG1N124)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1Xck</a:t>
            </a:r>
            <a:r>
              <a:rPr lang="en-AU" dirty="0"/>
              <a:t> 60-day ballot passed on 11 March 2019 (N17081)</a:t>
            </a:r>
          </a:p>
          <a:p>
            <a:pPr lvl="2"/>
            <a:r>
              <a:rPr lang="en-AU" dirty="0"/>
              <a:t>Passed 10/0/8 on need for ISO standard</a:t>
            </a:r>
          </a:p>
          <a:p>
            <a:pPr lvl="2"/>
            <a:r>
              <a:rPr lang="en-AU" dirty="0"/>
              <a:t>Passed 8/1/9 on support for submission to FDIS</a:t>
            </a:r>
          </a:p>
          <a:p>
            <a:pPr lvl="1"/>
            <a:r>
              <a:rPr lang="en-AU" dirty="0"/>
              <a:t>China voted “no” with 2 comments</a:t>
            </a:r>
          </a:p>
          <a:p>
            <a:pPr lvl="2"/>
            <a:r>
              <a:rPr lang="en-AU" dirty="0"/>
              <a:t>Response was sent in Sept 2019 (N17060) </a:t>
            </a:r>
          </a:p>
          <a:p>
            <a:r>
              <a:rPr lang="en-AU" dirty="0"/>
              <a:t>FDIS ballot: </a:t>
            </a:r>
            <a:r>
              <a:rPr lang="en-AU" dirty="0">
                <a:solidFill>
                  <a:srgbClr val="00B050"/>
                </a:solidFill>
              </a:rPr>
              <a:t>passed &amp; response sent</a:t>
            </a:r>
            <a:endParaRPr lang="en-AU" dirty="0">
              <a:solidFill>
                <a:schemeClr val="accent2"/>
              </a:solidFill>
            </a:endParaRPr>
          </a:p>
          <a:p>
            <a:pPr lvl="1"/>
            <a:r>
              <a:rPr lang="en-AU" dirty="0"/>
              <a:t>IEEE 802.</a:t>
            </a:r>
            <a:r>
              <a:rPr lang="en-AU" dirty="0">
                <a:cs typeface="Arial" panose="020B0604020202020204" pitchFamily="34" charset="0"/>
              </a:rPr>
              <a:t>1Xck</a:t>
            </a:r>
            <a:r>
              <a:rPr lang="en-AU" dirty="0"/>
              <a:t> FDIS ballot passed on 26 June 2020 (N17203)</a:t>
            </a:r>
          </a:p>
          <a:p>
            <a:pPr lvl="2"/>
            <a:r>
              <a:rPr lang="en-AU" dirty="0"/>
              <a:t>Passed 9/1/8 (China voted “no” with 1 comment)</a:t>
            </a:r>
          </a:p>
          <a:p>
            <a:pPr lvl="1"/>
            <a:r>
              <a:rPr lang="en-AU" dirty="0"/>
              <a:t>Response sent in Aug 2020 (N17265)</a:t>
            </a:r>
          </a:p>
          <a:p>
            <a:pPr lvl="1"/>
            <a:r>
              <a:rPr lang="en-AU" dirty="0"/>
              <a:t>Will be called ISO/IEC/IEEE 8802-1X:2013/AMD2-2019</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35</a:t>
            </a:fld>
            <a:endParaRPr lang="en-US"/>
          </a:p>
        </p:txBody>
      </p:sp>
    </p:spTree>
    <p:extLst>
      <p:ext uri="{BB962C8B-B14F-4D97-AF65-F5344CB8AC3E}">
        <p14:creationId xmlns:p14="http://schemas.microsoft.com/office/powerpoint/2010/main" val="39621723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1AE-Rev </a:t>
            </a:r>
            <a:r>
              <a:rPr lang="en-AU" dirty="0"/>
              <a:t>FDIS passed in June 2020, a response sent and is waiting for publication</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a:t>
            </a:r>
            <a:r>
              <a:rPr lang="en-AU" dirty="0">
                <a:cs typeface="Arial" panose="020B0604020202020204" pitchFamily="34" charset="0"/>
              </a:rPr>
              <a:t>1AE-Rev</a:t>
            </a:r>
            <a:r>
              <a:rPr lang="en-AU" dirty="0"/>
              <a:t> D1.1 was liaised in Apr 2018 (WG1N124)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1AE-Rev</a:t>
            </a:r>
            <a:r>
              <a:rPr lang="en-AU" dirty="0"/>
              <a:t> 60-day ballot passed on 11 March 2019 (N17080)</a:t>
            </a:r>
          </a:p>
          <a:p>
            <a:pPr lvl="2"/>
            <a:r>
              <a:rPr lang="en-AU" dirty="0"/>
              <a:t>Passed 10/0/8 on need for ISO standard</a:t>
            </a:r>
          </a:p>
          <a:p>
            <a:pPr lvl="2"/>
            <a:r>
              <a:rPr lang="en-AU" dirty="0"/>
              <a:t>Passed 8/1/9 on support for submission to FDIS</a:t>
            </a:r>
          </a:p>
          <a:p>
            <a:pPr lvl="1"/>
            <a:r>
              <a:rPr lang="en-AU" dirty="0"/>
              <a:t>China voted “no” with 6 comments</a:t>
            </a:r>
          </a:p>
          <a:p>
            <a:pPr lvl="2"/>
            <a:r>
              <a:rPr lang="en-AU" dirty="0"/>
              <a:t>Response was sent in Sept 2019 (N17059)</a:t>
            </a:r>
          </a:p>
          <a:p>
            <a:r>
              <a:rPr lang="en-AU" dirty="0"/>
              <a:t>FDIS ballot: </a:t>
            </a:r>
            <a:r>
              <a:rPr lang="en-AU" dirty="0">
                <a:solidFill>
                  <a:srgbClr val="00B050"/>
                </a:solidFill>
              </a:rPr>
              <a:t>passed &amp; response sent</a:t>
            </a:r>
          </a:p>
          <a:p>
            <a:pPr lvl="1"/>
            <a:r>
              <a:rPr lang="en-AU" dirty="0"/>
              <a:t>802.</a:t>
            </a:r>
            <a:r>
              <a:rPr lang="en-AU" dirty="0">
                <a:cs typeface="Arial" panose="020B0604020202020204" pitchFamily="34" charset="0"/>
              </a:rPr>
              <a:t>1AE-Rev</a:t>
            </a:r>
            <a:r>
              <a:rPr lang="en-AU" dirty="0"/>
              <a:t> FDIS ballot passed on 26 June 2020 (N17207)</a:t>
            </a:r>
          </a:p>
          <a:p>
            <a:pPr lvl="2"/>
            <a:r>
              <a:rPr lang="en-AU" dirty="0"/>
              <a:t>Passed 9/1/8 (China NB voted “no” with 5 comments)</a:t>
            </a:r>
          </a:p>
          <a:p>
            <a:pPr lvl="1"/>
            <a:r>
              <a:rPr lang="en-AU" dirty="0"/>
              <a:t>Response sent in Aug 2020 (N17266)</a:t>
            </a:r>
          </a:p>
          <a:p>
            <a:pPr lvl="1"/>
            <a:r>
              <a:rPr lang="en-AU" dirty="0"/>
              <a:t>Will be known as ISO/IEC/IEEE 8802-1AE:2020</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36</a:t>
            </a:fld>
            <a:endParaRPr lang="en-US"/>
          </a:p>
        </p:txBody>
      </p:sp>
    </p:spTree>
    <p:extLst>
      <p:ext uri="{BB962C8B-B14F-4D97-AF65-F5344CB8AC3E}">
        <p14:creationId xmlns:p14="http://schemas.microsoft.com/office/powerpoint/2010/main" val="31004597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1AS-Rev</a:t>
            </a:r>
            <a:r>
              <a:rPr lang="en-AU" dirty="0"/>
              <a:t> 60-day ballot passed in August 2020 but requires a response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a:t>
            </a:r>
            <a:r>
              <a:rPr lang="en-AU" dirty="0">
                <a:cs typeface="Arial" panose="020B0604020202020204" pitchFamily="34" charset="0"/>
              </a:rPr>
              <a:t>1AS-Rev </a:t>
            </a:r>
            <a:r>
              <a:rPr lang="en-US" dirty="0"/>
              <a:t>D8 was liaised in Mar 2019 (N17089 in Jan 2020)</a:t>
            </a:r>
            <a:endParaRPr lang="en-AU" dirty="0"/>
          </a:p>
          <a:p>
            <a:r>
              <a:rPr lang="en-US" dirty="0"/>
              <a:t>60-day</a:t>
            </a:r>
            <a:r>
              <a:rPr lang="en-AU" dirty="0"/>
              <a:t> pre-ballot: </a:t>
            </a:r>
            <a:r>
              <a:rPr lang="en-AU" dirty="0">
                <a:solidFill>
                  <a:srgbClr val="00B050"/>
                </a:solidFill>
              </a:rPr>
              <a:t>passed</a:t>
            </a:r>
            <a:r>
              <a:rPr lang="en-AU" dirty="0"/>
              <a:t> </a:t>
            </a:r>
            <a:r>
              <a:rPr lang="en-AU" dirty="0">
                <a:solidFill>
                  <a:schemeClr val="accent2"/>
                </a:solidFill>
              </a:rPr>
              <a:t>but response required</a:t>
            </a:r>
          </a:p>
          <a:p>
            <a:pPr lvl="1"/>
            <a:r>
              <a:rPr lang="en-AU" dirty="0"/>
              <a:t>802.</a:t>
            </a:r>
            <a:r>
              <a:rPr lang="en-AU" dirty="0">
                <a:cs typeface="Arial" panose="020B0604020202020204" pitchFamily="34" charset="0"/>
              </a:rPr>
              <a:t>1AS-Rev</a:t>
            </a:r>
            <a:r>
              <a:rPr lang="en-AU" dirty="0"/>
              <a:t> 60-day ballot passed on 22 August 2020 (N17268)</a:t>
            </a:r>
          </a:p>
          <a:p>
            <a:pPr lvl="2"/>
            <a:r>
              <a:rPr lang="en-AU" dirty="0"/>
              <a:t>Passed 9/0/9 on need for ISO standard</a:t>
            </a:r>
          </a:p>
          <a:p>
            <a:pPr lvl="2"/>
            <a:r>
              <a:rPr lang="en-AU" dirty="0"/>
              <a:t>Passed 7/1/10 on support for submission to FDIS</a:t>
            </a:r>
          </a:p>
          <a:p>
            <a:pPr lvl="1"/>
            <a:r>
              <a:rPr lang="en-AU" dirty="0"/>
              <a:t>China voted “no” with 1 comment</a:t>
            </a:r>
          </a:p>
          <a:p>
            <a:pPr lvl="2"/>
            <a:r>
              <a:rPr lang="en-AU" dirty="0"/>
              <a:t>Response required, and developed</a:t>
            </a:r>
          </a:p>
          <a:p>
            <a:pPr lvl="2"/>
            <a:r>
              <a:rPr lang="en-AU" dirty="0"/>
              <a:t>Plan is for 802.1 WG to approve in Sept </a:t>
            </a:r>
          </a:p>
          <a:p>
            <a:r>
              <a:rPr lang="en-AU" dirty="0"/>
              <a:t>FDIS ballot: </a:t>
            </a:r>
            <a:r>
              <a:rPr lang="en-AU" dirty="0">
                <a:solidFill>
                  <a:schemeClr val="accent2"/>
                </a:solidFill>
              </a:rPr>
              <a:t>waiting</a:t>
            </a:r>
          </a:p>
          <a:p>
            <a:pPr lvl="1"/>
            <a:r>
              <a:rPr lang="en-AU" dirty="0"/>
              <a:t>Will be called ISO/IEC/IEEE </a:t>
            </a:r>
            <a:r>
              <a:rPr lang="en-AU" dirty="0">
                <a:solidFill>
                  <a:srgbClr val="FF0000"/>
                </a:solidFill>
              </a:rPr>
              <a:t>&lt;what?&gt;</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37</a:t>
            </a:fld>
            <a:endParaRPr lang="en-US"/>
          </a:p>
        </p:txBody>
      </p:sp>
      <p:graphicFrame>
        <p:nvGraphicFramePr>
          <p:cNvPr id="2" name="Object 1">
            <a:extLst>
              <a:ext uri="{FF2B5EF4-FFF2-40B4-BE49-F238E27FC236}">
                <a16:creationId xmlns:a16="http://schemas.microsoft.com/office/drawing/2014/main" id="{8F5699B7-403D-4FD4-A266-FE699B00B6A2}"/>
              </a:ext>
            </a:extLst>
          </p:cNvPr>
          <p:cNvGraphicFramePr>
            <a:graphicFrameLocks noChangeAspect="1"/>
          </p:cNvGraphicFramePr>
          <p:nvPr>
            <p:extLst>
              <p:ext uri="{D42A27DB-BD31-4B8C-83A1-F6EECF244321}">
                <p14:modId xmlns:p14="http://schemas.microsoft.com/office/powerpoint/2010/main" val="2319062185"/>
              </p:ext>
            </p:extLst>
          </p:nvPr>
        </p:nvGraphicFramePr>
        <p:xfrm>
          <a:off x="4800600" y="4495800"/>
          <a:ext cx="914400" cy="806450"/>
        </p:xfrm>
        <a:graphic>
          <a:graphicData uri="http://schemas.openxmlformats.org/presentationml/2006/ole">
            <mc:AlternateContent xmlns:mc="http://schemas.openxmlformats.org/markup-compatibility/2006">
              <mc:Choice xmlns:v="urn:schemas-microsoft-com:vml" Requires="v">
                <p:oleObj spid="_x0000_s330761" name="Document" showAsIcon="1" r:id="rId3" imgW="914597" imgH="806311" progId="Word.Document.12">
                  <p:embed/>
                </p:oleObj>
              </mc:Choice>
              <mc:Fallback>
                <p:oleObj name="Document" showAsIcon="1" r:id="rId3" imgW="914597" imgH="806311" progId="Word.Document.12">
                  <p:embed/>
                  <p:pic>
                    <p:nvPicPr>
                      <p:cNvPr id="0" name=""/>
                      <p:cNvPicPr/>
                      <p:nvPr/>
                    </p:nvPicPr>
                    <p:blipFill>
                      <a:blip r:embed="rId4"/>
                      <a:stretch>
                        <a:fillRect/>
                      </a:stretch>
                    </p:blipFill>
                    <p:spPr>
                      <a:xfrm>
                        <a:off x="4800600" y="44958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4275516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1AX-REV </a:t>
            </a:r>
            <a:r>
              <a:rPr lang="en-AU" dirty="0"/>
              <a:t>60-day ballot passed in August 2020 and is waiting for FDIS start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a:t>
            </a:r>
            <a:r>
              <a:rPr lang="en-AU" dirty="0">
                <a:cs typeface="Arial" panose="020B0604020202020204" pitchFamily="34" charset="0"/>
              </a:rPr>
              <a:t>1AX-Rev </a:t>
            </a:r>
            <a:r>
              <a:rPr lang="en-US" dirty="0"/>
              <a:t>D2.0 was liaised in Jul 2019 (N</a:t>
            </a:r>
            <a:r>
              <a:rPr lang="en-AU" dirty="0"/>
              <a:t>16984)</a:t>
            </a:r>
            <a:endParaRPr lang="en-US" dirty="0"/>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A motion to submit was approved by IEEE 802 EC in Hawaii in Nov 2019</a:t>
            </a:r>
          </a:p>
          <a:p>
            <a:pPr lvl="1"/>
            <a:r>
              <a:rPr lang="en-AU" dirty="0"/>
              <a:t>802.</a:t>
            </a:r>
            <a:r>
              <a:rPr lang="en-AU" dirty="0">
                <a:cs typeface="Arial" panose="020B0604020202020204" pitchFamily="34" charset="0"/>
              </a:rPr>
              <a:t>1AX-Rev</a:t>
            </a:r>
            <a:r>
              <a:rPr lang="en-AU" dirty="0"/>
              <a:t> 60-day ballot passed on 22 August 2020 (N17267)</a:t>
            </a:r>
          </a:p>
          <a:p>
            <a:pPr lvl="2"/>
            <a:r>
              <a:rPr lang="en-AU" dirty="0"/>
              <a:t>Passed 9/0/9 on need for ISO standard</a:t>
            </a:r>
          </a:p>
          <a:p>
            <a:pPr lvl="2"/>
            <a:r>
              <a:rPr lang="en-AU" dirty="0"/>
              <a:t>Passed 7/0/11 on support for submission to FDIS</a:t>
            </a:r>
          </a:p>
          <a:p>
            <a:r>
              <a:rPr lang="en-AU" dirty="0"/>
              <a:t>FDIS ballot: </a:t>
            </a:r>
            <a:r>
              <a:rPr lang="en-AU" dirty="0">
                <a:solidFill>
                  <a:schemeClr val="accent2"/>
                </a:solidFill>
              </a:rPr>
              <a:t>waiting</a:t>
            </a:r>
          </a:p>
          <a:p>
            <a:pPr lvl="1"/>
            <a:r>
              <a:rPr lang="en-AU" dirty="0"/>
              <a:t>Will be called ISO/IEC/IEEE </a:t>
            </a:r>
            <a:r>
              <a:rPr lang="en-AU" dirty="0">
                <a:solidFill>
                  <a:srgbClr val="FF0000"/>
                </a:solidFill>
              </a:rPr>
              <a:t>&lt;what?&gt;</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38</a:t>
            </a:fld>
            <a:endParaRPr lang="en-US"/>
          </a:p>
        </p:txBody>
      </p:sp>
    </p:spTree>
    <p:extLst>
      <p:ext uri="{BB962C8B-B14F-4D97-AF65-F5344CB8AC3E}">
        <p14:creationId xmlns:p14="http://schemas.microsoft.com/office/powerpoint/2010/main" val="1948879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802.1Q-REV will probably be liaised in Nov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endParaRPr lang="en-AU" dirty="0">
              <a:solidFill>
                <a:srgbClr val="00B050"/>
              </a:solidFill>
            </a:endParaRPr>
          </a:p>
          <a:p>
            <a:pPr lvl="1"/>
            <a:r>
              <a:rPr lang="en-US" dirty="0"/>
              <a:t>(July 2020) IEEE 802.1Q-Rev is planning to start WG balloting very soon</a:t>
            </a:r>
          </a:p>
          <a:p>
            <a:pPr lvl="2"/>
            <a:r>
              <a:rPr lang="en-US" dirty="0"/>
              <a:t>A draft is likely to be ready by Nov 2020 for liaising to SC6</a:t>
            </a:r>
          </a:p>
          <a:p>
            <a:pPr lvl="2"/>
            <a:r>
              <a:rPr lang="en-US" dirty="0"/>
              <a:t>Any amendments included in IEEE 802.1Q-Rev will not be sent independently</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pPr lvl="1"/>
            <a:r>
              <a:rPr lang="en-AU" dirty="0"/>
              <a:t>Will be called ISO/IEC/IEEE </a:t>
            </a:r>
            <a:r>
              <a:rPr lang="en-AU" dirty="0">
                <a:solidFill>
                  <a:srgbClr val="FF0000"/>
                </a:solidFill>
              </a:rPr>
              <a:t>&lt;what?&gt;</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39</a:t>
            </a:fld>
            <a:endParaRPr lang="en-US"/>
          </a:p>
        </p:txBody>
      </p:sp>
    </p:spTree>
    <p:extLst>
      <p:ext uri="{BB962C8B-B14F-4D97-AF65-F5344CB8AC3E}">
        <p14:creationId xmlns:p14="http://schemas.microsoft.com/office/powerpoint/2010/main" val="40487334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Participant behavior in IEEE-SA activities is guided</a:t>
            </a:r>
            <a:br>
              <a:rPr lang="en-US"/>
            </a:br>
            <a:r>
              <a:rPr lang="en-US"/>
              <a:t>by the IEEE Codes of Ethics &amp; Conduct</a:t>
            </a:r>
            <a:endParaRPr lang="en-US" dirty="0"/>
          </a:p>
        </p:txBody>
      </p:sp>
      <p:sp>
        <p:nvSpPr>
          <p:cNvPr id="3" name="Content Placeholder 2"/>
          <p:cNvSpPr>
            <a:spLocks noGrp="1"/>
          </p:cNvSpPr>
          <p:nvPr>
            <p:ph idx="1"/>
          </p:nvPr>
        </p:nvSpPr>
        <p:spPr/>
        <p:txBody>
          <a:bodyPr/>
          <a:lstStyle/>
          <a:p>
            <a:pPr lvl="1"/>
            <a:r>
              <a:rPr lang="en-US" dirty="0"/>
              <a:t>All participants in IEEE-SA activities are expected to adhere to the core principles underlying the:</a:t>
            </a:r>
          </a:p>
          <a:p>
            <a:pPr lvl="2"/>
            <a:r>
              <a:rPr lang="en-US" dirty="0">
                <a:hlinkClick r:id="rId2"/>
              </a:rPr>
              <a:t>IEEE Code of Ethics</a:t>
            </a:r>
            <a:endParaRPr lang="en-US" dirty="0"/>
          </a:p>
          <a:p>
            <a:pPr lvl="2"/>
            <a:r>
              <a:rPr lang="en-US" dirty="0">
                <a:hlinkClick r:id="rId3"/>
              </a:rPr>
              <a:t>IEEE Code of Conduct</a:t>
            </a:r>
            <a:endParaRPr lang="en-US" dirty="0"/>
          </a:p>
          <a:p>
            <a:pPr lvl="1"/>
            <a:r>
              <a:rPr lang="en-US" dirty="0"/>
              <a:t>The core principles of the IEEE Codes of Ethics &amp; Conduct are to:</a:t>
            </a:r>
          </a:p>
          <a:p>
            <a:pPr lvl="2"/>
            <a:r>
              <a:rPr lang="en-US" i="1" dirty="0"/>
              <a:t>Uphold the highest standards of integrity, responsible behavior, and ethical and professional conduct</a:t>
            </a:r>
          </a:p>
          <a:p>
            <a:pPr lvl="2"/>
            <a:r>
              <a:rPr lang="en-US" i="1" dirty="0"/>
              <a:t>Treat people fairly and with respect, to not engage in harassment, discrimination, or retaliation, and to protect people's privacy.</a:t>
            </a:r>
          </a:p>
          <a:p>
            <a:pPr lvl="2"/>
            <a:r>
              <a:rPr lang="en-US" i="1" dirty="0"/>
              <a:t>Avoid injuring others, their property, reputation, or employment by false or malicious action</a:t>
            </a:r>
          </a:p>
          <a:p>
            <a:pPr lvl="1"/>
            <a:r>
              <a:rPr lang="en-US" dirty="0"/>
              <a:t>The most recent versions of these Codes are available at</a:t>
            </a:r>
          </a:p>
          <a:p>
            <a:pPr lvl="2"/>
            <a:r>
              <a:rPr lang="en-US" dirty="0">
                <a:hlinkClick r:id="rId4"/>
              </a:rPr>
              <a:t>http://www.ieee.org/about/corporate/governance</a:t>
            </a:r>
            <a:endParaRPr lang="en-US" dirty="0"/>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4</a:t>
            </a:fld>
            <a:endParaRPr lang="en-GB" dirty="0"/>
          </a:p>
        </p:txBody>
      </p:sp>
    </p:spTree>
    <p:extLst>
      <p:ext uri="{BB962C8B-B14F-4D97-AF65-F5344CB8AC3E}">
        <p14:creationId xmlns:p14="http://schemas.microsoft.com/office/powerpoint/2010/main" val="37720179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802.1Qcx was liaised for information in Jan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802.1Qcx</a:t>
            </a:r>
            <a:r>
              <a:rPr lang="en-AU" dirty="0">
                <a:cs typeface="Arial" panose="020B0604020202020204" pitchFamily="34" charset="0"/>
              </a:rPr>
              <a:t> </a:t>
            </a:r>
            <a:r>
              <a:rPr lang="en-US" dirty="0"/>
              <a:t>D2.0 was liaised in Jan 2020 (N</a:t>
            </a:r>
            <a:r>
              <a:rPr lang="en-AU" dirty="0"/>
              <a:t>17095)</a:t>
            </a:r>
          </a:p>
          <a:p>
            <a:r>
              <a:rPr lang="en-US" dirty="0"/>
              <a:t>60-day</a:t>
            </a:r>
            <a:r>
              <a:rPr lang="en-AU" dirty="0"/>
              <a:t> pre-ballot: </a:t>
            </a:r>
            <a:r>
              <a:rPr lang="en-AU" dirty="0">
                <a:solidFill>
                  <a:schemeClr val="accent2"/>
                </a:solidFill>
              </a:rPr>
              <a:t>on hold</a:t>
            </a:r>
          </a:p>
          <a:p>
            <a:pPr lvl="1"/>
            <a:r>
              <a:rPr lang="en-AU" dirty="0"/>
              <a:t>Will probably be sent for IEEE publication in July 2020</a:t>
            </a:r>
          </a:p>
          <a:p>
            <a:pPr lvl="1"/>
            <a:r>
              <a:rPr lang="en-AU" dirty="0"/>
              <a:t>(Jul 2020) Paul Congdon writes:</a:t>
            </a:r>
          </a:p>
          <a:p>
            <a:pPr lvl="2"/>
            <a:r>
              <a:rPr lang="en-AU" i="1" dirty="0"/>
              <a:t>P802.1Qcx/D2 was sent to ISO/IEC JTC1 SC6 for information in January, however we are considering NOT sending 802.1Qcx-2020 for adoption because it will be included in the IEEE 802.1Q-Revision project that is planning to start WG balloting very soon (and is expected to progress quickly). </a:t>
            </a:r>
          </a:p>
          <a:p>
            <a:pPr lvl="2"/>
            <a:r>
              <a:rPr lang="en-AU" i="1" dirty="0"/>
              <a:t>Note: this plan was agreed by Andrew, Jodi, and Karen</a:t>
            </a:r>
          </a:p>
          <a:p>
            <a:r>
              <a:rPr lang="en-AU" dirty="0"/>
              <a:t>FDIS ballot: </a:t>
            </a:r>
            <a:r>
              <a:rPr lang="en-AU" dirty="0">
                <a:solidFill>
                  <a:schemeClr val="accent2"/>
                </a:solidFill>
              </a:rPr>
              <a:t>waiting</a:t>
            </a:r>
          </a:p>
          <a:p>
            <a:pPr lvl="1"/>
            <a:r>
              <a:rPr lang="en-AU" dirty="0"/>
              <a:t>Will be called ISO/IEC/IEEE </a:t>
            </a:r>
            <a:r>
              <a:rPr lang="en-AU" dirty="0">
                <a:solidFill>
                  <a:srgbClr val="FF0000"/>
                </a:solidFill>
              </a:rPr>
              <a:t>&lt;what?&gt;</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40</a:t>
            </a:fld>
            <a:endParaRPr lang="en-US"/>
          </a:p>
        </p:txBody>
      </p:sp>
    </p:spTree>
    <p:extLst>
      <p:ext uri="{BB962C8B-B14F-4D97-AF65-F5344CB8AC3E}">
        <p14:creationId xmlns:p14="http://schemas.microsoft.com/office/powerpoint/2010/main" val="93414526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802.1X-2020 was liaised for information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802.1X-2020 was liaised for information in Aug 2020 (N17251)</a:t>
            </a:r>
          </a:p>
          <a:p>
            <a:r>
              <a:rPr lang="en-US" dirty="0"/>
              <a:t>60-day</a:t>
            </a:r>
            <a:r>
              <a:rPr lang="en-AU" dirty="0"/>
              <a:t> pre-ballot: </a:t>
            </a:r>
            <a:r>
              <a:rPr lang="en-AU" dirty="0">
                <a:solidFill>
                  <a:schemeClr val="accent2"/>
                </a:solidFill>
              </a:rPr>
              <a:t>waiting</a:t>
            </a:r>
          </a:p>
          <a:p>
            <a:pPr lvl="1"/>
            <a:r>
              <a:rPr lang="en-AU" dirty="0"/>
              <a:t>IEEE 802.1X-2020 </a:t>
            </a:r>
            <a:r>
              <a:rPr lang="en-AU" dirty="0">
                <a:cs typeface="Arial" panose="020B0604020202020204" pitchFamily="34" charset="0"/>
              </a:rPr>
              <a:t>w</a:t>
            </a:r>
            <a:r>
              <a:rPr lang="en-AU" dirty="0"/>
              <a:t>as approved in July 2020 for submission</a:t>
            </a:r>
          </a:p>
          <a:p>
            <a:pPr lvl="2"/>
            <a:r>
              <a:rPr lang="en-AU" dirty="0"/>
              <a:t>This will probably occur in late Sept or Oct 2020</a:t>
            </a:r>
            <a:endParaRPr lang="en-AU" dirty="0">
              <a:solidFill>
                <a:schemeClr val="accent2"/>
              </a:solidFill>
            </a:endParaRPr>
          </a:p>
          <a:p>
            <a:r>
              <a:rPr lang="en-AU" dirty="0"/>
              <a:t>FDIS ballot: </a:t>
            </a:r>
            <a:r>
              <a:rPr lang="en-AU" dirty="0">
                <a:solidFill>
                  <a:schemeClr val="accent2"/>
                </a:solidFill>
              </a:rPr>
              <a:t>waiting</a:t>
            </a:r>
          </a:p>
          <a:p>
            <a:pPr lvl="1"/>
            <a:r>
              <a:rPr lang="en-AU" dirty="0"/>
              <a:t>Will be called ISO/IEC/IEEE </a:t>
            </a:r>
            <a:r>
              <a:rPr lang="en-AU" dirty="0">
                <a:solidFill>
                  <a:srgbClr val="FF0000"/>
                </a:solidFill>
              </a:rPr>
              <a:t>&lt;what?&gt;</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41</a:t>
            </a:fld>
            <a:endParaRPr lang="en-US"/>
          </a:p>
        </p:txBody>
      </p:sp>
    </p:spTree>
    <p:extLst>
      <p:ext uri="{BB962C8B-B14F-4D97-AF65-F5344CB8AC3E}">
        <p14:creationId xmlns:p14="http://schemas.microsoft.com/office/powerpoint/2010/main" val="29411053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802.1CMde </a:t>
            </a:r>
            <a:r>
              <a:rPr lang="en-AU" dirty="0"/>
              <a:t>was liaised for information in Jan 2020</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802.1CMde</a:t>
            </a:r>
            <a:r>
              <a:rPr lang="en-AU" dirty="0">
                <a:cs typeface="Arial" panose="020B0604020202020204" pitchFamily="34" charset="0"/>
              </a:rPr>
              <a:t> </a:t>
            </a:r>
            <a:r>
              <a:rPr lang="en-US" dirty="0"/>
              <a:t>D2.0 was liaised in Jan 2020 (</a:t>
            </a:r>
            <a:r>
              <a:rPr lang="en-AU" dirty="0"/>
              <a:t>N17094)</a:t>
            </a:r>
            <a:endParaRPr lang="en-US" dirty="0"/>
          </a:p>
          <a:p>
            <a:r>
              <a:rPr lang="en-US" dirty="0"/>
              <a:t>60-day</a:t>
            </a:r>
            <a:r>
              <a:rPr lang="en-AU" dirty="0"/>
              <a:t> pre-ballot: </a:t>
            </a:r>
            <a:r>
              <a:rPr lang="en-AU" dirty="0">
                <a:solidFill>
                  <a:schemeClr val="accent2"/>
                </a:solidFill>
              </a:rPr>
              <a:t>waiting</a:t>
            </a:r>
          </a:p>
          <a:p>
            <a:pPr lvl="1"/>
            <a:r>
              <a:rPr lang="en-AU" dirty="0"/>
              <a:t>IEEE 802.1CMde</a:t>
            </a:r>
            <a:r>
              <a:rPr lang="en-AU" dirty="0">
                <a:cs typeface="Arial" panose="020B0604020202020204" pitchFamily="34" charset="0"/>
              </a:rPr>
              <a:t> w</a:t>
            </a:r>
            <a:r>
              <a:rPr lang="en-AU" dirty="0"/>
              <a:t>as approved in July 2020 for submission once published </a:t>
            </a:r>
            <a:endParaRPr lang="en-AU" dirty="0">
              <a:solidFill>
                <a:schemeClr val="accent2"/>
              </a:solidFill>
            </a:endParaRPr>
          </a:p>
          <a:p>
            <a:r>
              <a:rPr lang="en-AU" dirty="0"/>
              <a:t>FDIS ballot: </a:t>
            </a:r>
            <a:r>
              <a:rPr lang="en-AU" dirty="0">
                <a:solidFill>
                  <a:schemeClr val="accent2"/>
                </a:solidFill>
              </a:rPr>
              <a:t>waiting</a:t>
            </a:r>
          </a:p>
          <a:p>
            <a:pPr lvl="1"/>
            <a:r>
              <a:rPr lang="en-AU" dirty="0"/>
              <a:t>Will be called ISO/IEC/IEEE </a:t>
            </a:r>
            <a:r>
              <a:rPr lang="en-AU" dirty="0">
                <a:solidFill>
                  <a:srgbClr val="FF0000"/>
                </a:solidFill>
              </a:rPr>
              <a:t>&lt;what?&gt;</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42</a:t>
            </a:fld>
            <a:endParaRPr lang="en-US"/>
          </a:p>
        </p:txBody>
      </p:sp>
    </p:spTree>
    <p:extLst>
      <p:ext uri="{BB962C8B-B14F-4D97-AF65-F5344CB8AC3E}">
        <p14:creationId xmlns:p14="http://schemas.microsoft.com/office/powerpoint/2010/main" val="119696064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802.1AE-2018/Cor 1-2020 has been liaised for information</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43</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802.1AE-2018/Cor 1-2020 was liaised in Aug 2020 (N17252)</a:t>
            </a:r>
          </a:p>
          <a:p>
            <a:r>
              <a:rPr lang="en-US" dirty="0"/>
              <a:t>90-day</a:t>
            </a:r>
            <a:r>
              <a:rPr lang="en-AU" dirty="0"/>
              <a:t> FDIS: </a:t>
            </a:r>
            <a:r>
              <a:rPr lang="en-AU" dirty="0">
                <a:solidFill>
                  <a:schemeClr val="accent2"/>
                </a:solidFill>
              </a:rPr>
              <a:t>waiting</a:t>
            </a:r>
          </a:p>
          <a:p>
            <a:pPr lvl="1"/>
            <a:r>
              <a:rPr lang="en-AU" dirty="0"/>
              <a:t>802.1AE-2018/Cor 1-2020 </a:t>
            </a:r>
            <a:r>
              <a:rPr lang="en-AU" dirty="0">
                <a:cs typeface="Arial" panose="020B0604020202020204" pitchFamily="34" charset="0"/>
              </a:rPr>
              <a:t>w</a:t>
            </a:r>
            <a:r>
              <a:rPr lang="en-AU" dirty="0"/>
              <a:t>as approved in July 2020 for submission</a:t>
            </a:r>
          </a:p>
          <a:p>
            <a:pPr lvl="2"/>
            <a:r>
              <a:rPr lang="en-AU" dirty="0"/>
              <a:t>This will probably occur in late Sept or Oct 2020</a:t>
            </a:r>
          </a:p>
          <a:p>
            <a:pPr lvl="1"/>
            <a:r>
              <a:rPr lang="en-AU" dirty="0"/>
              <a:t>Will be called ISO/IEC/IEEE </a:t>
            </a:r>
            <a:r>
              <a:rPr lang="en-AU" dirty="0">
                <a:solidFill>
                  <a:srgbClr val="FF0000"/>
                </a:solidFill>
              </a:rPr>
              <a:t>&lt;what?&gt;</a:t>
            </a:r>
          </a:p>
          <a:p>
            <a:pPr lvl="2"/>
            <a:endParaRPr lang="en-AU" dirty="0">
              <a:solidFill>
                <a:schemeClr val="accent2"/>
              </a:solidFill>
            </a:endParaRPr>
          </a:p>
          <a:p>
            <a:pPr lvl="1"/>
            <a:endParaRPr lang="en-AU" dirty="0">
              <a:solidFill>
                <a:schemeClr val="accent2"/>
              </a:solidFill>
            </a:endParaRPr>
          </a:p>
        </p:txBody>
      </p:sp>
    </p:spTree>
    <p:extLst>
      <p:ext uri="{BB962C8B-B14F-4D97-AF65-F5344CB8AC3E}">
        <p14:creationId xmlns:p14="http://schemas.microsoft.com/office/powerpoint/2010/main" val="193424618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802.1Qcr was liaised in Aug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802.1Qcr D2.3 was liaised in Aug 2020 (N17269)</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pPr lvl="1"/>
            <a:r>
              <a:rPr lang="en-AU" dirty="0"/>
              <a:t>Will be called ISO/IEC/IEEE </a:t>
            </a:r>
            <a:r>
              <a:rPr lang="en-AU" dirty="0">
                <a:solidFill>
                  <a:srgbClr val="FF0000"/>
                </a:solidFill>
              </a:rPr>
              <a:t>&lt;what?&gt;</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44</a:t>
            </a:fld>
            <a:endParaRPr lang="en-US"/>
          </a:p>
        </p:txBody>
      </p:sp>
    </p:spTree>
    <p:extLst>
      <p:ext uri="{BB962C8B-B14F-4D97-AF65-F5344CB8AC3E}">
        <p14:creationId xmlns:p14="http://schemas.microsoft.com/office/powerpoint/2010/main" val="194407513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802.1CS was liaised in Aug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802.1CS D3.0 was liaised in Aug 2020 (N17269)</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pPr lvl="1"/>
            <a:r>
              <a:rPr lang="en-AU" dirty="0"/>
              <a:t>Will be called ISO/IEC/IEEE </a:t>
            </a:r>
            <a:r>
              <a:rPr lang="en-AU" dirty="0">
                <a:solidFill>
                  <a:srgbClr val="FF0000"/>
                </a:solidFill>
              </a:rPr>
              <a:t>&lt;what?&gt;</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45</a:t>
            </a:fld>
            <a:endParaRPr lang="en-US"/>
          </a:p>
        </p:txBody>
      </p:sp>
    </p:spTree>
    <p:extLst>
      <p:ext uri="{BB962C8B-B14F-4D97-AF65-F5344CB8AC3E}">
        <p14:creationId xmlns:p14="http://schemas.microsoft.com/office/powerpoint/2010/main" val="189891160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802.1Qcz was liaised in Aug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802.1Qcz D1.2 was liaised in Aug 2020 (N17269)</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pPr lvl="1"/>
            <a:r>
              <a:rPr lang="en-AU" dirty="0"/>
              <a:t>Will be called ISO/IEC/IEEE </a:t>
            </a:r>
            <a:r>
              <a:rPr lang="en-AU" dirty="0">
                <a:solidFill>
                  <a:srgbClr val="FF0000"/>
                </a:solidFill>
              </a:rPr>
              <a:t>&lt;what?&gt;</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46</a:t>
            </a:fld>
            <a:endParaRPr lang="en-US"/>
          </a:p>
        </p:txBody>
      </p:sp>
    </p:spTree>
    <p:extLst>
      <p:ext uri="{BB962C8B-B14F-4D97-AF65-F5344CB8AC3E}">
        <p14:creationId xmlns:p14="http://schemas.microsoft.com/office/powerpoint/2010/main" val="134202220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802.3 has 13 standards in the pipeline for ratification under the PSDO 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702786202"/>
              </p:ext>
            </p:extLst>
          </p:nvPr>
        </p:nvGraphicFramePr>
        <p:xfrm>
          <a:off x="152399" y="1524000"/>
          <a:ext cx="8839199" cy="493776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95615">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290122">
                <a:tc>
                  <a:txBody>
                    <a:bodyPr/>
                    <a:lstStyle/>
                    <a:p>
                      <a:r>
                        <a:rPr lang="en-GB" sz="1600" b="0" dirty="0">
                          <a:solidFill>
                            <a:schemeClr val="tx1"/>
                          </a:solidFill>
                          <a:latin typeface="+mj-lt"/>
                        </a:rPr>
                        <a:t>.3-rev</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D3.0</a:t>
                      </a:r>
                    </a:p>
                  </a:txBody>
                  <a:tcPr marR="0"/>
                </a:tc>
                <a:tc>
                  <a:txBody>
                    <a:bodyPr/>
                    <a:lstStyle/>
                    <a:p>
                      <a:pPr algn="ctr"/>
                      <a:r>
                        <a:rPr lang="en-GB" sz="1600" dirty="0">
                          <a:solidFill>
                            <a:schemeClr val="tx1"/>
                          </a:solidFill>
                          <a:latin typeface="+mj-lt"/>
                        </a:rPr>
                        <a:t>Feb</a:t>
                      </a:r>
                      <a:r>
                        <a:rPr lang="en-GB" sz="1600" baseline="0" dirty="0">
                          <a:solidFill>
                            <a:schemeClr val="tx1"/>
                          </a:solidFill>
                          <a:latin typeface="+mj-lt"/>
                        </a:rPr>
                        <a:t> 18</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chemeClr val="tx1"/>
                          </a:solidFill>
                          <a:latin typeface="+mn-lt"/>
                          <a:ea typeface="+mn-ea"/>
                          <a:cs typeface="+mn-cs"/>
                        </a:rPr>
                        <a:t>14 Apr 19</a:t>
                      </a:r>
                      <a:endParaRPr lang="en-AU" sz="1600" b="0" kern="1200" dirty="0">
                        <a:solidFill>
                          <a:schemeClr val="tx1"/>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22 Jul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p>
                  </a:txBody>
                  <a:tcPr marL="115147" marR="115147"/>
                </a:tc>
                <a:extLst>
                  <a:ext uri="{0D108BD9-81ED-4DB2-BD59-A6C34878D82A}">
                    <a16:rowId xmlns:a16="http://schemas.microsoft.com/office/drawing/2014/main" val="1058696678"/>
                  </a:ext>
                </a:extLst>
              </a:tr>
              <a:tr h="290122">
                <a:tc>
                  <a:txBody>
                    <a:bodyPr/>
                    <a:lstStyle/>
                    <a:p>
                      <a:r>
                        <a:rPr lang="en-GB" sz="1600" b="0" dirty="0">
                          <a:solidFill>
                            <a:schemeClr val="tx1"/>
                          </a:solidFill>
                          <a:latin typeface="+mj-lt"/>
                        </a:rPr>
                        <a:t>.3cb</a:t>
                      </a:r>
                    </a:p>
                  </a:txBody>
                  <a:tcPr/>
                </a:tc>
                <a:tc>
                  <a:txBody>
                    <a:bodyPr/>
                    <a:lstStyle/>
                    <a:p>
                      <a:pPr algn="ctr"/>
                      <a:r>
                        <a:rPr lang="en-GB" sz="1600" dirty="0">
                          <a:solidFill>
                            <a:schemeClr val="tx1"/>
                          </a:solidFill>
                          <a:latin typeface="+mj-lt"/>
                        </a:rPr>
                        <a:t>D3.0</a:t>
                      </a:r>
                    </a:p>
                  </a:txBody>
                  <a:tcPr marR="0"/>
                </a:tc>
                <a:tc>
                  <a:txBody>
                    <a:bodyPr/>
                    <a:lstStyle/>
                    <a:p>
                      <a:pPr algn="ctr"/>
                      <a:r>
                        <a:rPr lang="en-GB" sz="1600" dirty="0">
                          <a:solidFill>
                            <a:schemeClr val="tx2"/>
                          </a:solidFill>
                          <a:latin typeface="+mj-lt"/>
                        </a:rPr>
                        <a:t>Jun 17</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8</a:t>
                      </a:r>
                      <a:r>
                        <a:rPr lang="en-AU" sz="1600" b="0" kern="1200" baseline="0" dirty="0">
                          <a:solidFill>
                            <a:schemeClr val="tx1"/>
                          </a:solidFill>
                          <a:latin typeface="+mn-lt"/>
                          <a:ea typeface="+mn-ea"/>
                          <a:cs typeface="+mn-cs"/>
                        </a:rPr>
                        <a:t> Apr 19</a:t>
                      </a:r>
                      <a:endParaRPr lang="en-AU" sz="1600" b="0" kern="1200" dirty="0">
                        <a:solidFill>
                          <a:schemeClr val="tx1"/>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Jun 19</a:t>
                      </a:r>
                    </a:p>
                  </a:txBody>
                  <a:tcPr marL="115147" marR="115147"/>
                </a:tc>
                <a:extLst>
                  <a:ext uri="{0D108BD9-81ED-4DB2-BD59-A6C34878D82A}">
                    <a16:rowId xmlns:a16="http://schemas.microsoft.com/office/drawing/2014/main" val="2862799127"/>
                  </a:ext>
                </a:extLst>
              </a:tr>
              <a:tr h="290122">
                <a:tc>
                  <a:txBody>
                    <a:bodyPr/>
                    <a:lstStyle/>
                    <a:p>
                      <a:r>
                        <a:rPr lang="en-GB" sz="1600" b="0" dirty="0">
                          <a:solidFill>
                            <a:schemeClr val="tx1"/>
                          </a:solidFill>
                          <a:latin typeface="+mj-lt"/>
                        </a:rPr>
                        <a:t>.3bt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D3.2</a:t>
                      </a:r>
                    </a:p>
                  </a:txBody>
                  <a:tcPr marR="0"/>
                </a:tc>
                <a:tc>
                  <a:txBody>
                    <a:bodyPr/>
                    <a:lstStyle/>
                    <a:p>
                      <a:pPr algn="ctr"/>
                      <a:r>
                        <a:rPr lang="en-GB" sz="1600" dirty="0">
                          <a:solidFill>
                            <a:schemeClr val="tx1"/>
                          </a:solidFill>
                          <a:latin typeface="+mj-lt"/>
                        </a:rPr>
                        <a:t>Feb 18</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16 Oct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2415537440"/>
                  </a:ext>
                </a:extLst>
              </a:tr>
              <a:tr h="290122">
                <a:tc>
                  <a:txBody>
                    <a:bodyPr/>
                    <a:lstStyle/>
                    <a:p>
                      <a:r>
                        <a:rPr lang="en-GB" sz="1600" b="0" dirty="0">
                          <a:solidFill>
                            <a:schemeClr val="tx1"/>
                          </a:solidFill>
                          <a:latin typeface="+mj-lt"/>
                        </a:rPr>
                        <a:t>.3cd</a:t>
                      </a:r>
                    </a:p>
                  </a:txBody>
                  <a:tcPr/>
                </a:tc>
                <a:tc>
                  <a:txBody>
                    <a:bodyPr/>
                    <a:lstStyle/>
                    <a:p>
                      <a:pPr algn="ctr"/>
                      <a:r>
                        <a:rPr lang="en-GB" sz="1600" dirty="0">
                          <a:solidFill>
                            <a:schemeClr val="tx1"/>
                          </a:solidFill>
                          <a:latin typeface="+mj-lt"/>
                        </a:rPr>
                        <a:t>D3.0</a:t>
                      </a:r>
                    </a:p>
                  </a:txBody>
                  <a:tcPr marR="0"/>
                </a:tc>
                <a:tc>
                  <a:txBody>
                    <a:bodyPr/>
                    <a:lstStyle/>
                    <a:p>
                      <a:pPr algn="ctr"/>
                      <a:r>
                        <a:rPr lang="en-GB" sz="1600" dirty="0">
                          <a:solidFill>
                            <a:schemeClr val="tx1"/>
                          </a:solidFill>
                          <a:latin typeface="+mj-lt"/>
                        </a:rPr>
                        <a:t>Feb</a:t>
                      </a:r>
                      <a:r>
                        <a:rPr lang="en-GB" sz="1600" baseline="0" dirty="0">
                          <a:solidFill>
                            <a:schemeClr val="tx1"/>
                          </a:solidFill>
                          <a:latin typeface="+mj-lt"/>
                        </a:rPr>
                        <a:t> 18</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16 Oct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1123489169"/>
                  </a:ext>
                </a:extLst>
              </a:tr>
              <a:tr h="290122">
                <a:tc>
                  <a:txBody>
                    <a:bodyPr/>
                    <a:lstStyle/>
                    <a:p>
                      <a:r>
                        <a:rPr lang="en-GB" sz="1600" b="0" dirty="0">
                          <a:solidFill>
                            <a:schemeClr val="tx1"/>
                          </a:solidFill>
                          <a:latin typeface="+mj-lt"/>
                        </a:rPr>
                        <a:t>.3cn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D3.1</a:t>
                      </a:r>
                    </a:p>
                  </a:txBody>
                  <a:tcPr marR="0"/>
                </a:tc>
                <a:tc>
                  <a:txBody>
                    <a:bodyPr/>
                    <a:lstStyle/>
                    <a:p>
                      <a:pPr algn="ctr"/>
                      <a:r>
                        <a:rPr lang="en-GB" sz="1600" dirty="0">
                          <a:solidFill>
                            <a:schemeClr val="tx1"/>
                          </a:solidFill>
                          <a:latin typeface="+mj-lt"/>
                        </a:rPr>
                        <a:t>Dec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408191910"/>
                  </a:ext>
                </a:extLst>
              </a:tr>
              <a:tr h="290122">
                <a:tc>
                  <a:txBody>
                    <a:bodyPr/>
                    <a:lstStyle/>
                    <a:p>
                      <a:r>
                        <a:rPr lang="en-GB" sz="1600" b="0" dirty="0">
                          <a:solidFill>
                            <a:schemeClr val="tx1"/>
                          </a:solidFill>
                          <a:latin typeface="+mj-lt"/>
                        </a:rPr>
                        <a:t>.3cg</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D3.1</a:t>
                      </a:r>
                    </a:p>
                  </a:txBody>
                  <a:tcPr marR="0"/>
                </a:tc>
                <a:tc>
                  <a:txBody>
                    <a:bodyPr/>
                    <a:lstStyle/>
                    <a:p>
                      <a:pPr algn="ctr"/>
                      <a:r>
                        <a:rPr lang="en-GB" sz="1600" dirty="0">
                          <a:solidFill>
                            <a:schemeClr val="tx1"/>
                          </a:solidFill>
                          <a:latin typeface="+mj-lt"/>
                        </a:rPr>
                        <a:t>Jun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chemeClr val="tx1"/>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chemeClr val="tx1"/>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chemeClr val="tx1"/>
                        </a:solidFill>
                        <a:latin typeface="+mn-lt"/>
                        <a:ea typeface="+mn-ea"/>
                        <a:cs typeface="+mn-cs"/>
                      </a:endParaRPr>
                    </a:p>
                  </a:txBody>
                  <a:tcPr marL="115147" marR="115147"/>
                </a:tc>
                <a:extLst>
                  <a:ext uri="{0D108BD9-81ED-4DB2-BD59-A6C34878D82A}">
                    <a16:rowId xmlns:a16="http://schemas.microsoft.com/office/drawing/2014/main" val="1848305813"/>
                  </a:ext>
                </a:extLst>
              </a:tr>
              <a:tr h="290122">
                <a:tc>
                  <a:txBody>
                    <a:bodyPr/>
                    <a:lstStyle/>
                    <a:p>
                      <a:r>
                        <a:rPr lang="en-GB" sz="1600" b="0" dirty="0">
                          <a:solidFill>
                            <a:schemeClr val="tx1"/>
                          </a:solidFill>
                          <a:latin typeface="+mj-lt"/>
                        </a:rPr>
                        <a:t>.3cq</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D3.2</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Dec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3440938077"/>
                  </a:ext>
                </a:extLst>
              </a:tr>
              <a:tr h="290122">
                <a:tc>
                  <a:txBody>
                    <a:bodyPr/>
                    <a:lstStyle/>
                    <a:p>
                      <a:r>
                        <a:rPr lang="en-GB" sz="1600" b="0" dirty="0">
                          <a:solidFill>
                            <a:schemeClr val="tx1"/>
                          </a:solidFill>
                          <a:latin typeface="+mj-lt"/>
                        </a:rPr>
                        <a:t>.3cm</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D3.1</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Dec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3253138593"/>
                  </a:ext>
                </a:extLst>
              </a:tr>
              <a:tr h="290122">
                <a:tc>
                  <a:txBody>
                    <a:bodyPr/>
                    <a:lstStyle/>
                    <a:p>
                      <a:r>
                        <a:rPr lang="en-GB" sz="1600" b="0" dirty="0">
                          <a:solidFill>
                            <a:schemeClr val="tx1"/>
                          </a:solidFill>
                          <a:latin typeface="+mj-lt"/>
                        </a:rPr>
                        <a:t>.3ch</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D3.0</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Dec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815387355"/>
                  </a:ext>
                </a:extLst>
              </a:tr>
              <a:tr h="290122">
                <a:tc>
                  <a:txBody>
                    <a:bodyPr/>
                    <a:lstStyle/>
                    <a:p>
                      <a:r>
                        <a:rPr lang="en-GB" sz="1600" b="0" dirty="0">
                          <a:solidFill>
                            <a:schemeClr val="tx1"/>
                          </a:solidFill>
                          <a:latin typeface="+mj-lt"/>
                        </a:rPr>
                        <a:t>.3ca</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D3.0</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Dec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1350181145"/>
                  </a:ext>
                </a:extLst>
              </a:tr>
              <a:tr h="290122">
                <a:tc>
                  <a:txBody>
                    <a:bodyPr/>
                    <a:lstStyle/>
                    <a:p>
                      <a:r>
                        <a:rPr lang="en-GB" sz="1600" b="0" dirty="0">
                          <a:solidFill>
                            <a:schemeClr val="tx1"/>
                          </a:solidFill>
                          <a:latin typeface="+mj-lt"/>
                        </a:rPr>
                        <a:t>.3.2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D3.0</a:t>
                      </a:r>
                    </a:p>
                  </a:txBody>
                  <a:tcPr marR="0"/>
                </a:tc>
                <a:tc>
                  <a:txBody>
                    <a:bodyPr/>
                    <a:lstStyle/>
                    <a:p>
                      <a:pPr algn="ctr"/>
                      <a:r>
                        <a:rPr lang="en-GB" sz="1600" dirty="0">
                          <a:solidFill>
                            <a:schemeClr val="tx1"/>
                          </a:solidFill>
                          <a:latin typeface="+mj-lt"/>
                        </a:rPr>
                        <a:t>Feb</a:t>
                      </a:r>
                      <a:r>
                        <a:rPr lang="en-GB" sz="1600" baseline="0" dirty="0">
                          <a:solidFill>
                            <a:schemeClr val="tx1"/>
                          </a:solidFill>
                          <a:latin typeface="+mj-lt"/>
                        </a:rPr>
                        <a:t> 19</a:t>
                      </a:r>
                      <a:endParaRPr lang="en-GB" sz="1600" dirty="0">
                        <a:solidFill>
                          <a:schemeClr val="tx1"/>
                        </a:solidFill>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3370987547"/>
                  </a:ext>
                </a:extLst>
              </a:tr>
              <a:tr h="290122">
                <a:tc>
                  <a:txBody>
                    <a:bodyPr/>
                    <a:lstStyle/>
                    <a:p>
                      <a:r>
                        <a:rPr lang="en-GB" sz="1600" b="0" dirty="0">
                          <a:solidFill>
                            <a:schemeClr val="tx1"/>
                          </a:solidFill>
                          <a:latin typeface="+mj-lt"/>
                        </a:rPr>
                        <a:t>.3cr</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D3.1</a:t>
                      </a:r>
                    </a:p>
                  </a:txBody>
                  <a:tcPr marR="0"/>
                </a:tc>
                <a:tc>
                  <a:txBody>
                    <a:bodyPr/>
                    <a:lstStyle/>
                    <a:p>
                      <a:pPr algn="ctr"/>
                      <a:r>
                        <a:rPr lang="en-AU" sz="1600" b="0" kern="1200" dirty="0">
                          <a:solidFill>
                            <a:schemeClr val="accent2"/>
                          </a:solidFill>
                          <a:latin typeface="+mn-lt"/>
                          <a:ea typeface="+mn-ea"/>
                          <a:cs typeface="+mn-cs"/>
                        </a:rPr>
                        <a:t>Waiting</a:t>
                      </a:r>
                      <a:endParaRPr lang="en-GB" sz="1600" dirty="0">
                        <a:solidFill>
                          <a:srgbClr val="FF0000"/>
                        </a:solidFill>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2873636707"/>
                  </a:ext>
                </a:extLst>
              </a:tr>
              <a:tr h="290122">
                <a:tc>
                  <a:txBody>
                    <a:bodyPr/>
                    <a:lstStyle/>
                    <a:p>
                      <a:r>
                        <a:rPr lang="en-GB" sz="1600" b="0" dirty="0">
                          <a:solidFill>
                            <a:schemeClr val="tx1"/>
                          </a:solidFill>
                          <a:latin typeface="+mj-lt"/>
                        </a:rPr>
                        <a:t>.3cu</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D3.1</a:t>
                      </a:r>
                    </a:p>
                  </a:txBody>
                  <a:tcPr marR="0"/>
                </a:tc>
                <a:tc>
                  <a:txBody>
                    <a:bodyPr/>
                    <a:lstStyle/>
                    <a:p>
                      <a:pPr algn="ctr"/>
                      <a:r>
                        <a:rPr lang="en-AU" sz="1600" b="0" kern="1200" dirty="0">
                          <a:solidFill>
                            <a:schemeClr val="accent2"/>
                          </a:solidFill>
                          <a:latin typeface="+mn-lt"/>
                          <a:ea typeface="+mn-ea"/>
                          <a:cs typeface="+mn-cs"/>
                        </a:rPr>
                        <a:t>Waiting</a:t>
                      </a:r>
                      <a:endParaRPr lang="en-GB" sz="1600" dirty="0">
                        <a:solidFill>
                          <a:srgbClr val="FF0000"/>
                        </a:solidFill>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1948364455"/>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47</a:t>
            </a:fld>
            <a:endParaRPr lang="en-US"/>
          </a:p>
        </p:txBody>
      </p:sp>
    </p:spTree>
    <p:extLst>
      <p:ext uri="{BB962C8B-B14F-4D97-AF65-F5344CB8AC3E}">
        <p14:creationId xmlns:p14="http://schemas.microsoft.com/office/powerpoint/2010/main" val="58850855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David Law (802.3 Chair)</a:t>
            </a:r>
          </a:p>
          <a:p>
            <a:pPr lvl="1"/>
            <a:r>
              <a:rPr lang="en-AU" dirty="0"/>
              <a:t>Adam Healey</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48</a:t>
            </a:fld>
            <a:endParaRPr lang="en-US"/>
          </a:p>
        </p:txBody>
      </p:sp>
    </p:spTree>
    <p:extLst>
      <p:ext uri="{BB962C8B-B14F-4D97-AF65-F5344CB8AC3E}">
        <p14:creationId xmlns:p14="http://schemas.microsoft.com/office/powerpoint/2010/main" val="79530474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427D2-5E98-4C18-86F5-A3C95A719651}"/>
              </a:ext>
            </a:extLst>
          </p:cNvPr>
          <p:cNvSpPr>
            <a:spLocks noGrp="1"/>
          </p:cNvSpPr>
          <p:nvPr>
            <p:ph type="title"/>
          </p:nvPr>
        </p:nvSpPr>
        <p:spPr/>
        <p:txBody>
          <a:bodyPr/>
          <a:lstStyle/>
          <a:p>
            <a:r>
              <a:rPr lang="en-AU" dirty="0"/>
              <a:t>IEEE 802.3.1 is being systematically reviewed by ISO with ballot closing on 2 Dec 2020</a:t>
            </a:r>
          </a:p>
        </p:txBody>
      </p:sp>
      <p:sp>
        <p:nvSpPr>
          <p:cNvPr id="3" name="Content Placeholder 2">
            <a:extLst>
              <a:ext uri="{FF2B5EF4-FFF2-40B4-BE49-F238E27FC236}">
                <a16:creationId xmlns:a16="http://schemas.microsoft.com/office/drawing/2014/main" id="{69931D09-F1D5-4B75-8344-655CD6ADEC5E}"/>
              </a:ext>
            </a:extLst>
          </p:cNvPr>
          <p:cNvSpPr>
            <a:spLocks noGrp="1"/>
          </p:cNvSpPr>
          <p:nvPr>
            <p:ph idx="1"/>
          </p:nvPr>
        </p:nvSpPr>
        <p:spPr/>
        <p:txBody>
          <a:bodyPr/>
          <a:lstStyle/>
          <a:p>
            <a:pPr lvl="1"/>
            <a:r>
              <a:rPr lang="en-AU" dirty="0"/>
              <a:t>IEEE 802.3.1 went through the PSDO process in 2015</a:t>
            </a:r>
          </a:p>
          <a:p>
            <a:pPr lvl="1"/>
            <a:r>
              <a:rPr lang="en-AU" dirty="0"/>
              <a:t>ISO has started a systematic review ballot closing 2 </a:t>
            </a:r>
            <a:r>
              <a:rPr lang="en-AU"/>
              <a:t>Dec 2020</a:t>
            </a:r>
            <a:endParaRPr lang="en-AU" dirty="0"/>
          </a:p>
        </p:txBody>
      </p:sp>
      <p:sp>
        <p:nvSpPr>
          <p:cNvPr id="4" name="Footer Placeholder 3">
            <a:extLst>
              <a:ext uri="{FF2B5EF4-FFF2-40B4-BE49-F238E27FC236}">
                <a16:creationId xmlns:a16="http://schemas.microsoft.com/office/drawing/2014/main" id="{688CBE26-DC45-479A-A7E3-FDED374B5D9D}"/>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9CBD4C77-5CC3-4FD2-A96E-450358E9B0C2}"/>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49</a:t>
            </a:fld>
            <a:endParaRPr lang="en-US"/>
          </a:p>
        </p:txBody>
      </p:sp>
    </p:spTree>
    <p:extLst>
      <p:ext uri="{BB962C8B-B14F-4D97-AF65-F5344CB8AC3E}">
        <p14:creationId xmlns:p14="http://schemas.microsoft.com/office/powerpoint/2010/main" val="24969200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153400" cy="1066800"/>
          </a:xfrm>
        </p:spPr>
        <p:txBody>
          <a:bodyPr/>
          <a:lstStyle/>
          <a:p>
            <a:r>
              <a:rPr lang="en-US" dirty="0"/>
              <a:t>Participants in the IEEE-SA “individual process” shall act independently of others, including employers</a:t>
            </a:r>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require that “participants in the IEEE standards development individual process shall act based on their qualifications and experience”</a:t>
            </a:r>
          </a:p>
          <a:p>
            <a:pPr lvl="1"/>
            <a:r>
              <a:rPr lang="en-US" dirty="0"/>
              <a:t>This means participants:</a:t>
            </a:r>
          </a:p>
          <a:p>
            <a:pPr lvl="2"/>
            <a:r>
              <a:rPr lang="en-US" b="1" dirty="0">
                <a:solidFill>
                  <a:srgbClr val="00B050"/>
                </a:solidFill>
              </a:rPr>
              <a:t>Shall act &amp; vote </a:t>
            </a:r>
            <a:r>
              <a:rPr lang="en-US" dirty="0"/>
              <a:t>based on their personal &amp; independent opinions derived from their expertise, knowledge, and qualifications</a:t>
            </a:r>
          </a:p>
          <a:p>
            <a:pPr lvl="2"/>
            <a:r>
              <a:rPr lang="en-US" b="1" dirty="0">
                <a:solidFill>
                  <a:srgbClr val="FF0000"/>
                </a:solidFill>
              </a:rPr>
              <a:t>Shall not act or vote </a:t>
            </a:r>
            <a:r>
              <a:rPr lang="en-US" dirty="0"/>
              <a:t>based on any obligation to or any direction from any other person or organization, including an employer or client, regardless of any external commitments, agreements, contracts, or orders</a:t>
            </a:r>
          </a:p>
          <a:p>
            <a:pPr lvl="2"/>
            <a:r>
              <a:rPr lang="en-US" b="1" dirty="0">
                <a:solidFill>
                  <a:srgbClr val="FF0000"/>
                </a:solidFill>
              </a:rPr>
              <a:t>Shall not direct </a:t>
            </a:r>
            <a:r>
              <a:rPr lang="en-US" dirty="0"/>
              <a:t>the actions or votes of other participants or retaliate against other participants for fulfilling their responsibility to act &amp; vote based on their personal &amp; independently developed opinions</a:t>
            </a:r>
          </a:p>
          <a:p>
            <a:pPr lvl="1"/>
            <a:r>
              <a:rPr lang="en-US" dirty="0"/>
              <a:t>By participating in standards activities using the “</a:t>
            </a:r>
            <a:r>
              <a:rPr lang="en-US" i="1" dirty="0"/>
              <a:t>individual process</a:t>
            </a:r>
            <a:r>
              <a:rPr lang="en-US" dirty="0"/>
              <a:t>”, you are deemed to accept these requirements; if you are unable to satisfy these requirements then you shall immediately cease any participation</a:t>
            </a:r>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5</a:t>
            </a:fld>
            <a:endParaRPr lang="en-GB" dirty="0"/>
          </a:p>
        </p:txBody>
      </p:sp>
    </p:spTree>
    <p:extLst>
      <p:ext uri="{BB962C8B-B14F-4D97-AF65-F5344CB8AC3E}">
        <p14:creationId xmlns:p14="http://schemas.microsoft.com/office/powerpoint/2010/main" val="339944044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802.3-REV FDIS ballot passed and requires a response</a:t>
            </a:r>
          </a:p>
        </p:txBody>
      </p:sp>
      <p:sp>
        <p:nvSpPr>
          <p:cNvPr id="10" name="Content Placeholder 9"/>
          <p:cNvSpPr>
            <a:spLocks noGrp="1"/>
          </p:cNvSpPr>
          <p:nvPr>
            <p:ph idx="1"/>
          </p:nvPr>
        </p:nvSpPr>
        <p:spPr>
          <a:xfrm>
            <a:off x="685800" y="1371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 D3.0 (802.3cj) was liaised in Feb 2018</a:t>
            </a:r>
          </a:p>
          <a:p>
            <a:r>
              <a:rPr lang="en-US" dirty="0"/>
              <a:t>60-day</a:t>
            </a:r>
            <a:r>
              <a:rPr lang="en-AU" dirty="0"/>
              <a:t> pre-ballot: </a:t>
            </a:r>
            <a:r>
              <a:rPr lang="en-AU" dirty="0">
                <a:solidFill>
                  <a:srgbClr val="00B050"/>
                </a:solidFill>
              </a:rPr>
              <a:t>passed &amp; response sent</a:t>
            </a:r>
            <a:endParaRPr lang="en-AU" dirty="0">
              <a:solidFill>
                <a:schemeClr val="accent2"/>
              </a:solidFill>
            </a:endParaRPr>
          </a:p>
          <a:p>
            <a:pPr lvl="1"/>
            <a:r>
              <a:rPr lang="en-AU" dirty="0"/>
              <a:t>802.</a:t>
            </a:r>
            <a:r>
              <a:rPr lang="en-AU" dirty="0">
                <a:cs typeface="Arial" panose="020B0604020202020204" pitchFamily="34" charset="0"/>
              </a:rPr>
              <a:t>3-REV</a:t>
            </a:r>
            <a:r>
              <a:rPr lang="en-AU" dirty="0"/>
              <a:t> 60-day ballot passed on 14 April 2019 (N16917)</a:t>
            </a:r>
          </a:p>
          <a:p>
            <a:pPr lvl="2"/>
            <a:r>
              <a:rPr lang="en-AU" dirty="0"/>
              <a:t>Passed 7/0/11 on need for ISO standard</a:t>
            </a:r>
          </a:p>
          <a:p>
            <a:pPr lvl="2"/>
            <a:r>
              <a:rPr lang="en-AU" dirty="0"/>
              <a:t>Passed 5/1/12 on support for submission to FDIS</a:t>
            </a:r>
          </a:p>
          <a:p>
            <a:pPr lvl="1"/>
            <a:r>
              <a:rPr lang="en-AU" dirty="0"/>
              <a:t>China NB voted “no” with comments</a:t>
            </a:r>
          </a:p>
          <a:p>
            <a:pPr lvl="2"/>
            <a:r>
              <a:rPr lang="en-AU" dirty="0"/>
              <a:t>Response was sent in June 2019 (N16971)</a:t>
            </a:r>
          </a:p>
          <a:p>
            <a:r>
              <a:rPr lang="en-AU" dirty="0"/>
              <a:t>FDIS ballot: </a:t>
            </a:r>
            <a:r>
              <a:rPr lang="en-AU" dirty="0">
                <a:solidFill>
                  <a:srgbClr val="00B050"/>
                </a:solidFill>
              </a:rPr>
              <a:t>passed</a:t>
            </a:r>
            <a:r>
              <a:rPr lang="en-AU" dirty="0">
                <a:solidFill>
                  <a:schemeClr val="accent2"/>
                </a:solidFill>
              </a:rPr>
              <a:t> &amp; requires a response</a:t>
            </a:r>
          </a:p>
          <a:p>
            <a:pPr lvl="1"/>
            <a:r>
              <a:rPr lang="en-AU" dirty="0"/>
              <a:t>802.</a:t>
            </a:r>
            <a:r>
              <a:rPr lang="en-AU" dirty="0">
                <a:cs typeface="Arial" panose="020B0604020202020204" pitchFamily="34" charset="0"/>
              </a:rPr>
              <a:t>3-REV </a:t>
            </a:r>
            <a:r>
              <a:rPr lang="en-AU" dirty="0"/>
              <a:t>FDIS ballot passed on 22 July 2020 (N17223)</a:t>
            </a:r>
          </a:p>
          <a:p>
            <a:pPr lvl="2"/>
            <a:r>
              <a:rPr lang="en-AU" dirty="0"/>
              <a:t>Passed 10/1/9, with two comments from China NB</a:t>
            </a:r>
          </a:p>
          <a:p>
            <a:pPr lvl="1"/>
            <a:r>
              <a:rPr lang="en-AU" dirty="0"/>
              <a:t>A response to China NB is required and will be developed by the WG in Sept 2020 and approved by the EC in Oct 2020</a:t>
            </a:r>
          </a:p>
          <a:p>
            <a:pPr lvl="1"/>
            <a:r>
              <a:rPr lang="en-AU" dirty="0"/>
              <a:t>Will be published as ISO/IEC/IEEE 8802-3:20</a:t>
            </a:r>
            <a:r>
              <a:rPr lang="en-AU" dirty="0">
                <a:solidFill>
                  <a:srgbClr val="FF0000"/>
                </a:solidFill>
              </a:rPr>
              <a:t>xx</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50</a:t>
            </a:fld>
            <a:endParaRPr lang="en-US"/>
          </a:p>
        </p:txBody>
      </p:sp>
      <p:graphicFrame>
        <p:nvGraphicFramePr>
          <p:cNvPr id="3" name="Object 2">
            <a:extLst>
              <a:ext uri="{FF2B5EF4-FFF2-40B4-BE49-F238E27FC236}">
                <a16:creationId xmlns:a16="http://schemas.microsoft.com/office/drawing/2014/main" id="{C5C04F5C-BE9A-49D4-9030-03F9FF2A099F}"/>
              </a:ext>
            </a:extLst>
          </p:cNvPr>
          <p:cNvGraphicFramePr>
            <a:graphicFrameLocks noChangeAspect="1"/>
          </p:cNvGraphicFramePr>
          <p:nvPr>
            <p:extLst>
              <p:ext uri="{D42A27DB-BD31-4B8C-83A1-F6EECF244321}">
                <p14:modId xmlns:p14="http://schemas.microsoft.com/office/powerpoint/2010/main" val="113242240"/>
              </p:ext>
            </p:extLst>
          </p:nvPr>
        </p:nvGraphicFramePr>
        <p:xfrm>
          <a:off x="6934200" y="4771231"/>
          <a:ext cx="914400" cy="806450"/>
        </p:xfrm>
        <a:graphic>
          <a:graphicData uri="http://schemas.openxmlformats.org/presentationml/2006/ole">
            <mc:AlternateContent xmlns:mc="http://schemas.openxmlformats.org/markup-compatibility/2006">
              <mc:Choice xmlns:v="urn:schemas-microsoft-com:vml" Requires="v">
                <p:oleObj spid="_x0000_s316495" name="Document" showAsIcon="1" r:id="rId3" imgW="914597" imgH="806311" progId="Word.Document.8">
                  <p:embed/>
                </p:oleObj>
              </mc:Choice>
              <mc:Fallback>
                <p:oleObj name="Document" showAsIcon="1" r:id="rId3" imgW="914597" imgH="806311" progId="Word.Document.8">
                  <p:embed/>
                  <p:pic>
                    <p:nvPicPr>
                      <p:cNvPr id="0" name=""/>
                      <p:cNvPicPr/>
                      <p:nvPr/>
                    </p:nvPicPr>
                    <p:blipFill>
                      <a:blip r:embed="rId4"/>
                      <a:stretch>
                        <a:fillRect/>
                      </a:stretch>
                    </p:blipFill>
                    <p:spPr>
                      <a:xfrm>
                        <a:off x="6934200" y="4771231"/>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151049174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802.3cb-2018 will be submitted to FDIS ballot in August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802.3cb D3.0 was liaised in June 2017</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3cb-2018</a:t>
            </a:r>
            <a:r>
              <a:rPr lang="en-AU" dirty="0"/>
              <a:t> 60-day ballot passed on 8 April 2019 (N16914)</a:t>
            </a:r>
          </a:p>
          <a:p>
            <a:pPr lvl="2"/>
            <a:r>
              <a:rPr lang="en-AU" dirty="0"/>
              <a:t>Passed 8/0/9 on need for ISO standard</a:t>
            </a:r>
          </a:p>
          <a:p>
            <a:pPr lvl="2"/>
            <a:r>
              <a:rPr lang="en-AU" dirty="0"/>
              <a:t>Passed 6/1/10 on support for submission to FDIS</a:t>
            </a:r>
          </a:p>
          <a:p>
            <a:pPr lvl="1"/>
            <a:r>
              <a:rPr lang="en-AU" dirty="0"/>
              <a:t>China NB voted “no” with comments</a:t>
            </a:r>
          </a:p>
          <a:p>
            <a:pPr lvl="2"/>
            <a:r>
              <a:rPr lang="en-AU" dirty="0"/>
              <a:t>Response was sent in June 2019 (N16971)</a:t>
            </a:r>
          </a:p>
          <a:p>
            <a:r>
              <a:rPr lang="en-AU" dirty="0"/>
              <a:t>FDIS ballot: </a:t>
            </a:r>
            <a:r>
              <a:rPr lang="en-AU" dirty="0">
                <a:solidFill>
                  <a:schemeClr val="accent2"/>
                </a:solidFill>
              </a:rPr>
              <a:t>waiting</a:t>
            </a:r>
          </a:p>
          <a:p>
            <a:pPr lvl="1"/>
            <a:r>
              <a:rPr lang="en-AU" dirty="0"/>
              <a:t>Was holding off until FDIS approval of IEEE Std 802.3-2018, </a:t>
            </a:r>
            <a:r>
              <a:rPr lang="en-AU"/>
              <a:t>but was </a:t>
            </a:r>
            <a:r>
              <a:rPr lang="en-AU" dirty="0"/>
              <a:t>submitted for restart by Jodi Haasz in Aug 2020</a:t>
            </a:r>
          </a:p>
          <a:p>
            <a:pPr lvl="1"/>
            <a:r>
              <a:rPr lang="en-US" dirty="0"/>
              <a:t>Will be published as ISO/IEC/IEEE 8802-3:2020/</a:t>
            </a:r>
            <a:r>
              <a:rPr lang="en-US" dirty="0" err="1"/>
              <a:t>Amd</a:t>
            </a:r>
            <a:r>
              <a:rPr lang="en-US" dirty="0"/>
              <a:t> 1</a:t>
            </a:r>
            <a:endParaRPr lang="en-AU" dirty="0"/>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51</a:t>
            </a:fld>
            <a:endParaRPr lang="en-US"/>
          </a:p>
        </p:txBody>
      </p:sp>
    </p:spTree>
    <p:extLst>
      <p:ext uri="{BB962C8B-B14F-4D97-AF65-F5344CB8AC3E}">
        <p14:creationId xmlns:p14="http://schemas.microsoft.com/office/powerpoint/2010/main" val="133332083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802.3bt-2018 60-day pre-ballot closes in October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802.3bt D3.2 was liaised in Feb 2018</a:t>
            </a:r>
          </a:p>
          <a:p>
            <a:r>
              <a:rPr lang="en-US" dirty="0"/>
              <a:t>60-day</a:t>
            </a:r>
            <a:r>
              <a:rPr lang="en-AU" dirty="0"/>
              <a:t> pre-ballot: </a:t>
            </a:r>
            <a:r>
              <a:rPr lang="en-AU" dirty="0">
                <a:solidFill>
                  <a:schemeClr val="accent2"/>
                </a:solidFill>
              </a:rPr>
              <a:t>closes 16 Oct 2020</a:t>
            </a:r>
          </a:p>
          <a:p>
            <a:pPr lvl="1"/>
            <a:r>
              <a:rPr lang="en-AU" dirty="0"/>
              <a:t>Submission approved in Mar 2019</a:t>
            </a:r>
          </a:p>
          <a:p>
            <a:pPr lvl="2"/>
            <a:r>
              <a:rPr lang="en-AU" dirty="0"/>
              <a:t>Was holding off until FDIS approval of IEEE Std 802.3-2018</a:t>
            </a:r>
          </a:p>
          <a:p>
            <a:r>
              <a:rPr lang="en-AU" dirty="0"/>
              <a:t>FDIS ballot: </a:t>
            </a:r>
            <a:r>
              <a:rPr lang="en-AU" dirty="0">
                <a:solidFill>
                  <a:schemeClr val="accent2"/>
                </a:solidFill>
              </a:rPr>
              <a:t>waiting</a:t>
            </a:r>
          </a:p>
          <a:p>
            <a:pPr lvl="1"/>
            <a:r>
              <a:rPr lang="en-US" dirty="0"/>
              <a:t>Will be published as ISO/IEC/IEEE 8802-3:2020/</a:t>
            </a:r>
            <a:r>
              <a:rPr lang="en-US" dirty="0" err="1"/>
              <a:t>Amd</a:t>
            </a:r>
            <a:r>
              <a:rPr lang="en-US" dirty="0"/>
              <a:t> 2</a:t>
            </a:r>
            <a:endParaRPr lang="en-AU" dirty="0"/>
          </a:p>
          <a:p>
            <a:endParaRPr lang="en-AU"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52</a:t>
            </a:fld>
            <a:endParaRPr lang="en-US"/>
          </a:p>
        </p:txBody>
      </p:sp>
    </p:spTree>
    <p:extLst>
      <p:ext uri="{BB962C8B-B14F-4D97-AF65-F5344CB8AC3E}">
        <p14:creationId xmlns:p14="http://schemas.microsoft.com/office/powerpoint/2010/main" val="252106749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802.3cd-2018 60-day pre-ballot closes in October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802.3cd D3.0 was liaised in Feb 2018</a:t>
            </a:r>
          </a:p>
          <a:p>
            <a:r>
              <a:rPr lang="en-US" dirty="0"/>
              <a:t>60-day</a:t>
            </a:r>
            <a:r>
              <a:rPr lang="en-AU" dirty="0"/>
              <a:t> pre-ballot: </a:t>
            </a:r>
            <a:r>
              <a:rPr lang="en-AU" dirty="0">
                <a:solidFill>
                  <a:schemeClr val="accent2"/>
                </a:solidFill>
              </a:rPr>
              <a:t>closes 16 Oct 2020</a:t>
            </a:r>
          </a:p>
          <a:p>
            <a:pPr lvl="1"/>
            <a:r>
              <a:rPr lang="en-AU" dirty="0"/>
              <a:t>Submission approved in Mar 2019</a:t>
            </a:r>
          </a:p>
          <a:p>
            <a:pPr lvl="2"/>
            <a:r>
              <a:rPr lang="en-AU" dirty="0"/>
              <a:t>Was holding off until FDIS approval of IEEE Std 802.3-2018</a:t>
            </a:r>
          </a:p>
          <a:p>
            <a:r>
              <a:rPr lang="en-AU" dirty="0"/>
              <a:t>FDIS ballot: </a:t>
            </a:r>
            <a:r>
              <a:rPr lang="en-AU" dirty="0">
                <a:solidFill>
                  <a:schemeClr val="accent2"/>
                </a:solidFill>
              </a:rPr>
              <a:t>waiting</a:t>
            </a:r>
          </a:p>
          <a:p>
            <a:pPr lvl="1"/>
            <a:r>
              <a:rPr lang="en-US" dirty="0"/>
              <a:t>Will be published as ISO/IEC/IEEE 8802-3:2020/</a:t>
            </a:r>
            <a:r>
              <a:rPr lang="en-US" dirty="0" err="1"/>
              <a:t>Amd</a:t>
            </a:r>
            <a:r>
              <a:rPr lang="en-US" dirty="0"/>
              <a:t> 3</a:t>
            </a:r>
            <a:endParaRPr lang="en-AU" dirty="0"/>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53</a:t>
            </a:fld>
            <a:endParaRPr lang="en-US"/>
          </a:p>
        </p:txBody>
      </p:sp>
    </p:spTree>
    <p:extLst>
      <p:ext uri="{BB962C8B-B14F-4D97-AF65-F5344CB8AC3E}">
        <p14:creationId xmlns:p14="http://schemas.microsoft.com/office/powerpoint/2010/main" val="137710020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802.3cn-2019 will be submitted to 60-day pre-ballot in September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802.3cn D3.1 was liaised for information in Dec 2019 (N17086)</a:t>
            </a:r>
          </a:p>
          <a:p>
            <a:r>
              <a:rPr lang="en-US" dirty="0"/>
              <a:t>60-day</a:t>
            </a:r>
            <a:r>
              <a:rPr lang="en-AU" dirty="0"/>
              <a:t> pre-ballot: </a:t>
            </a:r>
            <a:r>
              <a:rPr lang="en-AU" dirty="0">
                <a:solidFill>
                  <a:schemeClr val="accent2"/>
                </a:solidFill>
              </a:rPr>
              <a:t>waiting</a:t>
            </a:r>
          </a:p>
          <a:p>
            <a:pPr lvl="1"/>
            <a:r>
              <a:rPr lang="en-AU" dirty="0"/>
              <a:t>Submission approved in </a:t>
            </a:r>
            <a:r>
              <a:rPr lang="en-AU" dirty="0">
                <a:solidFill>
                  <a:srgbClr val="343434"/>
                </a:solidFill>
              </a:rPr>
              <a:t>July 2020</a:t>
            </a:r>
          </a:p>
          <a:p>
            <a:pPr lvl="2"/>
            <a:r>
              <a:rPr lang="en-AU" dirty="0"/>
              <a:t>Was holding off until FDIS approval of IEEE Std 802.3-2018</a:t>
            </a:r>
          </a:p>
          <a:p>
            <a:pPr lvl="2"/>
            <a:r>
              <a:rPr lang="en-AU" dirty="0"/>
              <a:t>Will be submitted by Jodi Haasz in Sep 2020</a:t>
            </a:r>
          </a:p>
          <a:p>
            <a:r>
              <a:rPr lang="en-AU" dirty="0"/>
              <a:t>FDIS ballot: </a:t>
            </a:r>
            <a:r>
              <a:rPr lang="en-AU" dirty="0">
                <a:solidFill>
                  <a:schemeClr val="accent2"/>
                </a:solidFill>
              </a:rPr>
              <a:t>waiting</a:t>
            </a:r>
          </a:p>
          <a:p>
            <a:pPr lvl="1"/>
            <a:r>
              <a:rPr lang="en-US" dirty="0"/>
              <a:t>Will be published as ISO/IEC/IEEE 8802-3:2020/</a:t>
            </a:r>
            <a:r>
              <a:rPr lang="en-US" dirty="0" err="1"/>
              <a:t>Amd</a:t>
            </a:r>
            <a:r>
              <a:rPr lang="en-US" dirty="0"/>
              <a:t> 4</a:t>
            </a:r>
            <a:endParaRPr lang="en-AU" dirty="0"/>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54</a:t>
            </a:fld>
            <a:endParaRPr lang="en-US"/>
          </a:p>
        </p:txBody>
      </p:sp>
    </p:spTree>
    <p:extLst>
      <p:ext uri="{BB962C8B-B14F-4D97-AF65-F5344CB8AC3E}">
        <p14:creationId xmlns:p14="http://schemas.microsoft.com/office/powerpoint/2010/main" val="417895835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802.3cg-2019 will be submitted to 60-day pre-ballot in September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802.3cg D3.1 was liaised for information in Jun 2019 (N16973)</a:t>
            </a:r>
          </a:p>
          <a:p>
            <a:pPr lvl="1"/>
            <a:r>
              <a:rPr lang="en-AU" dirty="0"/>
              <a:t>802.3cg D3.4 was approved to be liaised for information in Nov 2019 </a:t>
            </a:r>
          </a:p>
          <a:p>
            <a:pPr lvl="2"/>
            <a:r>
              <a:rPr lang="en-AU" dirty="0"/>
              <a:t>However, David Law subsequently decided that the similarity of D3.4 with D3.1 meant another liaison was not justified at this time </a:t>
            </a:r>
          </a:p>
          <a:p>
            <a:r>
              <a:rPr lang="en-US" dirty="0"/>
              <a:t>60-day</a:t>
            </a:r>
            <a:r>
              <a:rPr lang="en-AU" dirty="0"/>
              <a:t> pre-ballot: </a:t>
            </a:r>
            <a:r>
              <a:rPr lang="en-AU" dirty="0">
                <a:solidFill>
                  <a:schemeClr val="accent2"/>
                </a:solidFill>
              </a:rPr>
              <a:t>waiting</a:t>
            </a:r>
          </a:p>
          <a:p>
            <a:pPr lvl="1"/>
            <a:r>
              <a:rPr lang="en-AU" dirty="0"/>
              <a:t>Submission approved in </a:t>
            </a:r>
            <a:r>
              <a:rPr lang="en-AU" dirty="0">
                <a:solidFill>
                  <a:srgbClr val="343434"/>
                </a:solidFill>
              </a:rPr>
              <a:t>July 2020</a:t>
            </a:r>
          </a:p>
          <a:p>
            <a:pPr lvl="2"/>
            <a:r>
              <a:rPr lang="en-AU" dirty="0"/>
              <a:t>Was holding off until FDIS approval of IEEE Std 802.3-2018</a:t>
            </a:r>
          </a:p>
          <a:p>
            <a:pPr lvl="2"/>
            <a:r>
              <a:rPr lang="en-AU" dirty="0"/>
              <a:t>Will be submitted by Jodi Haasz in Sep 2020</a:t>
            </a:r>
          </a:p>
          <a:p>
            <a:r>
              <a:rPr lang="en-AU" dirty="0"/>
              <a:t>FDIS ballot: </a:t>
            </a:r>
            <a:r>
              <a:rPr lang="en-AU" dirty="0">
                <a:solidFill>
                  <a:schemeClr val="accent2"/>
                </a:solidFill>
              </a:rPr>
              <a:t>waiting</a:t>
            </a:r>
          </a:p>
          <a:p>
            <a:pPr lvl="1"/>
            <a:r>
              <a:rPr lang="en-US" dirty="0"/>
              <a:t>Will be published as ISO/IEC/IEEE 8802-3:2020/</a:t>
            </a:r>
            <a:r>
              <a:rPr lang="en-US" dirty="0" err="1"/>
              <a:t>Amd</a:t>
            </a:r>
            <a:r>
              <a:rPr lang="en-US" dirty="0"/>
              <a:t> 5</a:t>
            </a:r>
            <a:endParaRPr lang="en-AU" dirty="0"/>
          </a:p>
          <a:p>
            <a:endParaRPr lang="en-AU"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55</a:t>
            </a:fld>
            <a:endParaRPr lang="en-US"/>
          </a:p>
        </p:txBody>
      </p:sp>
    </p:spTree>
    <p:extLst>
      <p:ext uri="{BB962C8B-B14F-4D97-AF65-F5344CB8AC3E}">
        <p14:creationId xmlns:p14="http://schemas.microsoft.com/office/powerpoint/2010/main" val="21594260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802.3cq-2020 will be submitted to 60-day pre-ballot in October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802.3cq D3.2 was liaised for information in Dec 2019 (N17086)</a:t>
            </a:r>
          </a:p>
          <a:p>
            <a:pPr lvl="2"/>
            <a:r>
              <a:rPr lang="en-AU" dirty="0"/>
              <a:t>D3.1 was approved by EC but D3.2 was available and so was the version liaised</a:t>
            </a:r>
          </a:p>
          <a:p>
            <a:r>
              <a:rPr lang="en-US" dirty="0"/>
              <a:t>60-day</a:t>
            </a:r>
            <a:r>
              <a:rPr lang="en-AU" dirty="0"/>
              <a:t> pre-ballot: </a:t>
            </a:r>
            <a:r>
              <a:rPr lang="en-AU" dirty="0">
                <a:solidFill>
                  <a:schemeClr val="accent2"/>
                </a:solidFill>
              </a:rPr>
              <a:t>waiting</a:t>
            </a:r>
          </a:p>
          <a:p>
            <a:pPr lvl="1"/>
            <a:r>
              <a:rPr lang="en-AU" dirty="0"/>
              <a:t>Submission approved in </a:t>
            </a:r>
            <a:r>
              <a:rPr lang="en-AU" dirty="0">
                <a:solidFill>
                  <a:srgbClr val="343434"/>
                </a:solidFill>
              </a:rPr>
              <a:t>July 2020</a:t>
            </a:r>
          </a:p>
          <a:p>
            <a:pPr lvl="2"/>
            <a:r>
              <a:rPr lang="en-AU" dirty="0"/>
              <a:t>Was holding off until FDIS approval of IEEE Std 802.3-2018</a:t>
            </a:r>
          </a:p>
          <a:p>
            <a:pPr lvl="2"/>
            <a:r>
              <a:rPr lang="en-AU" dirty="0"/>
              <a:t>Will be submitted by Jodi Haasz in Oct 2020</a:t>
            </a:r>
          </a:p>
          <a:p>
            <a:r>
              <a:rPr lang="en-AU" dirty="0"/>
              <a:t>FDIS ballot: </a:t>
            </a:r>
            <a:r>
              <a:rPr lang="en-AU" dirty="0">
                <a:solidFill>
                  <a:schemeClr val="accent2"/>
                </a:solidFill>
              </a:rPr>
              <a:t>waiting</a:t>
            </a:r>
          </a:p>
          <a:p>
            <a:pPr lvl="1"/>
            <a:r>
              <a:rPr lang="en-US" dirty="0"/>
              <a:t>Will be published as ISO/IEC/IEEE 8802-3:2020/</a:t>
            </a:r>
            <a:r>
              <a:rPr lang="en-US" dirty="0" err="1"/>
              <a:t>Amd</a:t>
            </a:r>
            <a:r>
              <a:rPr lang="en-US" dirty="0"/>
              <a:t> 6</a:t>
            </a:r>
            <a:endParaRPr lang="en-AU" dirty="0"/>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56</a:t>
            </a:fld>
            <a:endParaRPr lang="en-US"/>
          </a:p>
        </p:txBody>
      </p:sp>
    </p:spTree>
    <p:extLst>
      <p:ext uri="{BB962C8B-B14F-4D97-AF65-F5344CB8AC3E}">
        <p14:creationId xmlns:p14="http://schemas.microsoft.com/office/powerpoint/2010/main" val="315928582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802.3cm-2020 will be submitted to 60-day pre-ballot in October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802.3cm D3.1 was liaised for information in Dec 2019 (N17086)</a:t>
            </a:r>
          </a:p>
          <a:p>
            <a:r>
              <a:rPr lang="en-US" dirty="0"/>
              <a:t>60-day</a:t>
            </a:r>
            <a:r>
              <a:rPr lang="en-AU" dirty="0"/>
              <a:t> pre-ballot: </a:t>
            </a:r>
            <a:r>
              <a:rPr lang="en-AU" dirty="0">
                <a:solidFill>
                  <a:schemeClr val="accent2"/>
                </a:solidFill>
              </a:rPr>
              <a:t>waiting</a:t>
            </a:r>
          </a:p>
          <a:p>
            <a:pPr lvl="1"/>
            <a:r>
              <a:rPr lang="en-AU" dirty="0"/>
              <a:t>Submission approved in </a:t>
            </a:r>
            <a:r>
              <a:rPr lang="en-AU" dirty="0">
                <a:solidFill>
                  <a:srgbClr val="343434"/>
                </a:solidFill>
              </a:rPr>
              <a:t>July 2020</a:t>
            </a:r>
          </a:p>
          <a:p>
            <a:pPr lvl="2"/>
            <a:r>
              <a:rPr lang="en-AU" dirty="0"/>
              <a:t>Was holding off until FDIS approval of IEEE Std 802.3-2018</a:t>
            </a:r>
          </a:p>
          <a:p>
            <a:pPr lvl="2"/>
            <a:r>
              <a:rPr lang="en-AU" dirty="0"/>
              <a:t>Will be submitted by Jodi Haasz in Oct 2020</a:t>
            </a:r>
          </a:p>
          <a:p>
            <a:r>
              <a:rPr lang="en-AU" dirty="0"/>
              <a:t>FDIS ballot: </a:t>
            </a:r>
            <a:r>
              <a:rPr lang="en-AU" dirty="0">
                <a:solidFill>
                  <a:schemeClr val="accent2"/>
                </a:solidFill>
              </a:rPr>
              <a:t>waiting</a:t>
            </a:r>
          </a:p>
          <a:p>
            <a:pPr lvl="1"/>
            <a:r>
              <a:rPr lang="en-US" dirty="0"/>
              <a:t>Will be published as ISO/IEC/IEEE 8802-3:2020/</a:t>
            </a:r>
            <a:r>
              <a:rPr lang="en-US" dirty="0" err="1"/>
              <a:t>Amd</a:t>
            </a:r>
            <a:r>
              <a:rPr lang="en-US" dirty="0"/>
              <a:t> 7</a:t>
            </a:r>
            <a:endParaRPr lang="en-AU" dirty="0"/>
          </a:p>
          <a:p>
            <a:endParaRPr lang="en-AU" b="0"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57</a:t>
            </a:fld>
            <a:endParaRPr lang="en-US"/>
          </a:p>
        </p:txBody>
      </p:sp>
    </p:spTree>
    <p:extLst>
      <p:ext uri="{BB962C8B-B14F-4D97-AF65-F5344CB8AC3E}">
        <p14:creationId xmlns:p14="http://schemas.microsoft.com/office/powerpoint/2010/main" val="222402843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802.3ch-2020 </a:t>
            </a:r>
            <a:r>
              <a:rPr lang="en-AU" dirty="0"/>
              <a:t>will be submitted to 60-day pre-ballot in October 2020</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802.3ch D3.0 was liaised for information in Dec 2019 (N17086)</a:t>
            </a:r>
          </a:p>
          <a:p>
            <a:r>
              <a:rPr lang="en-US" dirty="0"/>
              <a:t>60-day</a:t>
            </a:r>
            <a:r>
              <a:rPr lang="en-AU" dirty="0"/>
              <a:t> pre-ballot: </a:t>
            </a:r>
            <a:r>
              <a:rPr lang="en-AU" dirty="0">
                <a:solidFill>
                  <a:schemeClr val="accent2"/>
                </a:solidFill>
              </a:rPr>
              <a:t>waiting</a:t>
            </a:r>
          </a:p>
          <a:p>
            <a:pPr lvl="1"/>
            <a:r>
              <a:rPr lang="en-AU" dirty="0"/>
              <a:t>Submission approved in </a:t>
            </a:r>
            <a:r>
              <a:rPr lang="en-AU" dirty="0">
                <a:solidFill>
                  <a:srgbClr val="343434"/>
                </a:solidFill>
              </a:rPr>
              <a:t>July 2020</a:t>
            </a:r>
          </a:p>
          <a:p>
            <a:pPr lvl="2"/>
            <a:r>
              <a:rPr lang="en-AU" dirty="0"/>
              <a:t>Was holding off until FDIS approval of IEEE Std 802.3-2018</a:t>
            </a:r>
          </a:p>
          <a:p>
            <a:pPr lvl="2"/>
            <a:r>
              <a:rPr lang="en-AU" dirty="0"/>
              <a:t>Will be submitted by Jodi Haasz in Oct 2020</a:t>
            </a:r>
          </a:p>
          <a:p>
            <a:r>
              <a:rPr lang="en-AU" dirty="0"/>
              <a:t>FDIS ballot: </a:t>
            </a:r>
            <a:r>
              <a:rPr lang="en-AU" dirty="0">
                <a:solidFill>
                  <a:schemeClr val="accent2"/>
                </a:solidFill>
              </a:rPr>
              <a:t>waiting</a:t>
            </a:r>
          </a:p>
          <a:p>
            <a:pPr lvl="1"/>
            <a:r>
              <a:rPr lang="en-US" dirty="0"/>
              <a:t>Will be published as ISO/IEC/IEEE 8802-3:2020/</a:t>
            </a:r>
            <a:r>
              <a:rPr lang="en-US" dirty="0" err="1"/>
              <a:t>Amd</a:t>
            </a:r>
            <a:r>
              <a:rPr lang="en-US" dirty="0"/>
              <a:t> 8</a:t>
            </a:r>
            <a:endParaRPr lang="en-AU" dirty="0"/>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58</a:t>
            </a:fld>
            <a:endParaRPr lang="en-US"/>
          </a:p>
        </p:txBody>
      </p:sp>
    </p:spTree>
    <p:extLst>
      <p:ext uri="{BB962C8B-B14F-4D97-AF65-F5344CB8AC3E}">
        <p14:creationId xmlns:p14="http://schemas.microsoft.com/office/powerpoint/2010/main" val="44232832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802.3ca-2020 </a:t>
            </a:r>
            <a:r>
              <a:rPr lang="en-AU" dirty="0"/>
              <a:t>will be submitted to 60-day pre-ballot in October 2020</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802.3ca D3.0 was liaised for information in Dec 2019 (N17086)</a:t>
            </a:r>
          </a:p>
          <a:p>
            <a:r>
              <a:rPr lang="en-US" dirty="0"/>
              <a:t>60-day</a:t>
            </a:r>
            <a:r>
              <a:rPr lang="en-AU" dirty="0"/>
              <a:t> pre-ballot: </a:t>
            </a:r>
            <a:r>
              <a:rPr lang="en-AU" dirty="0">
                <a:solidFill>
                  <a:schemeClr val="accent2"/>
                </a:solidFill>
              </a:rPr>
              <a:t>waiting</a:t>
            </a:r>
          </a:p>
          <a:p>
            <a:pPr lvl="1"/>
            <a:r>
              <a:rPr lang="en-AU" dirty="0"/>
              <a:t>Submission approved in </a:t>
            </a:r>
            <a:r>
              <a:rPr lang="en-AU" dirty="0">
                <a:solidFill>
                  <a:srgbClr val="343434"/>
                </a:solidFill>
              </a:rPr>
              <a:t>July 2020</a:t>
            </a:r>
          </a:p>
          <a:p>
            <a:pPr lvl="2"/>
            <a:r>
              <a:rPr lang="en-AU" dirty="0"/>
              <a:t>Was holding off until FDIS approval of IEEE Std 802.3-2018</a:t>
            </a:r>
          </a:p>
          <a:p>
            <a:pPr lvl="2"/>
            <a:r>
              <a:rPr lang="en-AU" dirty="0"/>
              <a:t>Will be submitted by Jodi Haasz in Oct 2020</a:t>
            </a:r>
          </a:p>
          <a:p>
            <a:r>
              <a:rPr lang="en-AU" dirty="0"/>
              <a:t>FDIS ballot: </a:t>
            </a:r>
            <a:r>
              <a:rPr lang="en-AU" dirty="0">
                <a:solidFill>
                  <a:schemeClr val="accent2"/>
                </a:solidFill>
              </a:rPr>
              <a:t>waiting</a:t>
            </a:r>
          </a:p>
          <a:p>
            <a:pPr lvl="1"/>
            <a:r>
              <a:rPr lang="en-US" dirty="0"/>
              <a:t>Will be published as ISO/IEC/IEEE 8802-3:2020/</a:t>
            </a:r>
            <a:r>
              <a:rPr lang="en-US" dirty="0" err="1"/>
              <a:t>Amd</a:t>
            </a:r>
            <a:r>
              <a:rPr lang="en-US" dirty="0"/>
              <a:t> 9</a:t>
            </a:r>
            <a:endParaRPr lang="en-AU" dirty="0"/>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59</a:t>
            </a:fld>
            <a:endParaRPr lang="en-US"/>
          </a:p>
        </p:txBody>
      </p:sp>
    </p:spTree>
    <p:extLst>
      <p:ext uri="{BB962C8B-B14F-4D97-AF65-F5344CB8AC3E}">
        <p14:creationId xmlns:p14="http://schemas.microsoft.com/office/powerpoint/2010/main" val="42259503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IEEE-SA standards activities shall allow the fair &amp;</a:t>
            </a:r>
            <a:br>
              <a:rPr lang="en-US"/>
            </a:br>
            <a:r>
              <a:rPr lang="en-US"/>
              <a:t>equitable consideration of all viewpoints</a:t>
            </a:r>
            <a:endParaRPr lang="en-US" dirty="0"/>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(clause 5.2.1.3) specifies that “the standards development process shall not be dominated by any single interest category, individual, or organization”</a:t>
            </a:r>
          </a:p>
          <a:p>
            <a:pPr lvl="2"/>
            <a:r>
              <a:rPr lang="en-US" dirty="0"/>
              <a:t>This means no participant may </a:t>
            </a:r>
            <a:r>
              <a:rPr lang="en-US" i="1" dirty="0"/>
              <a:t>exercise “authority, leadership, or influence by reason of superior leverage, strength, or representation to the exclusion of fair and equitable consideration of other viewpoints” or “to hinder the progress of the standards development activity”</a:t>
            </a:r>
          </a:p>
          <a:p>
            <a:pPr lvl="1"/>
            <a:r>
              <a:rPr lang="en-US" dirty="0"/>
              <a:t>This rule applies equally to those participating in a standards development project and to that project’s leadership group</a:t>
            </a:r>
          </a:p>
          <a:p>
            <a:pPr lvl="1"/>
            <a:r>
              <a:rPr lang="en-US" dirty="0"/>
              <a:t>Any person who reasonably suspects that dominance is occurring in a standards development project is encouraged to bring the issue to the attention of the Standards Committee or the project’s IEEE-SA Program Manager</a:t>
            </a:r>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6</a:t>
            </a:fld>
            <a:endParaRPr lang="en-GB" dirty="0"/>
          </a:p>
        </p:txBody>
      </p:sp>
    </p:spTree>
    <p:extLst>
      <p:ext uri="{BB962C8B-B14F-4D97-AF65-F5344CB8AC3E}">
        <p14:creationId xmlns:p14="http://schemas.microsoft.com/office/powerpoint/2010/main" val="402078544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802.3.2-2019 will be submitted to 60-day pre-ballot in September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802.3.2 D3.0 was liaised for information in Feb 2019 (N16893)</a:t>
            </a:r>
          </a:p>
          <a:p>
            <a:r>
              <a:rPr lang="en-US" dirty="0"/>
              <a:t>60-day</a:t>
            </a:r>
            <a:r>
              <a:rPr lang="en-AU" dirty="0"/>
              <a:t> pre-ballot: </a:t>
            </a:r>
            <a:r>
              <a:rPr lang="en-AU" dirty="0">
                <a:solidFill>
                  <a:schemeClr val="accent2"/>
                </a:solidFill>
              </a:rPr>
              <a:t>waiting</a:t>
            </a:r>
          </a:p>
          <a:p>
            <a:pPr lvl="1"/>
            <a:r>
              <a:rPr lang="en-AU" dirty="0"/>
              <a:t>Submission approved in </a:t>
            </a:r>
            <a:r>
              <a:rPr lang="en-AU" dirty="0">
                <a:solidFill>
                  <a:srgbClr val="343434"/>
                </a:solidFill>
              </a:rPr>
              <a:t>July 2020</a:t>
            </a:r>
          </a:p>
          <a:p>
            <a:pPr lvl="2"/>
            <a:r>
              <a:rPr lang="en-AU" dirty="0"/>
              <a:t>Was holding off until FDIS approval of IEEE Std 802.3-2018</a:t>
            </a:r>
          </a:p>
          <a:p>
            <a:pPr lvl="2"/>
            <a:r>
              <a:rPr lang="en-AU" dirty="0"/>
              <a:t>Will be submitted by Jodi Haasz in Sept 2020</a:t>
            </a:r>
          </a:p>
          <a:p>
            <a:r>
              <a:rPr lang="en-AU" dirty="0"/>
              <a:t>FDIS ballot: </a:t>
            </a:r>
            <a:r>
              <a:rPr lang="en-AU" dirty="0">
                <a:solidFill>
                  <a:schemeClr val="accent2"/>
                </a:solidFill>
              </a:rPr>
              <a:t>waiting</a:t>
            </a:r>
          </a:p>
          <a:p>
            <a:pPr lvl="1"/>
            <a:r>
              <a:rPr lang="en-US" dirty="0"/>
              <a:t>Will be published as ISO/IEC/IEEE </a:t>
            </a:r>
            <a:r>
              <a:rPr lang="en-AU" dirty="0">
                <a:solidFill>
                  <a:srgbClr val="FF0000"/>
                </a:solidFill>
              </a:rPr>
              <a:t>&lt;what?&gt;</a:t>
            </a:r>
          </a:p>
          <a:p>
            <a:endParaRPr lang="en-AU"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60</a:t>
            </a:fld>
            <a:endParaRPr lang="en-US"/>
          </a:p>
        </p:txBody>
      </p:sp>
    </p:spTree>
    <p:extLst>
      <p:ext uri="{BB962C8B-B14F-4D97-AF65-F5344CB8AC3E}">
        <p14:creationId xmlns:p14="http://schemas.microsoft.com/office/powerpoint/2010/main" val="191429994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802.3cr draft will probably be liaised in Sept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Liaison of P802.3cr D3.1 was approved at the 24th July 2020 IEEE 802 EC teleconference</a:t>
            </a:r>
          </a:p>
          <a:p>
            <a:pPr lvl="2"/>
            <a:r>
              <a:rPr lang="en-AU" dirty="0"/>
              <a:t>It is expected it will be published by the end of the month</a:t>
            </a:r>
          </a:p>
          <a:p>
            <a:pPr lvl="2"/>
            <a:r>
              <a:rPr lang="en-AU" dirty="0"/>
              <a:t>Once published, David Law will liaise it to ISO/IEC JTC1/SC6</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pPr lvl="1"/>
            <a:r>
              <a:rPr lang="en-US" dirty="0"/>
              <a:t>Will be published as ISO/IEC/IEEE </a:t>
            </a:r>
            <a:r>
              <a:rPr lang="en-AU" dirty="0">
                <a:solidFill>
                  <a:srgbClr val="FF0000"/>
                </a:solidFill>
              </a:rPr>
              <a:t>&lt;what?&gt;</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61</a:t>
            </a:fld>
            <a:endParaRPr lang="en-US"/>
          </a:p>
        </p:txBody>
      </p:sp>
    </p:spTree>
    <p:extLst>
      <p:ext uri="{BB962C8B-B14F-4D97-AF65-F5344CB8AC3E}">
        <p14:creationId xmlns:p14="http://schemas.microsoft.com/office/powerpoint/2010/main" val="150765792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802.3cu draft will probably be liaised in Sept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Liaison of P802.3cu D3.1 was approved at the 24th July 2020 IEEE 802 EC teleconference</a:t>
            </a:r>
          </a:p>
          <a:p>
            <a:pPr lvl="2"/>
            <a:r>
              <a:rPr lang="en-AU" dirty="0"/>
              <a:t>It is expected it will be published by the end of the month</a:t>
            </a:r>
          </a:p>
          <a:p>
            <a:pPr lvl="2"/>
            <a:r>
              <a:rPr lang="en-AU" dirty="0"/>
              <a:t>Once published, David Law will liaise it to ISO/IEC JTC1/SC6</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pPr lvl="1"/>
            <a:r>
              <a:rPr lang="en-US" dirty="0"/>
              <a:t>Will be published as ISO/IEC/IEEE </a:t>
            </a:r>
            <a:r>
              <a:rPr lang="en-AU" dirty="0">
                <a:solidFill>
                  <a:srgbClr val="FF0000"/>
                </a:solidFill>
              </a:rPr>
              <a:t>&lt;what?&gt;</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62</a:t>
            </a:fld>
            <a:endParaRPr lang="en-US"/>
          </a:p>
        </p:txBody>
      </p:sp>
    </p:spTree>
    <p:extLst>
      <p:ext uri="{BB962C8B-B14F-4D97-AF65-F5344CB8AC3E}">
        <p14:creationId xmlns:p14="http://schemas.microsoft.com/office/powerpoint/2010/main" val="259205043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802.11 has 12 standards in the pipeline for ratification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209566843"/>
              </p:ext>
            </p:extLst>
          </p:nvPr>
        </p:nvGraphicFramePr>
        <p:xfrm>
          <a:off x="152399" y="2161466"/>
          <a:ext cx="8839199" cy="2736732"/>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a:latin typeface="+mj-lt"/>
                        </a:rPr>
                        <a:t>Std</a:t>
                      </a:r>
                      <a:endParaRPr lang="en-AU" sz="1600" dirty="0">
                        <a:latin typeface="+mj-lt"/>
                      </a:endParaRP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GB" sz="1600" b="0" dirty="0">
                          <a:solidFill>
                            <a:schemeClr val="tx1"/>
                          </a:solidFill>
                          <a:latin typeface="+mj-lt"/>
                        </a:rPr>
                        <a:t>11aj</a:t>
                      </a:r>
                    </a:p>
                  </a:txBody>
                  <a:tcPr/>
                </a:tc>
                <a:tc>
                  <a:txBody>
                    <a:bodyPr/>
                    <a:lstStyle/>
                    <a:p>
                      <a:pPr algn="ctr"/>
                      <a:r>
                        <a:rPr lang="en-AU" sz="1600" b="0" dirty="0">
                          <a:solidFill>
                            <a:schemeClr val="tx1"/>
                          </a:solidFill>
                          <a:latin typeface="+mj-lt"/>
                          <a:cs typeface="Arial" panose="020B0604020202020204" pitchFamily="34" charset="0"/>
                        </a:rPr>
                        <a:t>D5.0</a:t>
                      </a:r>
                    </a:p>
                  </a:txBody>
                  <a:tcPr marL="115147" marR="115147"/>
                </a:tc>
                <a:tc>
                  <a:txBody>
                    <a:bodyPr/>
                    <a:lstStyle/>
                    <a:p>
                      <a:pPr algn="ctr"/>
                      <a:r>
                        <a:rPr lang="en-AU" sz="1600" b="0" dirty="0">
                          <a:solidFill>
                            <a:schemeClr val="tx1"/>
                          </a:solidFill>
                          <a:latin typeface="+mj-lt"/>
                          <a:cs typeface="Arial" panose="020B0604020202020204" pitchFamily="34" charset="0"/>
                        </a:rPr>
                        <a:t>Jun</a:t>
                      </a:r>
                      <a:r>
                        <a:rPr lang="en-AU" sz="1600" b="0" baseline="0" dirty="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10</a:t>
                      </a:r>
                      <a:r>
                        <a:rPr lang="en-AU" sz="1600" b="0" baseline="0" dirty="0">
                          <a:solidFill>
                            <a:schemeClr val="tx1"/>
                          </a:solidFill>
                          <a:latin typeface="+mj-lt"/>
                        </a:rPr>
                        <a:t> Feb 19</a:t>
                      </a:r>
                      <a:endParaRPr lang="en-AU" sz="1600" b="0" dirty="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26 Jun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extLst>
                  <a:ext uri="{0D108BD9-81ED-4DB2-BD59-A6C34878D82A}">
                    <a16:rowId xmlns:a16="http://schemas.microsoft.com/office/drawing/2014/main" val="10004"/>
                  </a:ext>
                </a:extLst>
              </a:tr>
              <a:tr h="359602">
                <a:tc>
                  <a:txBody>
                    <a:bodyPr/>
                    <a:lstStyle/>
                    <a:p>
                      <a:pPr algn="l"/>
                      <a:r>
                        <a:rPr lang="en-GB" sz="1600" b="0" dirty="0">
                          <a:solidFill>
                            <a:schemeClr val="tx1"/>
                          </a:solidFill>
                          <a:latin typeface="+mj-lt"/>
                        </a:rPr>
                        <a:t>11ak</a:t>
                      </a:r>
                    </a:p>
                  </a:txBody>
                  <a:tcPr/>
                </a:tc>
                <a:tc>
                  <a:txBody>
                    <a:bodyPr/>
                    <a:lstStyle/>
                    <a:p>
                      <a:pPr algn="ctr"/>
                      <a:r>
                        <a:rPr lang="en-AU" sz="1600" b="0" kern="1200" dirty="0">
                          <a:solidFill>
                            <a:schemeClr val="tx1"/>
                          </a:solidFill>
                          <a:latin typeface="+mj-lt"/>
                          <a:ea typeface="+mn-ea"/>
                          <a:cs typeface="Arial" panose="020B0604020202020204" pitchFamily="34" charset="0"/>
                        </a:rPr>
                        <a:t>D4.0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Jun</a:t>
                      </a:r>
                      <a:r>
                        <a:rPr lang="en-AU" sz="1600" b="0" baseline="0" dirty="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10</a:t>
                      </a:r>
                      <a:r>
                        <a:rPr lang="en-AU" sz="1600" b="0" baseline="0" dirty="0">
                          <a:solidFill>
                            <a:schemeClr val="tx1"/>
                          </a:solidFill>
                          <a:latin typeface="+mj-lt"/>
                        </a:rPr>
                        <a:t> Feb 19</a:t>
                      </a:r>
                      <a:endParaRPr lang="en-AU" sz="1600" b="0" dirty="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26 Jun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extLst>
                  <a:ext uri="{0D108BD9-81ED-4DB2-BD59-A6C34878D82A}">
                    <a16:rowId xmlns:a16="http://schemas.microsoft.com/office/drawing/2014/main" val="10005"/>
                  </a:ext>
                </a:extLst>
              </a:tr>
              <a:tr h="359602">
                <a:tc>
                  <a:txBody>
                    <a:bodyPr/>
                    <a:lstStyle/>
                    <a:p>
                      <a:pPr algn="l"/>
                      <a:r>
                        <a:rPr lang="en-GB" sz="1600" b="0" dirty="0">
                          <a:solidFill>
                            <a:schemeClr val="tx1"/>
                          </a:solidFill>
                          <a:latin typeface="+mj-lt"/>
                        </a:rPr>
                        <a:t>11aq</a:t>
                      </a:r>
                    </a:p>
                  </a:txBody>
                  <a:tcPr/>
                </a:tc>
                <a:tc>
                  <a:txBody>
                    <a:bodyPr/>
                    <a:lstStyle/>
                    <a:p>
                      <a:pPr algn="ctr"/>
                      <a:r>
                        <a:rPr lang="en-AU" sz="1600" b="0" kern="1200" dirty="0">
                          <a:solidFill>
                            <a:schemeClr val="tx1"/>
                          </a:solidFill>
                          <a:latin typeface="+mn-lt"/>
                          <a:ea typeface="+mn-ea"/>
                          <a:cs typeface="Arial" panose="020B0604020202020204" pitchFamily="34" charset="0"/>
                        </a:rPr>
                        <a:t>D8.0</a:t>
                      </a:r>
                    </a:p>
                  </a:txBody>
                  <a:tcPr marL="115147" marR="115147"/>
                </a:tc>
                <a:tc>
                  <a:txBody>
                    <a:bodyPr/>
                    <a:lstStyle/>
                    <a:p>
                      <a:pPr algn="ctr"/>
                      <a:r>
                        <a:rPr lang="en-AU" sz="1600" b="0" dirty="0">
                          <a:solidFill>
                            <a:schemeClr val="tx1"/>
                          </a:solidFill>
                          <a:latin typeface="+mj-lt"/>
                          <a:cs typeface="Arial" panose="020B0604020202020204" pitchFamily="34" charset="0"/>
                        </a:rPr>
                        <a:t>Mar </a:t>
                      </a:r>
                      <a:r>
                        <a:rPr lang="en-AU" sz="1600" b="0" baseline="0" dirty="0">
                          <a:solidFill>
                            <a:schemeClr val="tx1"/>
                          </a:solidFill>
                          <a:latin typeface="+mj-lt"/>
                          <a:cs typeface="Arial" panose="020B0604020202020204" pitchFamily="34" charset="0"/>
                        </a:rPr>
                        <a:t>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10</a:t>
                      </a:r>
                      <a:r>
                        <a:rPr lang="en-AU" sz="1600" b="0" baseline="0" dirty="0">
                          <a:solidFill>
                            <a:schemeClr val="tx1"/>
                          </a:solidFill>
                          <a:latin typeface="+mj-lt"/>
                        </a:rPr>
                        <a:t> Feb 19</a:t>
                      </a:r>
                      <a:endParaRPr lang="en-AU" sz="1600" b="0" dirty="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26 Jun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extLst>
                  <a:ext uri="{0D108BD9-81ED-4DB2-BD59-A6C34878D82A}">
                    <a16:rowId xmlns:a16="http://schemas.microsoft.com/office/drawing/2014/main" val="10006"/>
                  </a:ext>
                </a:extLst>
              </a:tr>
              <a:tr h="359602">
                <a:tc>
                  <a:txBody>
                    <a:bodyPr/>
                    <a:lstStyle/>
                    <a:p>
                      <a:pPr algn="l"/>
                      <a:r>
                        <a:rPr lang="en-GB" sz="1600" b="0" dirty="0">
                          <a:solidFill>
                            <a:schemeClr val="tx1"/>
                          </a:solidFill>
                          <a:latin typeface="+mj-lt"/>
                        </a:rPr>
                        <a:t>11ax</a:t>
                      </a:r>
                    </a:p>
                  </a:txBody>
                  <a:tcPr/>
                </a:tc>
                <a:tc>
                  <a:txBody>
                    <a:bodyPr/>
                    <a:lstStyle/>
                    <a:p>
                      <a:pPr algn="ctr"/>
                      <a:r>
                        <a:rPr lang="en-AU" sz="1600" b="0" kern="1200" dirty="0">
                          <a:solidFill>
                            <a:schemeClr val="tx1"/>
                          </a:solidFill>
                          <a:latin typeface="+mj-lt"/>
                          <a:ea typeface="+mn-ea"/>
                          <a:cs typeface="Arial" panose="020B0604020202020204" pitchFamily="34" charset="0"/>
                        </a:rPr>
                        <a:t>D6.0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07"/>
                  </a:ext>
                </a:extLst>
              </a:tr>
              <a:tr h="359602">
                <a:tc>
                  <a:txBody>
                    <a:bodyPr/>
                    <a:lstStyle/>
                    <a:p>
                      <a:pPr algn="l"/>
                      <a:r>
                        <a:rPr lang="en-GB" sz="1600" b="0" dirty="0">
                          <a:solidFill>
                            <a:schemeClr val="tx1"/>
                          </a:solidFill>
                          <a:latin typeface="+mj-lt"/>
                        </a:rPr>
                        <a:t>11ay</a:t>
                      </a:r>
                    </a:p>
                  </a:txBody>
                  <a:tcPr/>
                </a:tc>
                <a:tc>
                  <a:txBody>
                    <a:bodyPr/>
                    <a:lstStyle/>
                    <a:p>
                      <a:pPr algn="ctr"/>
                      <a:r>
                        <a:rPr lang="en-AU" sz="1600" b="0" kern="1200" dirty="0">
                          <a:solidFill>
                            <a:schemeClr val="tx1"/>
                          </a:solidFill>
                          <a:latin typeface="+mj-lt"/>
                          <a:ea typeface="+mn-ea"/>
                          <a:cs typeface="Arial" panose="020B0604020202020204" pitchFamily="34" charset="0"/>
                        </a:rPr>
                        <a:t>D5.0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08"/>
                  </a:ext>
                </a:extLst>
              </a:tr>
              <a:tr h="359602">
                <a:tc>
                  <a:txBody>
                    <a:bodyPr/>
                    <a:lstStyle/>
                    <a:p>
                      <a:pPr algn="l"/>
                      <a:r>
                        <a:rPr lang="en-GB" sz="1600" b="0" dirty="0">
                          <a:solidFill>
                            <a:schemeClr val="tx1"/>
                          </a:solidFill>
                          <a:latin typeface="+mj-lt"/>
                        </a:rPr>
                        <a:t>11md</a:t>
                      </a:r>
                    </a:p>
                  </a:txBody>
                  <a:tcPr/>
                </a:tc>
                <a:tc>
                  <a:txBody>
                    <a:bodyPr/>
                    <a:lstStyle/>
                    <a:p>
                      <a:pPr algn="ctr"/>
                      <a:r>
                        <a:rPr lang="en-AU" sz="1600" b="0" dirty="0">
                          <a:solidFill>
                            <a:schemeClr val="tx1"/>
                          </a:solidFill>
                          <a:latin typeface="+mj-lt"/>
                          <a:cs typeface="Arial" panose="020B0604020202020204" pitchFamily="34" charset="0"/>
                        </a:rPr>
                        <a:t>D3.0</a:t>
                      </a: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070389537"/>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63</a:t>
            </a:fld>
            <a:endParaRPr lang="en-US"/>
          </a:p>
        </p:txBody>
      </p:sp>
    </p:spTree>
    <p:extLst>
      <p:ext uri="{BB962C8B-B14F-4D97-AF65-F5344CB8AC3E}">
        <p14:creationId xmlns:p14="http://schemas.microsoft.com/office/powerpoint/2010/main" val="341695591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802.11 has 12 standards in the pipeline for ratification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30011661"/>
              </p:ext>
            </p:extLst>
          </p:nvPr>
        </p:nvGraphicFramePr>
        <p:xfrm>
          <a:off x="152399" y="2368668"/>
          <a:ext cx="8839199" cy="2736732"/>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a:latin typeface="+mj-lt"/>
                        </a:rPr>
                        <a:t>Std</a:t>
                      </a:r>
                      <a:endParaRPr lang="en-AU" sz="1600" dirty="0">
                        <a:latin typeface="+mj-lt"/>
                      </a:endParaRP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GB" sz="1600" b="0" dirty="0">
                          <a:solidFill>
                            <a:schemeClr val="tx1"/>
                          </a:solidFill>
                          <a:latin typeface="+mj-lt"/>
                        </a:rPr>
                        <a:t>11az</a:t>
                      </a:r>
                    </a:p>
                  </a:txBody>
                  <a:tcPr/>
                </a:tc>
                <a:tc>
                  <a:txBody>
                    <a:bodyPr/>
                    <a:lstStyle/>
                    <a:p>
                      <a:pPr algn="ctr"/>
                      <a:r>
                        <a:rPr lang="en-AU" sz="1600" b="0" kern="1200" dirty="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09"/>
                  </a:ext>
                </a:extLst>
              </a:tr>
              <a:tr h="359602">
                <a:tc>
                  <a:txBody>
                    <a:bodyPr/>
                    <a:lstStyle/>
                    <a:p>
                      <a:pPr algn="l"/>
                      <a:r>
                        <a:rPr lang="en-GB" sz="1600" b="0" dirty="0">
                          <a:solidFill>
                            <a:schemeClr val="tx1"/>
                          </a:solidFill>
                          <a:latin typeface="+mj-lt"/>
                        </a:rPr>
                        <a:t>11ba</a:t>
                      </a:r>
                    </a:p>
                  </a:txBody>
                  <a:tcPr/>
                </a:tc>
                <a:tc>
                  <a:txBody>
                    <a:bodyPr/>
                    <a:lstStyle/>
                    <a:p>
                      <a:pPr algn="ctr"/>
                      <a:r>
                        <a:rPr lang="en-AU" sz="1600" b="0" kern="1200" dirty="0">
                          <a:solidFill>
                            <a:schemeClr val="tx1"/>
                          </a:solidFill>
                          <a:latin typeface="+mn-lt"/>
                          <a:ea typeface="+mn-ea"/>
                          <a:cs typeface="Arial" panose="020B0604020202020204" pitchFamily="34" charset="0"/>
                        </a:rPr>
                        <a:t>D6.0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Mar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10"/>
                  </a:ext>
                </a:extLst>
              </a:tr>
              <a:tr h="359602">
                <a:tc>
                  <a:txBody>
                    <a:bodyPr/>
                    <a:lstStyle/>
                    <a:p>
                      <a:pPr algn="l"/>
                      <a:r>
                        <a:rPr lang="en-GB" sz="1600" b="0" dirty="0">
                          <a:solidFill>
                            <a:schemeClr val="tx1"/>
                          </a:solidFill>
                          <a:latin typeface="+mj-lt"/>
                        </a:rPr>
                        <a:t>11bb</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245042808"/>
                  </a:ext>
                </a:extLst>
              </a:tr>
              <a:tr h="359602">
                <a:tc>
                  <a:txBody>
                    <a:bodyPr/>
                    <a:lstStyle/>
                    <a:p>
                      <a:pPr algn="l"/>
                      <a:r>
                        <a:rPr lang="en-GB" sz="1600" b="0" dirty="0">
                          <a:solidFill>
                            <a:schemeClr val="tx1"/>
                          </a:solidFill>
                          <a:latin typeface="+mj-lt"/>
                        </a:rPr>
                        <a:t>11ac</a:t>
                      </a:r>
                    </a:p>
                  </a:txBody>
                  <a:tcPr/>
                </a:tc>
                <a:tc>
                  <a:txBody>
                    <a:bodyPr/>
                    <a:lstStyle/>
                    <a:p>
                      <a:pPr algn="ctr"/>
                      <a:r>
                        <a:rPr lang="en-AU" sz="1600" b="0" kern="1200" dirty="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146713880"/>
                  </a:ext>
                </a:extLst>
              </a:tr>
              <a:tr h="359602">
                <a:tc>
                  <a:txBody>
                    <a:bodyPr/>
                    <a:lstStyle/>
                    <a:p>
                      <a:pPr algn="l"/>
                      <a:r>
                        <a:rPr lang="en-GB" sz="1600" b="0" dirty="0">
                          <a:solidFill>
                            <a:schemeClr val="tx1"/>
                          </a:solidFill>
                          <a:latin typeface="+mj-lt"/>
                        </a:rPr>
                        <a:t>11bd</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133829037"/>
                  </a:ext>
                </a:extLst>
              </a:tr>
              <a:tr h="359602">
                <a:tc>
                  <a:txBody>
                    <a:bodyPr/>
                    <a:lstStyle/>
                    <a:p>
                      <a:pPr algn="l"/>
                      <a:r>
                        <a:rPr lang="en-GB" sz="1600" b="0" dirty="0">
                          <a:solidFill>
                            <a:schemeClr val="tx1"/>
                          </a:solidFill>
                          <a:latin typeface="+mj-lt"/>
                        </a:rPr>
                        <a:t>11be</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465880788"/>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64</a:t>
            </a:fld>
            <a:endParaRPr lang="en-US"/>
          </a:p>
        </p:txBody>
      </p:sp>
    </p:spTree>
    <p:extLst>
      <p:ext uri="{BB962C8B-B14F-4D97-AF65-F5344CB8AC3E}">
        <p14:creationId xmlns:p14="http://schemas.microsoft.com/office/powerpoint/2010/main" val="66060126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802.11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Andrew Myles</a:t>
            </a:r>
          </a:p>
          <a:p>
            <a:pPr lvl="1"/>
            <a:r>
              <a:rPr lang="en-AU" dirty="0"/>
              <a:t>Dorothy Stanley (802.11 WG Chair)</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65</a:t>
            </a:fld>
            <a:endParaRPr lang="en-US"/>
          </a:p>
        </p:txBody>
      </p:sp>
    </p:spTree>
    <p:extLst>
      <p:ext uri="{BB962C8B-B14F-4D97-AF65-F5344CB8AC3E}">
        <p14:creationId xmlns:p14="http://schemas.microsoft.com/office/powerpoint/2010/main" val="320383029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802.11aj FDIS ballot passed in Jun 2020 and is waiting for publication</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spcBef>
                <a:spcPts val="600"/>
              </a:spcBef>
            </a:pPr>
            <a:r>
              <a:rPr lang="en-GB" dirty="0"/>
              <a:t>802.11aj drafts were liaised for information </a:t>
            </a:r>
          </a:p>
          <a:p>
            <a:pPr lvl="2">
              <a:spcBef>
                <a:spcPts val="0"/>
              </a:spcBef>
            </a:pPr>
            <a:r>
              <a:rPr lang="en-GB" dirty="0"/>
              <a:t>D5.0 in Jun 2017</a:t>
            </a:r>
          </a:p>
          <a:p>
            <a:pPr lvl="2">
              <a:spcBef>
                <a:spcPts val="0"/>
              </a:spcBef>
            </a:pPr>
            <a:r>
              <a:rPr lang="en-AU" dirty="0"/>
              <a:t>Published version liaised in July 2018 (N16817)</a:t>
            </a:r>
          </a:p>
          <a:p>
            <a:pPr>
              <a:spcBef>
                <a:spcPts val="600"/>
              </a:spcBef>
            </a:pPr>
            <a:r>
              <a:rPr lang="en-US" dirty="0"/>
              <a:t>60-day</a:t>
            </a:r>
            <a:r>
              <a:rPr lang="en-AU" dirty="0"/>
              <a:t> pre-ballot: </a:t>
            </a:r>
            <a:r>
              <a:rPr lang="en-AU" dirty="0">
                <a:solidFill>
                  <a:srgbClr val="00B050"/>
                </a:solidFill>
              </a:rPr>
              <a:t>passed &amp; response sent</a:t>
            </a:r>
          </a:p>
          <a:p>
            <a:pPr lvl="1">
              <a:spcBef>
                <a:spcPts val="600"/>
              </a:spcBef>
            </a:pPr>
            <a:r>
              <a:rPr lang="en-AU" dirty="0"/>
              <a:t>802.11aj-2018 passed 60-day pre-ballot (N16897) on 10 Feb 2019</a:t>
            </a:r>
          </a:p>
          <a:p>
            <a:pPr lvl="2">
              <a:spcBef>
                <a:spcPts val="0"/>
              </a:spcBef>
            </a:pPr>
            <a:r>
              <a:rPr lang="en-AU" dirty="0"/>
              <a:t>Need? 7/0/12</a:t>
            </a:r>
          </a:p>
          <a:p>
            <a:pPr lvl="2">
              <a:spcBef>
                <a:spcPts val="0"/>
              </a:spcBef>
            </a:pPr>
            <a:r>
              <a:rPr lang="en-AU" dirty="0"/>
              <a:t>Submission? 6/0/13</a:t>
            </a:r>
          </a:p>
          <a:p>
            <a:pPr lvl="1">
              <a:spcBef>
                <a:spcPts val="600"/>
              </a:spcBef>
            </a:pPr>
            <a:r>
              <a:rPr lang="en-AU" dirty="0"/>
              <a:t>China NB voted “yes”/”abstain” but submitted two comments</a:t>
            </a:r>
          </a:p>
          <a:p>
            <a:pPr lvl="2">
              <a:spcBef>
                <a:spcPts val="0"/>
              </a:spcBef>
            </a:pPr>
            <a:r>
              <a:rPr lang="en-AU" dirty="0"/>
              <a:t>Response sent in July 2019 (11-19-1177-03)</a:t>
            </a:r>
          </a:p>
          <a:p>
            <a:pPr>
              <a:spcBef>
                <a:spcPts val="600"/>
              </a:spcBef>
            </a:pPr>
            <a:r>
              <a:rPr lang="en-AU" dirty="0"/>
              <a:t>FDIS ballot: </a:t>
            </a:r>
            <a:r>
              <a:rPr lang="en-AU" dirty="0">
                <a:solidFill>
                  <a:srgbClr val="00B050"/>
                </a:solidFill>
              </a:rPr>
              <a:t>passed &amp; response sent</a:t>
            </a:r>
          </a:p>
          <a:p>
            <a:pPr lvl="1">
              <a:spcBef>
                <a:spcPts val="600"/>
              </a:spcBef>
            </a:pPr>
            <a:r>
              <a:rPr lang="en-AU" dirty="0"/>
              <a:t>802.11aj-2018 passed FDIS ballot (N17204) on 26 June 2020</a:t>
            </a:r>
          </a:p>
          <a:p>
            <a:pPr lvl="2">
              <a:spcBef>
                <a:spcPts val="0"/>
              </a:spcBef>
            </a:pPr>
            <a:r>
              <a:rPr lang="en-AU" dirty="0"/>
              <a:t>Passed 11/0/7</a:t>
            </a:r>
          </a:p>
          <a:p>
            <a:pPr lvl="1">
              <a:spcBef>
                <a:spcPts val="600"/>
              </a:spcBef>
            </a:pPr>
            <a:r>
              <a:rPr lang="en-AU" dirty="0"/>
              <a:t>China NB voted “yes” but submitted two comments</a:t>
            </a:r>
          </a:p>
          <a:p>
            <a:pPr lvl="2">
              <a:spcBef>
                <a:spcPts val="0"/>
              </a:spcBef>
            </a:pPr>
            <a:r>
              <a:rPr lang="en-AU" dirty="0"/>
              <a:t>Response in </a:t>
            </a:r>
            <a:r>
              <a:rPr lang="en-AU" u="sng" dirty="0">
                <a:hlinkClick r:id="rId2"/>
              </a:rPr>
              <a:t>11-20-1024r1</a:t>
            </a:r>
            <a:r>
              <a:rPr lang="en-AU" dirty="0"/>
              <a:t>  sent in Jul 2020 (N17241)</a:t>
            </a:r>
          </a:p>
          <a:p>
            <a:pPr lvl="1">
              <a:spcBef>
                <a:spcPts val="600"/>
              </a:spcBef>
            </a:pPr>
            <a:r>
              <a:rPr lang="en-AU" dirty="0"/>
              <a:t>Will be published as ISO/IEC/IEEE 8802-11:2018/AMD 3:20</a:t>
            </a:r>
            <a:r>
              <a:rPr lang="en-AU" dirty="0">
                <a:solidFill>
                  <a:srgbClr val="FF0000"/>
                </a:solidFill>
              </a:rPr>
              <a:t>xx</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66</a:t>
            </a:fld>
            <a:endParaRPr lang="en-US"/>
          </a:p>
        </p:txBody>
      </p:sp>
    </p:spTree>
    <p:extLst>
      <p:ext uri="{BB962C8B-B14F-4D97-AF65-F5344CB8AC3E}">
        <p14:creationId xmlns:p14="http://schemas.microsoft.com/office/powerpoint/2010/main" val="117419851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802.11ak FDIS ballot passed in Jun 2020 and is waiting for publication</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spcBef>
                <a:spcPts val="600"/>
              </a:spcBef>
            </a:pPr>
            <a:r>
              <a:rPr lang="en-GB" dirty="0"/>
              <a:t>802.11ak drafts were liaised for information </a:t>
            </a:r>
          </a:p>
          <a:p>
            <a:pPr lvl="2">
              <a:spcBef>
                <a:spcPts val="0"/>
              </a:spcBef>
            </a:pPr>
            <a:r>
              <a:rPr lang="en-GB" dirty="0"/>
              <a:t>D4.0 in Jun 2017</a:t>
            </a:r>
          </a:p>
          <a:p>
            <a:pPr lvl="2">
              <a:spcBef>
                <a:spcPts val="0"/>
              </a:spcBef>
            </a:pPr>
            <a:r>
              <a:rPr lang="en-AU" dirty="0"/>
              <a:t>Published version liaised in July 2018 (N16817)</a:t>
            </a:r>
            <a:endParaRPr lang="en-GB" dirty="0"/>
          </a:p>
          <a:p>
            <a:pPr>
              <a:spcBef>
                <a:spcPts val="600"/>
              </a:spcBef>
            </a:pPr>
            <a:r>
              <a:rPr lang="en-US" dirty="0"/>
              <a:t>60-day</a:t>
            </a:r>
            <a:r>
              <a:rPr lang="en-AU" dirty="0"/>
              <a:t> pre-ballot: </a:t>
            </a:r>
            <a:r>
              <a:rPr lang="en-AU" dirty="0">
                <a:solidFill>
                  <a:srgbClr val="00B050"/>
                </a:solidFill>
              </a:rPr>
              <a:t>passed &amp; response sent</a:t>
            </a:r>
          </a:p>
          <a:p>
            <a:pPr lvl="1">
              <a:spcBef>
                <a:spcPts val="600"/>
              </a:spcBef>
            </a:pPr>
            <a:r>
              <a:rPr lang="en-AU" dirty="0"/>
              <a:t>802.11ak-2018 passed 60-day pre-ballot (N16898) on 10 Feb 2019</a:t>
            </a:r>
          </a:p>
          <a:p>
            <a:pPr lvl="2">
              <a:spcBef>
                <a:spcPts val="0"/>
              </a:spcBef>
            </a:pPr>
            <a:r>
              <a:rPr lang="en-AU" dirty="0"/>
              <a:t>Need? 7/0/12</a:t>
            </a:r>
          </a:p>
          <a:p>
            <a:pPr lvl="2">
              <a:spcBef>
                <a:spcPts val="0"/>
              </a:spcBef>
            </a:pPr>
            <a:r>
              <a:rPr lang="en-AU" dirty="0"/>
              <a:t>Submission? 5/1/13</a:t>
            </a:r>
          </a:p>
          <a:p>
            <a:pPr lvl="1">
              <a:spcBef>
                <a:spcPts val="600"/>
              </a:spcBef>
            </a:pPr>
            <a:r>
              <a:rPr lang="en-AU" dirty="0"/>
              <a:t>China NB voted “no” and submitted a comment</a:t>
            </a:r>
          </a:p>
          <a:p>
            <a:pPr lvl="2"/>
            <a:r>
              <a:rPr lang="en-AU" dirty="0"/>
              <a:t>Response sent in March 2019 (N16907)</a:t>
            </a:r>
          </a:p>
          <a:p>
            <a:pPr>
              <a:spcBef>
                <a:spcPts val="600"/>
              </a:spcBef>
            </a:pPr>
            <a:r>
              <a:rPr lang="en-AU" dirty="0"/>
              <a:t>FDIS ballot </a:t>
            </a:r>
            <a:r>
              <a:rPr lang="en-AU" dirty="0">
                <a:solidFill>
                  <a:srgbClr val="00B050"/>
                </a:solidFill>
              </a:rPr>
              <a:t>passed &amp; response sent</a:t>
            </a:r>
            <a:endParaRPr lang="en-AU" dirty="0">
              <a:solidFill>
                <a:schemeClr val="accent2"/>
              </a:solidFill>
            </a:endParaRPr>
          </a:p>
          <a:p>
            <a:pPr lvl="1">
              <a:spcBef>
                <a:spcPts val="600"/>
              </a:spcBef>
            </a:pPr>
            <a:r>
              <a:rPr lang="en-AU" dirty="0"/>
              <a:t>802.11ak-2018 passed FDIS ballot (N17205) on 26 June 2020</a:t>
            </a:r>
          </a:p>
          <a:p>
            <a:pPr lvl="2">
              <a:spcBef>
                <a:spcPts val="0"/>
              </a:spcBef>
            </a:pPr>
            <a:r>
              <a:rPr lang="en-AU" dirty="0"/>
              <a:t>Passed 10/1/7</a:t>
            </a:r>
          </a:p>
          <a:p>
            <a:pPr lvl="1">
              <a:spcBef>
                <a:spcPts val="600"/>
              </a:spcBef>
            </a:pPr>
            <a:r>
              <a:rPr lang="en-AU" dirty="0"/>
              <a:t>China NB voted “no” and submitted one comment</a:t>
            </a:r>
          </a:p>
          <a:p>
            <a:pPr lvl="2">
              <a:spcBef>
                <a:spcPts val="0"/>
              </a:spcBef>
            </a:pPr>
            <a:r>
              <a:rPr lang="en-AU" dirty="0"/>
              <a:t>Response in </a:t>
            </a:r>
            <a:r>
              <a:rPr lang="en-AU" u="sng" dirty="0">
                <a:hlinkClick r:id="rId2"/>
              </a:rPr>
              <a:t>11-20-1025r1</a:t>
            </a:r>
            <a:r>
              <a:rPr lang="en-AU" dirty="0"/>
              <a:t>  sent in Jul 2020 (N17242)</a:t>
            </a:r>
          </a:p>
          <a:p>
            <a:pPr lvl="1">
              <a:spcBef>
                <a:spcPts val="600"/>
              </a:spcBef>
            </a:pPr>
            <a:r>
              <a:rPr lang="en-AU" dirty="0"/>
              <a:t>Will be published as ISO/IEC/IEEE 8802-11:2018/AMD 4:20</a:t>
            </a:r>
            <a:r>
              <a:rPr lang="en-AU" dirty="0">
                <a:solidFill>
                  <a:srgbClr val="FF0000"/>
                </a:solidFill>
              </a:rPr>
              <a:t>xx</a:t>
            </a:r>
          </a:p>
          <a:p>
            <a:pPr lvl="1"/>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67</a:t>
            </a:fld>
            <a:endParaRPr lang="en-US"/>
          </a:p>
        </p:txBody>
      </p:sp>
    </p:spTree>
    <p:extLst>
      <p:ext uri="{BB962C8B-B14F-4D97-AF65-F5344CB8AC3E}">
        <p14:creationId xmlns:p14="http://schemas.microsoft.com/office/powerpoint/2010/main" val="33790866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802.11aq FDIS ballot passed in Jun 2020 and is waiting for publication</a:t>
            </a:r>
            <a:endParaRPr lang="en-AU" dirty="0">
              <a:solidFill>
                <a:srgbClr val="FF0000"/>
              </a:solidFill>
            </a:endParaRP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Published version was liaised in Sept 2018 (N16854)</a:t>
            </a:r>
            <a:endParaRPr lang="en-GB" dirty="0">
              <a:solidFill>
                <a:srgbClr val="FF0000"/>
              </a:solidFill>
            </a:endParaRPr>
          </a:p>
          <a:p>
            <a:r>
              <a:rPr lang="en-US" dirty="0"/>
              <a:t>60-day</a:t>
            </a:r>
            <a:r>
              <a:rPr lang="en-AU" dirty="0"/>
              <a:t> pre-ballot: </a:t>
            </a:r>
            <a:r>
              <a:rPr lang="en-AU" dirty="0">
                <a:solidFill>
                  <a:srgbClr val="00B050"/>
                </a:solidFill>
              </a:rPr>
              <a:t>passed &amp; response sent</a:t>
            </a:r>
          </a:p>
          <a:p>
            <a:pPr lvl="1"/>
            <a:r>
              <a:rPr lang="en-AU" dirty="0"/>
              <a:t>802.11ak-2018 passed 60-day pre-ballot (N16899) on 10 Feb 2019</a:t>
            </a:r>
          </a:p>
          <a:p>
            <a:pPr lvl="2"/>
            <a:r>
              <a:rPr lang="en-AU" dirty="0"/>
              <a:t>Need? 7/0/12</a:t>
            </a:r>
          </a:p>
          <a:p>
            <a:pPr lvl="2"/>
            <a:r>
              <a:rPr lang="en-AU" dirty="0"/>
              <a:t>Submission? 5/1/13</a:t>
            </a:r>
          </a:p>
          <a:p>
            <a:pPr lvl="1"/>
            <a:r>
              <a:rPr lang="en-AU" dirty="0"/>
              <a:t>China NB voted “no” and submitted a comment</a:t>
            </a:r>
          </a:p>
          <a:p>
            <a:pPr lvl="2"/>
            <a:r>
              <a:rPr lang="en-AU" dirty="0"/>
              <a:t>Response sent in Mar 2019 (N16908)</a:t>
            </a:r>
          </a:p>
          <a:p>
            <a:r>
              <a:rPr lang="en-AU" dirty="0"/>
              <a:t>FDIS ballot </a:t>
            </a:r>
            <a:r>
              <a:rPr lang="en-AU" dirty="0">
                <a:solidFill>
                  <a:srgbClr val="00B050"/>
                </a:solidFill>
              </a:rPr>
              <a:t>passed &amp; response sent</a:t>
            </a:r>
            <a:endParaRPr lang="en-AU" dirty="0">
              <a:solidFill>
                <a:schemeClr val="accent2"/>
              </a:solidFill>
            </a:endParaRPr>
          </a:p>
          <a:p>
            <a:pPr lvl="1">
              <a:spcBef>
                <a:spcPts val="600"/>
              </a:spcBef>
            </a:pPr>
            <a:r>
              <a:rPr lang="en-AU" dirty="0"/>
              <a:t>802.11aq-2018 passed FDIS ballot (N17208) on 26 June 2020</a:t>
            </a:r>
          </a:p>
          <a:p>
            <a:pPr lvl="2">
              <a:spcBef>
                <a:spcPts val="0"/>
              </a:spcBef>
            </a:pPr>
            <a:r>
              <a:rPr lang="en-AU" dirty="0"/>
              <a:t>Passed 10/1/7</a:t>
            </a:r>
          </a:p>
          <a:p>
            <a:pPr lvl="1">
              <a:spcBef>
                <a:spcPts val="600"/>
              </a:spcBef>
            </a:pPr>
            <a:r>
              <a:rPr lang="en-AU" dirty="0"/>
              <a:t>China NB voted “no” and submitted one comment</a:t>
            </a:r>
          </a:p>
          <a:p>
            <a:pPr lvl="2">
              <a:spcBef>
                <a:spcPts val="0"/>
              </a:spcBef>
            </a:pPr>
            <a:r>
              <a:rPr lang="en-AU" dirty="0"/>
              <a:t>Response in </a:t>
            </a:r>
            <a:r>
              <a:rPr lang="en-AU" u="sng" dirty="0">
                <a:hlinkClick r:id="rId2"/>
              </a:rPr>
              <a:t>11-20-1026r0</a:t>
            </a:r>
            <a:r>
              <a:rPr lang="en-AU" dirty="0"/>
              <a:t>  sent in Jul 2020 (N17243)</a:t>
            </a:r>
          </a:p>
          <a:p>
            <a:pPr lvl="1"/>
            <a:r>
              <a:rPr lang="en-AU" dirty="0"/>
              <a:t>Will be published as ISO/IEC/IEEE 8802-11:2018/AMD 5:20</a:t>
            </a:r>
            <a:r>
              <a:rPr lang="en-AU" dirty="0">
                <a:solidFill>
                  <a:srgbClr val="FF0000"/>
                </a:solidFill>
              </a:rPr>
              <a:t>xx</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68</a:t>
            </a:fld>
            <a:endParaRPr lang="en-US"/>
          </a:p>
        </p:txBody>
      </p:sp>
    </p:spTree>
    <p:extLst>
      <p:ext uri="{BB962C8B-B14F-4D97-AF65-F5344CB8AC3E}">
        <p14:creationId xmlns:p14="http://schemas.microsoft.com/office/powerpoint/2010/main" val="416754736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802.11ax was liaised for information in January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D4.0 out of March 2019 meeting (N16974)</a:t>
            </a:r>
          </a:p>
          <a:p>
            <a:pPr lvl="1"/>
            <a:r>
              <a:rPr lang="en-AU" dirty="0"/>
              <a:t>Liaised D6.0 out of Jan 2020 meeting (N17096)</a:t>
            </a:r>
          </a:p>
          <a:p>
            <a:r>
              <a:rPr lang="en-US" dirty="0"/>
              <a:t>60-day</a:t>
            </a:r>
            <a:r>
              <a:rPr lang="en-AU" dirty="0"/>
              <a:t> pre-ballot: </a:t>
            </a:r>
            <a:r>
              <a:rPr lang="en-AU" dirty="0">
                <a:solidFill>
                  <a:schemeClr val="accent2"/>
                </a:solidFill>
              </a:rPr>
              <a:t>waiting</a:t>
            </a:r>
          </a:p>
          <a:p>
            <a:pPr lvl="1"/>
            <a:r>
              <a:rPr lang="en-AU" dirty="0"/>
              <a:t>IEEE-SA ratification expected in Dec 2020</a:t>
            </a:r>
          </a:p>
          <a:p>
            <a:r>
              <a:rPr lang="en-AU" dirty="0"/>
              <a:t>FDIS ballot: </a:t>
            </a:r>
            <a:r>
              <a:rPr lang="en-AU" dirty="0">
                <a:solidFill>
                  <a:schemeClr val="accent2"/>
                </a:solidFill>
              </a:rPr>
              <a:t>waiting</a:t>
            </a:r>
          </a:p>
          <a:p>
            <a:pPr lvl="1"/>
            <a:r>
              <a:rPr lang="en-US" dirty="0"/>
              <a:t>Will be published as ISO/IEC/IEEE </a:t>
            </a:r>
            <a:r>
              <a:rPr lang="en-AU" dirty="0">
                <a:solidFill>
                  <a:srgbClr val="FF0000"/>
                </a:solidFill>
              </a:rPr>
              <a:t>&lt;what?&gt;</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69</a:t>
            </a:fld>
            <a:endParaRPr lang="en-US"/>
          </a:p>
        </p:txBody>
      </p:sp>
    </p:spTree>
    <p:extLst>
      <p:ext uri="{BB962C8B-B14F-4D97-AF65-F5344CB8AC3E}">
        <p14:creationId xmlns:p14="http://schemas.microsoft.com/office/powerpoint/2010/main" val="41127048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ltLang="en-US"/>
              <a:t>By participating in this activity, you agree to comply with the IEEE Code of Ethics, all applicable laws, and all IEEE policies and procedures including, but not limited to, the IEEE SA Copyright Policy. </a:t>
            </a:r>
          </a:p>
          <a:p>
            <a:pPr lvl="2"/>
            <a:r>
              <a:rPr lang="en-US" altLang="en-US"/>
              <a:t>Previously Published material (copyright assertion indicated) shall not be presented/submitted to the Working Group nor incorporated into a Working Group draft unless permission is granted. </a:t>
            </a:r>
          </a:p>
          <a:p>
            <a:pPr lvl="2"/>
            <a:r>
              <a:rPr lang="en-US" altLang="en-US"/>
              <a:t>Prior to presentation or submission, you shall notify the Working Group Chair of previously Published material and should assist the Chair in obtaining copyright permission acceptable to IEEE SA.</a:t>
            </a:r>
          </a:p>
          <a:p>
            <a:pPr lvl="2"/>
            <a:r>
              <a:rPr lang="en-US" altLang="en-US"/>
              <a:t>For material that is not previously Published, IEEE is automatically granted a license to use any material that is presented or submitted.</a:t>
            </a:r>
            <a:endParaRPr lang="en-US" altLang="en-US" dirty="0"/>
          </a:p>
        </p:txBody>
      </p:sp>
      <p:sp>
        <p:nvSpPr>
          <p:cNvPr id="6" name="Footer Placeholder 5"/>
          <p:cNvSpPr>
            <a:spLocks noGrp="1"/>
          </p:cNvSpPr>
          <p:nvPr>
            <p:ph type="ftr" idx="10"/>
          </p:nvPr>
        </p:nvSpPr>
        <p:spPr/>
        <p:txBody>
          <a:bodyPr/>
          <a:lstStyle/>
          <a:p>
            <a:r>
              <a:rPr lang="en-US"/>
              <a:t>Andrew Myles, Cisco</a:t>
            </a:r>
            <a:endParaRPr lang="en-US"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p:txBody>
          <a:bodyPr/>
          <a:lstStyle/>
          <a:p>
            <a:fld id="{A3979A82-1A5E-4C7B-AFC0-111CA6C3130A}" type="slidenum">
              <a:rPr lang="en-US" altLang="en-US" smtClean="0"/>
              <a:pPr/>
              <a:t>7</a:t>
            </a:fld>
            <a:endParaRPr lang="en-US" altLang="en-US"/>
          </a:p>
        </p:txBody>
      </p:sp>
    </p:spTree>
    <p:extLst>
      <p:ext uri="{BB962C8B-B14F-4D97-AF65-F5344CB8AC3E}">
        <p14:creationId xmlns:p14="http://schemas.microsoft.com/office/powerpoint/2010/main" val="206179870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802.11ay was liaised for information in January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D3.0 out of March 2019 meeting (N16974)</a:t>
            </a:r>
          </a:p>
          <a:p>
            <a:pPr lvl="1"/>
            <a:r>
              <a:rPr lang="en-AU" dirty="0"/>
              <a:t>Liaised D5.0 out of Jan 2020 meeting (N17096)</a:t>
            </a:r>
          </a:p>
          <a:p>
            <a:r>
              <a:rPr lang="en-US" dirty="0"/>
              <a:t>60-day</a:t>
            </a:r>
            <a:r>
              <a:rPr lang="en-AU" dirty="0"/>
              <a:t> pre-ballot: </a:t>
            </a:r>
            <a:r>
              <a:rPr lang="en-AU" dirty="0">
                <a:solidFill>
                  <a:schemeClr val="accent2"/>
                </a:solidFill>
              </a:rPr>
              <a:t>waiting</a:t>
            </a:r>
            <a:endParaRPr lang="en-AU" dirty="0"/>
          </a:p>
          <a:p>
            <a:pPr lvl="1"/>
            <a:r>
              <a:rPr lang="en-AU" dirty="0"/>
              <a:t>IEEE-SA ratification expected in Jan 2021</a:t>
            </a:r>
            <a:endParaRPr lang="en-AU" b="0" dirty="0"/>
          </a:p>
          <a:p>
            <a:r>
              <a:rPr lang="en-AU" dirty="0"/>
              <a:t>FDIS ballot: </a:t>
            </a:r>
            <a:r>
              <a:rPr lang="en-AU" dirty="0">
                <a:solidFill>
                  <a:schemeClr val="accent2"/>
                </a:solidFill>
              </a:rPr>
              <a:t>waiting</a:t>
            </a:r>
          </a:p>
          <a:p>
            <a:pPr lvl="1"/>
            <a:r>
              <a:rPr lang="en-US" dirty="0"/>
              <a:t>Will be published as ISO/IEC/IEEE </a:t>
            </a:r>
            <a:r>
              <a:rPr lang="en-AU" dirty="0">
                <a:solidFill>
                  <a:srgbClr val="FF0000"/>
                </a:solidFill>
              </a:rPr>
              <a:t>&lt;what?&gt;</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70</a:t>
            </a:fld>
            <a:endParaRPr lang="en-US"/>
          </a:p>
        </p:txBody>
      </p:sp>
    </p:spTree>
    <p:extLst>
      <p:ext uri="{BB962C8B-B14F-4D97-AF65-F5344CB8AC3E}">
        <p14:creationId xmlns:p14="http://schemas.microsoft.com/office/powerpoint/2010/main" val="144752633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802.11az will be liaised in the future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Will be liaised in the future</a:t>
            </a:r>
          </a:p>
          <a:p>
            <a:pPr lvl="2"/>
            <a:r>
              <a:rPr lang="en-AU" dirty="0"/>
              <a:t>Draft is not mature as of Nov 2019</a:t>
            </a:r>
          </a:p>
          <a:p>
            <a:r>
              <a:rPr lang="en-US" dirty="0"/>
              <a:t>60-day</a:t>
            </a:r>
            <a:r>
              <a:rPr lang="en-AU" dirty="0"/>
              <a:t> pre-ballot: </a:t>
            </a:r>
            <a:r>
              <a:rPr lang="en-AU" dirty="0">
                <a:solidFill>
                  <a:schemeClr val="accent2"/>
                </a:solidFill>
              </a:rPr>
              <a:t>waiting</a:t>
            </a:r>
            <a:endParaRPr lang="en-AU" dirty="0"/>
          </a:p>
          <a:p>
            <a:pPr lvl="1"/>
            <a:r>
              <a:rPr lang="en-AU" dirty="0"/>
              <a:t>IEEE-SA ratification expected in Mar 2021</a:t>
            </a:r>
          </a:p>
          <a:p>
            <a:r>
              <a:rPr lang="en-AU" dirty="0"/>
              <a:t>FDIS ballot: </a:t>
            </a:r>
            <a:r>
              <a:rPr lang="en-AU" dirty="0">
                <a:solidFill>
                  <a:schemeClr val="accent2"/>
                </a:solidFill>
              </a:rPr>
              <a:t>waiting</a:t>
            </a:r>
          </a:p>
          <a:p>
            <a:pPr lvl="1"/>
            <a:r>
              <a:rPr lang="en-US" dirty="0"/>
              <a:t>Will be published as ISO/IEC/IEEE </a:t>
            </a:r>
            <a:r>
              <a:rPr lang="en-AU" dirty="0">
                <a:solidFill>
                  <a:srgbClr val="FF0000"/>
                </a:solidFill>
              </a:rPr>
              <a:t>&lt;what?&gt;</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71</a:t>
            </a:fld>
            <a:endParaRPr lang="en-US"/>
          </a:p>
        </p:txBody>
      </p:sp>
    </p:spTree>
    <p:extLst>
      <p:ext uri="{BB962C8B-B14F-4D97-AF65-F5344CB8AC3E}">
        <p14:creationId xmlns:p14="http://schemas.microsoft.com/office/powerpoint/2010/main" val="126400052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802.11ba was liaised for information in March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Liaised D6.0 in March 2020 (N17157)</a:t>
            </a:r>
          </a:p>
          <a:p>
            <a:r>
              <a:rPr lang="en-US" dirty="0"/>
              <a:t>60-day</a:t>
            </a:r>
            <a:r>
              <a:rPr lang="en-AU" dirty="0"/>
              <a:t> pre-ballot: </a:t>
            </a:r>
            <a:r>
              <a:rPr lang="en-AU" dirty="0">
                <a:solidFill>
                  <a:schemeClr val="accent2"/>
                </a:solidFill>
              </a:rPr>
              <a:t>waiting</a:t>
            </a:r>
            <a:endParaRPr lang="en-AU" dirty="0"/>
          </a:p>
          <a:p>
            <a:pPr lvl="1"/>
            <a:r>
              <a:rPr lang="en-AU" dirty="0"/>
              <a:t>IEEE-SA ratification expected in Dec 2020</a:t>
            </a:r>
          </a:p>
          <a:p>
            <a:r>
              <a:rPr lang="en-AU" dirty="0"/>
              <a:t>FDIS ballot: </a:t>
            </a:r>
            <a:r>
              <a:rPr lang="en-AU" dirty="0">
                <a:solidFill>
                  <a:schemeClr val="accent2"/>
                </a:solidFill>
              </a:rPr>
              <a:t>waiting</a:t>
            </a:r>
          </a:p>
          <a:p>
            <a:pPr lvl="1"/>
            <a:r>
              <a:rPr lang="en-US" dirty="0"/>
              <a:t>Will be published as ISO/IEC/IEEE </a:t>
            </a:r>
            <a:r>
              <a:rPr lang="en-AU" dirty="0">
                <a:solidFill>
                  <a:srgbClr val="FF0000"/>
                </a:solidFill>
              </a:rPr>
              <a:t>&lt;what?&gt;</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72</a:t>
            </a:fld>
            <a:endParaRPr lang="en-US"/>
          </a:p>
        </p:txBody>
      </p:sp>
    </p:spTree>
    <p:extLst>
      <p:ext uri="{BB962C8B-B14F-4D97-AF65-F5344CB8AC3E}">
        <p14:creationId xmlns:p14="http://schemas.microsoft.com/office/powerpoint/2010/main" val="319424493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802.11bb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73</a:t>
            </a:fld>
            <a:endParaRPr lang="en-US"/>
          </a:p>
        </p:txBody>
      </p:sp>
    </p:spTree>
    <p:extLst>
      <p:ext uri="{BB962C8B-B14F-4D97-AF65-F5344CB8AC3E}">
        <p14:creationId xmlns:p14="http://schemas.microsoft.com/office/powerpoint/2010/main" val="32597829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802.11bc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74</a:t>
            </a:fld>
            <a:endParaRPr lang="en-US"/>
          </a:p>
        </p:txBody>
      </p:sp>
    </p:spTree>
    <p:extLst>
      <p:ext uri="{BB962C8B-B14F-4D97-AF65-F5344CB8AC3E}">
        <p14:creationId xmlns:p14="http://schemas.microsoft.com/office/powerpoint/2010/main" val="31450626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802.11bd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75</a:t>
            </a:fld>
            <a:endParaRPr lang="en-US"/>
          </a:p>
        </p:txBody>
      </p:sp>
    </p:spTree>
    <p:extLst>
      <p:ext uri="{BB962C8B-B14F-4D97-AF65-F5344CB8AC3E}">
        <p14:creationId xmlns:p14="http://schemas.microsoft.com/office/powerpoint/2010/main" val="211226108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802.11be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76</a:t>
            </a:fld>
            <a:endParaRPr lang="en-US"/>
          </a:p>
        </p:txBody>
      </p:sp>
    </p:spTree>
    <p:extLst>
      <p:ext uri="{BB962C8B-B14F-4D97-AF65-F5344CB8AC3E}">
        <p14:creationId xmlns:p14="http://schemas.microsoft.com/office/powerpoint/2010/main" val="107342990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802.11REVmd was liaised for information in Jan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802.11REVmd D3.0 was liaised for information in Jan 2020 (N17082)</a:t>
            </a:r>
          </a:p>
          <a:p>
            <a:r>
              <a:rPr lang="en-US" dirty="0"/>
              <a:t>60-day</a:t>
            </a:r>
            <a:r>
              <a:rPr lang="en-AU" dirty="0"/>
              <a:t> pre-ballot: </a:t>
            </a:r>
            <a:r>
              <a:rPr lang="en-AU" dirty="0">
                <a:solidFill>
                  <a:schemeClr val="accent2"/>
                </a:solidFill>
              </a:rPr>
              <a:t>waiting</a:t>
            </a:r>
            <a:endParaRPr lang="en-AU" dirty="0"/>
          </a:p>
          <a:p>
            <a:pPr lvl="1"/>
            <a:r>
              <a:rPr lang="en-AU" dirty="0"/>
              <a:t>IEEE-SA ratification expected in Dec 2020</a:t>
            </a:r>
          </a:p>
          <a:p>
            <a:r>
              <a:rPr lang="en-AU" dirty="0"/>
              <a:t>FDIS ballot: </a:t>
            </a:r>
            <a:r>
              <a:rPr lang="en-AU" dirty="0">
                <a:solidFill>
                  <a:schemeClr val="accent2"/>
                </a:solidFill>
              </a:rPr>
              <a:t>waiting</a:t>
            </a:r>
          </a:p>
          <a:p>
            <a:pPr lvl="1"/>
            <a:r>
              <a:rPr lang="en-US" dirty="0"/>
              <a:t>Will be published as ISO/IEC/IEEE </a:t>
            </a:r>
            <a:r>
              <a:rPr lang="en-AU" dirty="0">
                <a:solidFill>
                  <a:srgbClr val="FF0000"/>
                </a:solidFill>
              </a:rPr>
              <a:t>&lt;what?&gt;</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77</a:t>
            </a:fld>
            <a:endParaRPr lang="en-US"/>
          </a:p>
        </p:txBody>
      </p:sp>
    </p:spTree>
    <p:extLst>
      <p:ext uri="{BB962C8B-B14F-4D97-AF65-F5344CB8AC3E}">
        <p14:creationId xmlns:p14="http://schemas.microsoft.com/office/powerpoint/2010/main" val="290981715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has zero standards in the pipeline for ratification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81509037"/>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a:latin typeface="+mj-lt"/>
                        </a:rPr>
                        <a:t>Std</a:t>
                      </a:r>
                      <a:endParaRPr lang="en-AU" sz="1600" dirty="0">
                        <a:latin typeface="+mj-lt"/>
                      </a:endParaRP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AU" sz="1600" b="0" dirty="0">
                          <a:solidFill>
                            <a:schemeClr val="tx1"/>
                          </a:solidFill>
                          <a:latin typeface="+mj-lt"/>
                          <a:cs typeface="Arial" panose="020B0604020202020204" pitchFamily="34" charset="0"/>
                        </a:rPr>
                        <a:t>-</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03"/>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78</a:t>
            </a:fld>
            <a:endParaRPr lang="en-US"/>
          </a:p>
        </p:txBody>
      </p:sp>
    </p:spTree>
    <p:extLst>
      <p:ext uri="{BB962C8B-B14F-4D97-AF65-F5344CB8AC3E}">
        <p14:creationId xmlns:p14="http://schemas.microsoft.com/office/powerpoint/2010/main" val="339291522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Peter Yee</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79</a:t>
            </a:fld>
            <a:endParaRPr lang="en-US"/>
          </a:p>
        </p:txBody>
      </p:sp>
    </p:spTree>
    <p:extLst>
      <p:ext uri="{BB962C8B-B14F-4D97-AF65-F5344CB8AC3E}">
        <p14:creationId xmlns:p14="http://schemas.microsoft.com/office/powerpoint/2010/main" val="3680289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t>The IEEE SA Copyright Policy is described in the IEEE SA Standards Board Bylaws and IEEE SA Standards Board Operations Manual</a:t>
            </a:r>
          </a:p>
          <a:p>
            <a:pPr lvl="2"/>
            <a:r>
              <a:rPr lang="en-US"/>
              <a:t>IEEE SA Copyright Policy, see:</a:t>
            </a:r>
          </a:p>
          <a:p>
            <a:pPr lvl="3"/>
            <a:r>
              <a:rPr lang="en-US">
                <a:hlinkClick r:id="rId2"/>
              </a:rPr>
              <a:t>Clause 7</a:t>
            </a:r>
            <a:r>
              <a:rPr lang="en-US"/>
              <a:t> of the IEEE SA Standards Board Bylaws</a:t>
            </a:r>
          </a:p>
          <a:p>
            <a:pPr lvl="3"/>
            <a:r>
              <a:rPr lang="en-US">
                <a:hlinkClick r:id="rId3"/>
              </a:rPr>
              <a:t>Clause 6.1</a:t>
            </a:r>
            <a:r>
              <a:rPr lang="en-US"/>
              <a:t> of the IEEE SA Standards Board Operations Manual</a:t>
            </a:r>
          </a:p>
          <a:p>
            <a:pPr lvl="1"/>
            <a:r>
              <a:rPr lang="en-US">
                <a:hlinkClick r:id="rId4"/>
              </a:rPr>
              <a:t>IEEE SA Copyright Permission</a:t>
            </a:r>
            <a:endParaRPr lang="en-US"/>
          </a:p>
          <a:p>
            <a:pPr lvl="1"/>
            <a:r>
              <a:rPr lang="en-US">
                <a:hlinkClick r:id="rId5"/>
              </a:rPr>
              <a:t>IEEE SA Copyright FAQs</a:t>
            </a:r>
            <a:endParaRPr lang="en-US"/>
          </a:p>
          <a:p>
            <a:pPr lvl="1"/>
            <a:r>
              <a:rPr lang="en-US">
                <a:hlinkClick r:id="rId6"/>
              </a:rPr>
              <a:t>IEEE SA Best Practices for IEEE Standards Development</a:t>
            </a:r>
            <a:r>
              <a:rPr lang="en-US"/>
              <a:t> </a:t>
            </a:r>
          </a:p>
          <a:p>
            <a:pPr lvl="1"/>
            <a:r>
              <a:rPr lang="en-US"/>
              <a:t>Distribution of Draft Standards (see </a:t>
            </a:r>
            <a:r>
              <a:rPr lang="en-US">
                <a:hlinkClick r:id="rId3"/>
              </a:rPr>
              <a:t>Clause 6.1.3</a:t>
            </a:r>
            <a:r>
              <a:rPr lang="en-US"/>
              <a:t> of the SASB Operations Manual)</a:t>
            </a:r>
            <a:endParaRPr lang="en-US" dirty="0"/>
          </a:p>
        </p:txBody>
      </p:sp>
      <p:sp>
        <p:nvSpPr>
          <p:cNvPr id="6" name="Footer Placeholder 5"/>
          <p:cNvSpPr>
            <a:spLocks noGrp="1"/>
          </p:cNvSpPr>
          <p:nvPr>
            <p:ph type="ftr" idx="10"/>
          </p:nvPr>
        </p:nvSpPr>
        <p:spPr/>
        <p:txBody>
          <a:bodyPr/>
          <a:lstStyle/>
          <a:p>
            <a:r>
              <a:rPr lang="en-US"/>
              <a:t>Andrew Myles, Cisco</a:t>
            </a:r>
            <a:endParaRPr lang="en-US"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p:txBody>
          <a:bodyPr/>
          <a:lstStyle/>
          <a:p>
            <a:fld id="{A3979A82-1A5E-4C7B-AFC0-111CA6C3130A}" type="slidenum">
              <a:rPr lang="en-US" altLang="en-US" smtClean="0"/>
              <a:pPr/>
              <a:t>8</a:t>
            </a:fld>
            <a:endParaRPr lang="en-US" altLang="en-US"/>
          </a:p>
        </p:txBody>
      </p:sp>
    </p:spTree>
    <p:extLst>
      <p:ext uri="{BB962C8B-B14F-4D97-AF65-F5344CB8AC3E}">
        <p14:creationId xmlns:p14="http://schemas.microsoft.com/office/powerpoint/2010/main" val="329452527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802.22 has one standard in the pipeline for ratification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064419099"/>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r>
                        <a:rPr lang="en-AU" sz="1600" dirty="0">
                          <a:latin typeface="+mj-lt"/>
                          <a:cs typeface="Arial" panose="020B0604020202020204" pitchFamily="34" charset="0"/>
                        </a:rPr>
                        <a:t>.22-REV</a:t>
                      </a:r>
                    </a:p>
                  </a:txBody>
                  <a:tcPr marL="115147" marR="115147"/>
                </a:tc>
                <a:tc>
                  <a:txBody>
                    <a:bodyPr/>
                    <a:lstStyle/>
                    <a:p>
                      <a:pPr algn="ctr"/>
                      <a:r>
                        <a:rPr lang="en-AU" sz="1600" dirty="0">
                          <a:solidFill>
                            <a:schemeClr val="tx1"/>
                          </a:solidFill>
                          <a:latin typeface="+mj-lt"/>
                        </a:rPr>
                        <a:t>D8.0</a:t>
                      </a:r>
                    </a:p>
                  </a:txBody>
                  <a:tcPr marL="115147" marR="115147"/>
                </a:tc>
                <a:tc>
                  <a:txBody>
                    <a:bodyPr/>
                    <a:lstStyle/>
                    <a:p>
                      <a:pPr algn="ctr"/>
                      <a:r>
                        <a:rPr lang="en-AU" sz="1600" dirty="0">
                          <a:solidFill>
                            <a:schemeClr val="tx1"/>
                          </a:solidFill>
                          <a:latin typeface="+mj-lt"/>
                        </a:rPr>
                        <a:t>Nov 19</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16 Oct 20</a:t>
                      </a:r>
                    </a:p>
                  </a:txBody>
                  <a:tcPr marL="0" marR="0"/>
                </a:tc>
                <a:tc>
                  <a:txBody>
                    <a:bodyPr/>
                    <a:lstStyle/>
                    <a:p>
                      <a:pPr algn="ctr"/>
                      <a:r>
                        <a:rPr lang="en-AU" sz="1600" dirty="0">
                          <a:solidFill>
                            <a:schemeClr val="tx1"/>
                          </a:solidFill>
                          <a:latin typeface="+mj-lt"/>
                        </a:rPr>
                        <a:t>-</a:t>
                      </a:r>
                    </a:p>
                  </a:txBody>
                  <a:tcPr marL="115147" marR="115147"/>
                </a:tc>
                <a:tc>
                  <a:txBody>
                    <a:bodyPr/>
                    <a:lstStyle/>
                    <a:p>
                      <a:pPr algn="ctr"/>
                      <a:r>
                        <a:rPr lang="en-AU" sz="1600" dirty="0">
                          <a:solidFill>
                            <a:schemeClr val="tx1"/>
                          </a:solidFill>
                          <a:latin typeface="+mj-lt"/>
                        </a:rPr>
                        <a:t>-</a:t>
                      </a:r>
                    </a:p>
                  </a:txBody>
                  <a:tcPr marL="115147" marR="115147"/>
                </a:tc>
                <a:tc>
                  <a:txBody>
                    <a:bodyPr/>
                    <a:lstStyle/>
                    <a:p>
                      <a:pPr algn="ctr"/>
                      <a:r>
                        <a:rPr lang="en-AU" sz="1600" dirty="0">
                          <a:solidFill>
                            <a:schemeClr val="tx1"/>
                          </a:solidFill>
                          <a:latin typeface="+mj-lt"/>
                        </a:rPr>
                        <a:t>-</a:t>
                      </a: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80</a:t>
            </a:fld>
            <a:endParaRPr lang="en-US"/>
          </a:p>
        </p:txBody>
      </p:sp>
    </p:spTree>
    <p:extLst>
      <p:ext uri="{BB962C8B-B14F-4D97-AF65-F5344CB8AC3E}">
        <p14:creationId xmlns:p14="http://schemas.microsoft.com/office/powerpoint/2010/main" val="322867565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802.22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Apurva Mody</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81</a:t>
            </a:fld>
            <a:endParaRPr lang="en-US"/>
          </a:p>
        </p:txBody>
      </p:sp>
    </p:spTree>
    <p:extLst>
      <p:ext uri="{BB962C8B-B14F-4D97-AF65-F5344CB8AC3E}">
        <p14:creationId xmlns:p14="http://schemas.microsoft.com/office/powerpoint/2010/main" val="401502138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427D2-5E98-4C18-86F5-A3C95A719651}"/>
              </a:ext>
            </a:extLst>
          </p:cNvPr>
          <p:cNvSpPr>
            <a:spLocks noGrp="1"/>
          </p:cNvSpPr>
          <p:nvPr>
            <p:ph type="title"/>
          </p:nvPr>
        </p:nvSpPr>
        <p:spPr/>
        <p:txBody>
          <a:bodyPr/>
          <a:lstStyle/>
          <a:p>
            <a:r>
              <a:rPr lang="en-AU" dirty="0"/>
              <a:t>ISO/IEC/IEEE 8802-22:2015 passed its systematic review</a:t>
            </a:r>
          </a:p>
        </p:txBody>
      </p:sp>
      <p:sp>
        <p:nvSpPr>
          <p:cNvPr id="3" name="Content Placeholder 2">
            <a:extLst>
              <a:ext uri="{FF2B5EF4-FFF2-40B4-BE49-F238E27FC236}">
                <a16:creationId xmlns:a16="http://schemas.microsoft.com/office/drawing/2014/main" id="{69931D09-F1D5-4B75-8344-655CD6ADEC5E}"/>
              </a:ext>
            </a:extLst>
          </p:cNvPr>
          <p:cNvSpPr>
            <a:spLocks noGrp="1"/>
          </p:cNvSpPr>
          <p:nvPr>
            <p:ph idx="1"/>
          </p:nvPr>
        </p:nvSpPr>
        <p:spPr/>
        <p:txBody>
          <a:bodyPr/>
          <a:lstStyle/>
          <a:p>
            <a:pPr lvl="1"/>
            <a:r>
              <a:rPr lang="en-AU" dirty="0"/>
              <a:t>ISO/IEC/IEEE 8802-22:2015 was ratified in 2015</a:t>
            </a:r>
          </a:p>
          <a:p>
            <a:pPr lvl="1"/>
            <a:r>
              <a:rPr lang="en-AU" dirty="0"/>
              <a:t>ISO conducted a systematic review ballot closing 3 Sept 2020</a:t>
            </a:r>
          </a:p>
          <a:p>
            <a:pPr lvl="1"/>
            <a:r>
              <a:rPr lang="en-AU" dirty="0"/>
              <a:t>It was confirmed!</a:t>
            </a:r>
          </a:p>
        </p:txBody>
      </p:sp>
      <p:sp>
        <p:nvSpPr>
          <p:cNvPr id="4" name="Footer Placeholder 3">
            <a:extLst>
              <a:ext uri="{FF2B5EF4-FFF2-40B4-BE49-F238E27FC236}">
                <a16:creationId xmlns:a16="http://schemas.microsoft.com/office/drawing/2014/main" id="{688CBE26-DC45-479A-A7E3-FDED374B5D9D}"/>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9CBD4C77-5CC3-4FD2-A96E-450358E9B0C2}"/>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82</a:t>
            </a:fld>
            <a:endParaRPr lang="en-US"/>
          </a:p>
        </p:txBody>
      </p:sp>
    </p:spTree>
    <p:extLst>
      <p:ext uri="{BB962C8B-B14F-4D97-AF65-F5344CB8AC3E}">
        <p14:creationId xmlns:p14="http://schemas.microsoft.com/office/powerpoint/2010/main" val="414694238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802.22-2019 60-day ballot closes in October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D8.0 sent in Nov 2019 (N17064)</a:t>
            </a:r>
          </a:p>
          <a:p>
            <a:r>
              <a:rPr lang="en-US" dirty="0"/>
              <a:t>60-day</a:t>
            </a:r>
            <a:r>
              <a:rPr lang="en-AU" dirty="0"/>
              <a:t> pre-ballot: </a:t>
            </a:r>
            <a:r>
              <a:rPr lang="en-AU" dirty="0">
                <a:solidFill>
                  <a:schemeClr val="accent2"/>
                </a:solidFill>
              </a:rPr>
              <a:t>closes 16 Oct 2020</a:t>
            </a:r>
          </a:p>
          <a:p>
            <a:pPr lvl="1"/>
            <a:r>
              <a:rPr lang="en-AU" dirty="0"/>
              <a:t>IEEE 802.22-2019 was submitted in Aug 2020</a:t>
            </a:r>
          </a:p>
          <a:p>
            <a:pPr lvl="2"/>
            <a:r>
              <a:rPr lang="en-AU" dirty="0"/>
              <a:t>It was erroneously believed it has been submitted previously</a:t>
            </a:r>
          </a:p>
          <a:p>
            <a:pPr lvl="2"/>
            <a:r>
              <a:rPr lang="en-AU" dirty="0"/>
              <a:t>The confusion was caused by the systematic review of ISO/IEC/IEEE 8802-22:2015</a:t>
            </a:r>
          </a:p>
          <a:p>
            <a:pPr lvl="1"/>
            <a:r>
              <a:rPr lang="en-AU" dirty="0"/>
              <a:t>802.22 WG is in hibernation and so comment resolution will be a little more challenging </a:t>
            </a:r>
            <a:r>
              <a:rPr lang="en-AU"/>
              <a:t>than usual</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83</a:t>
            </a:fld>
            <a:endParaRPr lang="en-US"/>
          </a:p>
        </p:txBody>
      </p:sp>
    </p:spTree>
    <p:extLst>
      <p:ext uri="{BB962C8B-B14F-4D97-AF65-F5344CB8AC3E}">
        <p14:creationId xmlns:p14="http://schemas.microsoft.com/office/powerpoint/2010/main" val="355101489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AU" dirty="0"/>
              <a:t>The next SC6 meeting on Oct 2020 </a:t>
            </a:r>
            <a:r>
              <a:rPr lang="en-AU" strike="sngStrike" dirty="0">
                <a:solidFill>
                  <a:srgbClr val="FF0000"/>
                </a:solidFill>
              </a:rPr>
              <a:t>in Vienna, Austria has not yet been cancelled</a:t>
            </a:r>
            <a:r>
              <a:rPr lang="en-AU" dirty="0">
                <a:solidFill>
                  <a:srgbClr val="FF0000"/>
                </a:solidFill>
              </a:rPr>
              <a:t> is now virtual</a:t>
            </a:r>
          </a:p>
        </p:txBody>
      </p:sp>
      <p:sp>
        <p:nvSpPr>
          <p:cNvPr id="3" name="Content Placeholder 2"/>
          <p:cNvSpPr>
            <a:spLocks noGrp="1"/>
          </p:cNvSpPr>
          <p:nvPr>
            <p:ph sz="half" idx="1"/>
          </p:nvPr>
        </p:nvSpPr>
        <p:spPr/>
        <p:txBody>
          <a:bodyPr/>
          <a:lstStyle/>
          <a:p>
            <a:r>
              <a:rPr lang="en-AU" dirty="0"/>
              <a:t>Meeting</a:t>
            </a:r>
          </a:p>
          <a:p>
            <a:pPr lvl="1"/>
            <a:r>
              <a:rPr lang="en-AU" dirty="0"/>
              <a:t>ISO/IEC JTC1/SC6</a:t>
            </a:r>
          </a:p>
          <a:p>
            <a:r>
              <a:rPr lang="en-AU" dirty="0"/>
              <a:t>Hosts</a:t>
            </a:r>
          </a:p>
          <a:p>
            <a:pPr lvl="1"/>
            <a:r>
              <a:rPr lang="en-AU" dirty="0"/>
              <a:t>???</a:t>
            </a:r>
            <a:endParaRPr lang="en-AU" b="0" dirty="0"/>
          </a:p>
          <a:p>
            <a:r>
              <a:rPr lang="en-AU" dirty="0"/>
              <a:t>Dates</a:t>
            </a:r>
          </a:p>
          <a:p>
            <a:pPr lvl="1"/>
            <a:r>
              <a:rPr lang="en-AU" dirty="0"/>
              <a:t>19-30 Oct 2020</a:t>
            </a:r>
          </a:p>
          <a:p>
            <a:r>
              <a:rPr lang="en-AU" dirty="0"/>
              <a:t>Location</a:t>
            </a:r>
          </a:p>
          <a:p>
            <a:pPr lvl="1"/>
            <a:r>
              <a:rPr lang="en-AU" dirty="0"/>
              <a:t>Vienna, Austria</a:t>
            </a:r>
            <a:endParaRPr lang="en-US" dirty="0"/>
          </a:p>
        </p:txBody>
      </p:sp>
      <p:sp>
        <p:nvSpPr>
          <p:cNvPr id="6" name="Content Placeholder 5"/>
          <p:cNvSpPr>
            <a:spLocks noGrp="1"/>
          </p:cNvSpPr>
          <p:nvPr>
            <p:ph sz="half" idx="2"/>
          </p:nvPr>
        </p:nvSpPr>
        <p:spPr/>
        <p:txBody>
          <a:bodyPr/>
          <a:lstStyle/>
          <a:p>
            <a:r>
              <a:rPr lang="en-AU" dirty="0"/>
              <a:t>Logistical details</a:t>
            </a:r>
          </a:p>
          <a:p>
            <a:pPr lvl="1"/>
            <a:r>
              <a:rPr lang="en-AU" dirty="0"/>
              <a:t>?</a:t>
            </a:r>
          </a:p>
          <a:p>
            <a:r>
              <a:rPr lang="en-GB" dirty="0"/>
              <a:t>Deadlines (for WG1)</a:t>
            </a:r>
          </a:p>
          <a:p>
            <a:pPr lvl="1"/>
            <a:r>
              <a:rPr lang="en-GB" dirty="0"/>
              <a:t>New agenda items: 21 Sep 2020</a:t>
            </a:r>
          </a:p>
          <a:p>
            <a:pPr lvl="1"/>
            <a:r>
              <a:rPr lang="en-GB" dirty="0"/>
              <a:t>New contributions on existing agenda items: 5 Oct 2020</a:t>
            </a:r>
          </a:p>
          <a:p>
            <a:pPr lvl="1"/>
            <a:r>
              <a:rPr lang="en-GB" dirty="0"/>
              <a:t>New comments: 12 Oct 2020</a:t>
            </a:r>
          </a:p>
          <a:p>
            <a:r>
              <a:rPr lang="en-GB" dirty="0"/>
              <a:t>Following meeting</a:t>
            </a:r>
          </a:p>
          <a:p>
            <a:pPr lvl="1"/>
            <a:r>
              <a:rPr lang="en-GB" dirty="0"/>
              <a:t>Jun/Jul 2021 in Spain</a:t>
            </a:r>
          </a:p>
          <a:p>
            <a:pPr lvl="1"/>
            <a:r>
              <a:rPr lang="en-GB" dirty="0"/>
              <a:t>Mar/Apr 2022 in Tanzania</a:t>
            </a:r>
          </a:p>
          <a:p>
            <a:pPr lvl="1"/>
            <a:r>
              <a:rPr lang="en-GB" dirty="0"/>
              <a:t>Dec/Jan 2022 in  ?</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84</a:t>
            </a:fld>
            <a:endParaRPr lang="en-US"/>
          </a:p>
        </p:txBody>
      </p:sp>
      <p:sp>
        <p:nvSpPr>
          <p:cNvPr id="8" name="AutoShape 2" descr="Image result for Seongnam-s kore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7" name="Rectangle 6">
            <a:extLst>
              <a:ext uri="{FF2B5EF4-FFF2-40B4-BE49-F238E27FC236}">
                <a16:creationId xmlns:a16="http://schemas.microsoft.com/office/drawing/2014/main" id="{DE87BBAF-DC71-4103-81B5-45CCF001BF81}"/>
              </a:ext>
            </a:extLst>
          </p:cNvPr>
          <p:cNvSpPr/>
          <p:nvPr/>
        </p:nvSpPr>
        <p:spPr bwMode="auto">
          <a:xfrm rot="19511529">
            <a:off x="1533192" y="2911074"/>
            <a:ext cx="5976117" cy="1593156"/>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9600" b="0" i="0" u="none" strike="noStrike" cap="none" normalizeH="0" baseline="0">
                <a:ln>
                  <a:noFill/>
                </a:ln>
                <a:solidFill>
                  <a:srgbClr val="FF0000"/>
                </a:solidFill>
                <a:effectLst/>
                <a:latin typeface="+mj-lt"/>
              </a:rPr>
              <a:t>Virtual</a:t>
            </a:r>
            <a:endParaRPr kumimoji="0" lang="en-AU" sz="9600" b="0" i="0" u="none" strike="noStrike" cap="none" normalizeH="0" baseline="0" dirty="0">
              <a:ln>
                <a:noFill/>
              </a:ln>
              <a:solidFill>
                <a:srgbClr val="FF0000"/>
              </a:solidFill>
              <a:effectLst/>
              <a:latin typeface="+mj-lt"/>
            </a:endParaRPr>
          </a:p>
        </p:txBody>
      </p:sp>
    </p:spTree>
    <p:extLst>
      <p:ext uri="{BB962C8B-B14F-4D97-AF65-F5344CB8AC3E}">
        <p14:creationId xmlns:p14="http://schemas.microsoft.com/office/powerpoint/2010/main" val="103335144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34CD4-39FE-4D57-AD26-7048F133A08B}"/>
              </a:ext>
            </a:extLst>
          </p:cNvPr>
          <p:cNvSpPr>
            <a:spLocks noGrp="1"/>
          </p:cNvSpPr>
          <p:nvPr>
            <p:ph type="title"/>
          </p:nvPr>
        </p:nvSpPr>
        <p:spPr/>
        <p:txBody>
          <a:bodyPr/>
          <a:lstStyle/>
          <a:p>
            <a:r>
              <a:rPr lang="en-AU" dirty="0"/>
              <a:t>The SC6 meeting in October stretches over two weeks</a:t>
            </a:r>
          </a:p>
        </p:txBody>
      </p:sp>
      <p:sp>
        <p:nvSpPr>
          <p:cNvPr id="4" name="Footer Placeholder 3">
            <a:extLst>
              <a:ext uri="{FF2B5EF4-FFF2-40B4-BE49-F238E27FC236}">
                <a16:creationId xmlns:a16="http://schemas.microsoft.com/office/drawing/2014/main" id="{ADDF1E6C-53EC-4932-BF46-ADB1718317FD}"/>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EE23124B-6BED-44E7-8C35-B3947168BD18}"/>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85</a:t>
            </a:fld>
            <a:endParaRPr lang="en-US"/>
          </a:p>
        </p:txBody>
      </p:sp>
      <p:sp>
        <p:nvSpPr>
          <p:cNvPr id="6" name="Content Placeholder 5">
            <a:extLst>
              <a:ext uri="{FF2B5EF4-FFF2-40B4-BE49-F238E27FC236}">
                <a16:creationId xmlns:a16="http://schemas.microsoft.com/office/drawing/2014/main" id="{8DD65C12-ECA1-44E1-95B0-D67E06044967}"/>
              </a:ext>
            </a:extLst>
          </p:cNvPr>
          <p:cNvSpPr>
            <a:spLocks noGrp="1"/>
          </p:cNvSpPr>
          <p:nvPr>
            <p:ph idx="1"/>
          </p:nvPr>
        </p:nvSpPr>
        <p:spPr>
          <a:xfrm>
            <a:off x="685800" y="3583684"/>
            <a:ext cx="7772400" cy="2512315"/>
          </a:xfrm>
        </p:spPr>
        <p:txBody>
          <a:bodyPr/>
          <a:lstStyle/>
          <a:p>
            <a:pPr lvl="1"/>
            <a:r>
              <a:rPr lang="en-AU" dirty="0"/>
              <a:t>The items of most interest to IEEE 802 are both scheduled for Thu, 22 Oct 2020 @ 13:00-16:00 UTC</a:t>
            </a:r>
          </a:p>
          <a:p>
            <a:pPr lvl="2"/>
            <a:r>
              <a:rPr lang="en-AU" dirty="0"/>
              <a:t>5.6: WUR proposal</a:t>
            </a:r>
          </a:p>
          <a:p>
            <a:pPr lvl="2"/>
            <a:r>
              <a:rPr lang="en-AU" dirty="0"/>
              <a:t>7: Liaison from IEEE 802 </a:t>
            </a:r>
          </a:p>
          <a:p>
            <a:pPr lvl="2"/>
            <a:r>
              <a:rPr lang="en-AU" dirty="0"/>
              <a:t>Note: Stephen McCann has volunteered to attend on behalf of IEEE 802, Andrew Myles may attend and Peter Yee is probably conflicted</a:t>
            </a:r>
          </a:p>
          <a:p>
            <a:pPr lvl="1"/>
            <a:r>
              <a:rPr lang="en-AU" dirty="0"/>
              <a:t>IEEE 802 also potentially has interest in the 6.4: </a:t>
            </a:r>
            <a:r>
              <a:rPr lang="en-AU" i="1" dirty="0"/>
              <a:t>AHG 2 on Trustworthiness </a:t>
            </a:r>
            <a:r>
              <a:rPr lang="en-AU" dirty="0"/>
              <a:t>meeting scheduled for 26 Oct 2020 @ 7:00-8:00 UTC</a:t>
            </a:r>
          </a:p>
          <a:p>
            <a:pPr lvl="2"/>
            <a:r>
              <a:rPr lang="en-AU" dirty="0"/>
              <a:t>Note: Peter Yee has volunteered to attend</a:t>
            </a:r>
          </a:p>
          <a:p>
            <a:pPr lvl="1"/>
            <a:endParaRPr lang="en-AU" dirty="0"/>
          </a:p>
          <a:p>
            <a:pPr lvl="2"/>
            <a:endParaRPr lang="en-AU" dirty="0"/>
          </a:p>
        </p:txBody>
      </p:sp>
      <p:graphicFrame>
        <p:nvGraphicFramePr>
          <p:cNvPr id="8" name="Content Placeholder 8">
            <a:extLst>
              <a:ext uri="{FF2B5EF4-FFF2-40B4-BE49-F238E27FC236}">
                <a16:creationId xmlns:a16="http://schemas.microsoft.com/office/drawing/2014/main" id="{F5322946-7440-4833-ABFA-72FCB82315F2}"/>
              </a:ext>
            </a:extLst>
          </p:cNvPr>
          <p:cNvGraphicFramePr>
            <a:graphicFrameLocks/>
          </p:cNvGraphicFramePr>
          <p:nvPr>
            <p:extLst>
              <p:ext uri="{D42A27DB-BD31-4B8C-83A1-F6EECF244321}">
                <p14:modId xmlns:p14="http://schemas.microsoft.com/office/powerpoint/2010/main" val="1976040402"/>
              </p:ext>
            </p:extLst>
          </p:nvPr>
        </p:nvGraphicFramePr>
        <p:xfrm>
          <a:off x="669010" y="1754883"/>
          <a:ext cx="7772399" cy="1597917"/>
        </p:xfrm>
        <a:graphic>
          <a:graphicData uri="http://schemas.openxmlformats.org/drawingml/2006/table">
            <a:tbl>
              <a:tblPr firstRow="1" bandRow="1">
                <a:tableStyleId>{21E4AEA4-8DFA-4A89-87EB-49C32662AFE0}</a:tableStyleId>
              </a:tblPr>
              <a:tblGrid>
                <a:gridCol w="3843806">
                  <a:extLst>
                    <a:ext uri="{9D8B030D-6E8A-4147-A177-3AD203B41FA5}">
                      <a16:colId xmlns:a16="http://schemas.microsoft.com/office/drawing/2014/main" val="1372783328"/>
                    </a:ext>
                  </a:extLst>
                </a:gridCol>
                <a:gridCol w="3928593">
                  <a:extLst>
                    <a:ext uri="{9D8B030D-6E8A-4147-A177-3AD203B41FA5}">
                      <a16:colId xmlns:a16="http://schemas.microsoft.com/office/drawing/2014/main" val="3847734731"/>
                    </a:ext>
                  </a:extLst>
                </a:gridCol>
              </a:tblGrid>
              <a:tr h="209550">
                <a:tc>
                  <a:txBody>
                    <a:bodyPr/>
                    <a:lstStyle/>
                    <a:p>
                      <a:pPr>
                        <a:lnSpc>
                          <a:spcPts val="1050"/>
                        </a:lnSpc>
                        <a:spcAft>
                          <a:spcPts val="0"/>
                        </a:spcAft>
                      </a:pPr>
                      <a:r>
                        <a:rPr lang="en-AU" sz="1600" dirty="0">
                          <a:effectLst/>
                        </a:rPr>
                        <a:t>Meeting</a:t>
                      </a:r>
                      <a:endParaRPr lang="en-AU" sz="1600" dirty="0">
                        <a:effectLst/>
                        <a:latin typeface="Calibri" panose="020F0502020204030204" pitchFamily="34" charset="0"/>
                        <a:ea typeface="Calibri" panose="020F0502020204030204" pitchFamily="34" charset="0"/>
                      </a:endParaRPr>
                    </a:p>
                  </a:txBody>
                  <a:tcPr marL="50800" marR="50800" marT="50800" marB="50800" anchor="ctr"/>
                </a:tc>
                <a:tc>
                  <a:txBody>
                    <a:bodyPr/>
                    <a:lstStyle/>
                    <a:p>
                      <a:pPr>
                        <a:lnSpc>
                          <a:spcPts val="1050"/>
                        </a:lnSpc>
                        <a:spcAft>
                          <a:spcPts val="0"/>
                        </a:spcAft>
                      </a:pPr>
                      <a:r>
                        <a:rPr lang="en-AU" sz="1600">
                          <a:effectLst/>
                        </a:rPr>
                        <a:t>Meeting dates</a:t>
                      </a:r>
                      <a:endParaRPr lang="en-AU" sz="1600">
                        <a:effectLst/>
                        <a:latin typeface="Calibri" panose="020F0502020204030204" pitchFamily="34" charset="0"/>
                        <a:ea typeface="Calibri" panose="020F0502020204030204" pitchFamily="34" charset="0"/>
                      </a:endParaRPr>
                    </a:p>
                  </a:txBody>
                  <a:tcPr marL="50800" marR="50800" marT="50800" marB="50800" anchor="ctr"/>
                </a:tc>
                <a:extLst>
                  <a:ext uri="{0D108BD9-81ED-4DB2-BD59-A6C34878D82A}">
                    <a16:rowId xmlns:a16="http://schemas.microsoft.com/office/drawing/2014/main" val="753809226"/>
                  </a:ext>
                </a:extLst>
              </a:tr>
              <a:tr h="0">
                <a:tc>
                  <a:txBody>
                    <a:bodyPr/>
                    <a:lstStyle/>
                    <a:p>
                      <a:pPr>
                        <a:lnSpc>
                          <a:spcPts val="1200"/>
                        </a:lnSpc>
                        <a:spcAft>
                          <a:spcPts val="0"/>
                        </a:spcAft>
                      </a:pPr>
                      <a:r>
                        <a:rPr lang="en-AU" sz="1600" u="sng" dirty="0">
                          <a:effectLst/>
                          <a:hlinkClick r:id="rId2"/>
                        </a:rPr>
                        <a:t>ISO/IEC JTC 1/SC 6/WG 1 - 35th</a:t>
                      </a:r>
                      <a:endParaRPr lang="en-AU" sz="1600" dirty="0">
                        <a:effectLst/>
                        <a:latin typeface="Calibri" panose="020F0502020204030204" pitchFamily="34" charset="0"/>
                        <a:ea typeface="Calibri" panose="020F0502020204030204" pitchFamily="34" charset="0"/>
                      </a:endParaRPr>
                    </a:p>
                  </a:txBody>
                  <a:tcPr marL="50800" marR="50800" marT="50800" marB="50800"/>
                </a:tc>
                <a:tc>
                  <a:txBody>
                    <a:bodyPr/>
                    <a:lstStyle/>
                    <a:p>
                      <a:pPr>
                        <a:lnSpc>
                          <a:spcPts val="1200"/>
                        </a:lnSpc>
                        <a:spcAft>
                          <a:spcPts val="0"/>
                        </a:spcAft>
                      </a:pPr>
                      <a:r>
                        <a:rPr lang="en-AU" sz="1600">
                          <a:effectLst/>
                        </a:rPr>
                        <a:t>2020 October 19-23</a:t>
                      </a:r>
                      <a:endParaRPr lang="en-AU" sz="1600">
                        <a:effectLst/>
                        <a:latin typeface="Calibri" panose="020F0502020204030204" pitchFamily="34" charset="0"/>
                        <a:ea typeface="Calibri" panose="020F0502020204030204" pitchFamily="34" charset="0"/>
                      </a:endParaRPr>
                    </a:p>
                  </a:txBody>
                  <a:tcPr marL="50800" marR="50800" marT="50800" marB="50800"/>
                </a:tc>
                <a:extLst>
                  <a:ext uri="{0D108BD9-81ED-4DB2-BD59-A6C34878D82A}">
                    <a16:rowId xmlns:a16="http://schemas.microsoft.com/office/drawing/2014/main" val="1186417565"/>
                  </a:ext>
                </a:extLst>
              </a:tr>
              <a:tr h="0">
                <a:tc>
                  <a:txBody>
                    <a:bodyPr/>
                    <a:lstStyle/>
                    <a:p>
                      <a:pPr>
                        <a:lnSpc>
                          <a:spcPts val="1200"/>
                        </a:lnSpc>
                        <a:spcAft>
                          <a:spcPts val="0"/>
                        </a:spcAft>
                      </a:pPr>
                      <a:r>
                        <a:rPr lang="en-AU" sz="1600" u="sng" dirty="0">
                          <a:effectLst/>
                          <a:hlinkClick r:id="rId3"/>
                        </a:rPr>
                        <a:t>ISO/IEC JTC 1/SC 6 - 42nd</a:t>
                      </a:r>
                      <a:endParaRPr lang="en-AU" sz="1600" dirty="0">
                        <a:effectLst/>
                        <a:latin typeface="Calibri" panose="020F0502020204030204" pitchFamily="34" charset="0"/>
                        <a:ea typeface="Calibri" panose="020F0502020204030204" pitchFamily="34" charset="0"/>
                      </a:endParaRPr>
                    </a:p>
                  </a:txBody>
                  <a:tcPr marL="50800" marR="50800" marT="50800" marB="50800"/>
                </a:tc>
                <a:tc>
                  <a:txBody>
                    <a:bodyPr/>
                    <a:lstStyle/>
                    <a:p>
                      <a:pPr>
                        <a:lnSpc>
                          <a:spcPts val="1200"/>
                        </a:lnSpc>
                        <a:spcAft>
                          <a:spcPts val="0"/>
                        </a:spcAft>
                      </a:pPr>
                      <a:r>
                        <a:rPr lang="en-AU" sz="1600">
                          <a:effectLst/>
                        </a:rPr>
                        <a:t>2020 October 19-30</a:t>
                      </a:r>
                      <a:endParaRPr lang="en-AU" sz="1600">
                        <a:effectLst/>
                        <a:latin typeface="Calibri" panose="020F0502020204030204" pitchFamily="34" charset="0"/>
                        <a:ea typeface="Calibri" panose="020F0502020204030204" pitchFamily="34" charset="0"/>
                      </a:endParaRPr>
                    </a:p>
                  </a:txBody>
                  <a:tcPr marL="50800" marR="50800" marT="50800" marB="50800"/>
                </a:tc>
                <a:extLst>
                  <a:ext uri="{0D108BD9-81ED-4DB2-BD59-A6C34878D82A}">
                    <a16:rowId xmlns:a16="http://schemas.microsoft.com/office/drawing/2014/main" val="3700841288"/>
                  </a:ext>
                </a:extLst>
              </a:tr>
              <a:tr h="0">
                <a:tc>
                  <a:txBody>
                    <a:bodyPr/>
                    <a:lstStyle/>
                    <a:p>
                      <a:pPr>
                        <a:lnSpc>
                          <a:spcPts val="1200"/>
                        </a:lnSpc>
                        <a:spcAft>
                          <a:spcPts val="0"/>
                        </a:spcAft>
                      </a:pPr>
                      <a:r>
                        <a:rPr lang="en-AU" sz="1600" u="sng" dirty="0">
                          <a:effectLst/>
                          <a:hlinkClick r:id="rId4"/>
                        </a:rPr>
                        <a:t>ISO/IEC JTC 1/SC 6/WG 7 - 32nd</a:t>
                      </a:r>
                      <a:endParaRPr lang="en-AU" sz="1600" dirty="0">
                        <a:effectLst/>
                        <a:latin typeface="Calibri" panose="020F0502020204030204" pitchFamily="34" charset="0"/>
                        <a:ea typeface="Calibri" panose="020F0502020204030204" pitchFamily="34" charset="0"/>
                      </a:endParaRPr>
                    </a:p>
                  </a:txBody>
                  <a:tcPr marL="50800" marR="50800" marT="50800" marB="50800"/>
                </a:tc>
                <a:tc>
                  <a:txBody>
                    <a:bodyPr/>
                    <a:lstStyle/>
                    <a:p>
                      <a:pPr>
                        <a:lnSpc>
                          <a:spcPts val="1200"/>
                        </a:lnSpc>
                        <a:spcAft>
                          <a:spcPts val="0"/>
                        </a:spcAft>
                      </a:pPr>
                      <a:r>
                        <a:rPr lang="en-AU" sz="1600">
                          <a:effectLst/>
                        </a:rPr>
                        <a:t>2020 October 21-28</a:t>
                      </a:r>
                      <a:endParaRPr lang="en-AU" sz="1600">
                        <a:effectLst/>
                        <a:latin typeface="Calibri" panose="020F0502020204030204" pitchFamily="34" charset="0"/>
                        <a:ea typeface="Calibri" panose="020F0502020204030204" pitchFamily="34" charset="0"/>
                      </a:endParaRPr>
                    </a:p>
                  </a:txBody>
                  <a:tcPr marL="50800" marR="50800" marT="50800" marB="50800"/>
                </a:tc>
                <a:extLst>
                  <a:ext uri="{0D108BD9-81ED-4DB2-BD59-A6C34878D82A}">
                    <a16:rowId xmlns:a16="http://schemas.microsoft.com/office/drawing/2014/main" val="405774980"/>
                  </a:ext>
                </a:extLst>
              </a:tr>
              <a:tr h="0">
                <a:tc>
                  <a:txBody>
                    <a:bodyPr/>
                    <a:lstStyle/>
                    <a:p>
                      <a:pPr>
                        <a:lnSpc>
                          <a:spcPts val="1200"/>
                        </a:lnSpc>
                        <a:spcAft>
                          <a:spcPts val="0"/>
                        </a:spcAft>
                      </a:pPr>
                      <a:r>
                        <a:rPr lang="en-AU" sz="1600" u="sng" dirty="0">
                          <a:effectLst/>
                          <a:hlinkClick r:id="rId5"/>
                        </a:rPr>
                        <a:t>ISO/IEC JTC 1/SC 6/AG 2 - 1st</a:t>
                      </a:r>
                      <a:endParaRPr lang="en-AU" sz="1600" dirty="0">
                        <a:effectLst/>
                        <a:latin typeface="Calibri" panose="020F0502020204030204" pitchFamily="34" charset="0"/>
                        <a:ea typeface="Calibri" panose="020F0502020204030204" pitchFamily="34" charset="0"/>
                      </a:endParaRPr>
                    </a:p>
                  </a:txBody>
                  <a:tcPr marL="50800" marR="50800" marT="50800" marB="50800"/>
                </a:tc>
                <a:tc>
                  <a:txBody>
                    <a:bodyPr/>
                    <a:lstStyle/>
                    <a:p>
                      <a:pPr>
                        <a:lnSpc>
                          <a:spcPts val="1200"/>
                        </a:lnSpc>
                        <a:spcAft>
                          <a:spcPts val="0"/>
                        </a:spcAft>
                      </a:pPr>
                      <a:r>
                        <a:rPr lang="en-AU" sz="1600">
                          <a:effectLst/>
                        </a:rPr>
                        <a:t>2020 October 19-30</a:t>
                      </a:r>
                      <a:endParaRPr lang="en-AU" sz="1600">
                        <a:effectLst/>
                        <a:latin typeface="Calibri" panose="020F0502020204030204" pitchFamily="34" charset="0"/>
                        <a:ea typeface="Calibri" panose="020F0502020204030204" pitchFamily="34" charset="0"/>
                      </a:endParaRPr>
                    </a:p>
                  </a:txBody>
                  <a:tcPr marL="50800" marR="50800" marT="50800" marB="50800"/>
                </a:tc>
                <a:extLst>
                  <a:ext uri="{0D108BD9-81ED-4DB2-BD59-A6C34878D82A}">
                    <a16:rowId xmlns:a16="http://schemas.microsoft.com/office/drawing/2014/main" val="934717655"/>
                  </a:ext>
                </a:extLst>
              </a:tr>
              <a:tr h="0">
                <a:tc>
                  <a:txBody>
                    <a:bodyPr/>
                    <a:lstStyle/>
                    <a:p>
                      <a:pPr>
                        <a:lnSpc>
                          <a:spcPts val="1200"/>
                        </a:lnSpc>
                        <a:spcAft>
                          <a:spcPts val="0"/>
                        </a:spcAft>
                      </a:pPr>
                      <a:r>
                        <a:rPr lang="en-AU" sz="1600" u="sng" dirty="0">
                          <a:effectLst/>
                          <a:hlinkClick r:id="rId6"/>
                        </a:rPr>
                        <a:t>ISO/IEC JTC 1/SC 6/AHG 2 - 1st</a:t>
                      </a:r>
                      <a:endParaRPr lang="en-AU" sz="1600" dirty="0">
                        <a:effectLst/>
                        <a:latin typeface="Calibri" panose="020F0502020204030204" pitchFamily="34" charset="0"/>
                        <a:ea typeface="Calibri" panose="020F0502020204030204" pitchFamily="34" charset="0"/>
                      </a:endParaRPr>
                    </a:p>
                  </a:txBody>
                  <a:tcPr marL="50800" marR="50800" marT="50800" marB="50800"/>
                </a:tc>
                <a:tc>
                  <a:txBody>
                    <a:bodyPr/>
                    <a:lstStyle/>
                    <a:p>
                      <a:pPr>
                        <a:lnSpc>
                          <a:spcPts val="1200"/>
                        </a:lnSpc>
                        <a:spcAft>
                          <a:spcPts val="0"/>
                        </a:spcAft>
                      </a:pPr>
                      <a:r>
                        <a:rPr lang="en-AU" sz="1600" dirty="0">
                          <a:effectLst/>
                        </a:rPr>
                        <a:t>2020 October 26</a:t>
                      </a:r>
                      <a:endParaRPr lang="en-AU" sz="1600" dirty="0">
                        <a:effectLst/>
                        <a:latin typeface="Calibri" panose="020F0502020204030204" pitchFamily="34" charset="0"/>
                        <a:ea typeface="Calibri" panose="020F0502020204030204" pitchFamily="34" charset="0"/>
                      </a:endParaRPr>
                    </a:p>
                  </a:txBody>
                  <a:tcPr marL="50800" marR="50800" marT="50800" marB="50800"/>
                </a:tc>
                <a:extLst>
                  <a:ext uri="{0D108BD9-81ED-4DB2-BD59-A6C34878D82A}">
                    <a16:rowId xmlns:a16="http://schemas.microsoft.com/office/drawing/2014/main" val="527811728"/>
                  </a:ext>
                </a:extLst>
              </a:tr>
            </a:tbl>
          </a:graphicData>
        </a:graphic>
      </p:graphicFrame>
    </p:spTree>
    <p:extLst>
      <p:ext uri="{BB962C8B-B14F-4D97-AF65-F5344CB8AC3E}">
        <p14:creationId xmlns:p14="http://schemas.microsoft.com/office/powerpoint/2010/main" val="122920152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0E759-6B81-46EC-AFB3-E52E13F42EC5}"/>
              </a:ext>
            </a:extLst>
          </p:cNvPr>
          <p:cNvSpPr>
            <a:spLocks noGrp="1"/>
          </p:cNvSpPr>
          <p:nvPr>
            <p:ph type="title"/>
          </p:nvPr>
        </p:nvSpPr>
        <p:spPr/>
        <p:txBody>
          <a:bodyPr/>
          <a:lstStyle/>
          <a:p>
            <a:r>
              <a:rPr lang="en-AU" dirty="0"/>
              <a:t>An agenda has been proposed for SC6/WG1</a:t>
            </a:r>
          </a:p>
        </p:txBody>
      </p:sp>
      <p:sp>
        <p:nvSpPr>
          <p:cNvPr id="3" name="Content Placeholder 2">
            <a:extLst>
              <a:ext uri="{FF2B5EF4-FFF2-40B4-BE49-F238E27FC236}">
                <a16:creationId xmlns:a16="http://schemas.microsoft.com/office/drawing/2014/main" id="{F2B98F7F-48E1-4890-8C50-EE3E49C4DE07}"/>
              </a:ext>
            </a:extLst>
          </p:cNvPr>
          <p:cNvSpPr>
            <a:spLocks noGrp="1"/>
          </p:cNvSpPr>
          <p:nvPr>
            <p:ph idx="1"/>
          </p:nvPr>
        </p:nvSpPr>
        <p:spPr/>
        <p:txBody>
          <a:bodyPr/>
          <a:lstStyle/>
          <a:p>
            <a:r>
              <a:rPr lang="en-AU" dirty="0">
                <a:effectLst/>
                <a:latin typeface="Arial" panose="020B0604020202020204" pitchFamily="34" charset="0"/>
              </a:rPr>
              <a:t>Agenda</a:t>
            </a:r>
          </a:p>
          <a:p>
            <a:pPr lvl="1"/>
            <a:r>
              <a:rPr lang="en-AU" dirty="0">
                <a:effectLst/>
                <a:latin typeface="Arial" panose="020B0604020202020204" pitchFamily="34" charset="0"/>
              </a:rPr>
              <a:t>1. Welcome &amp; ISO/IEC Codes of Conduct</a:t>
            </a:r>
          </a:p>
          <a:p>
            <a:pPr lvl="1"/>
            <a:r>
              <a:rPr lang="en-AU" dirty="0">
                <a:effectLst/>
                <a:latin typeface="Arial" panose="020B0604020202020204" pitchFamily="34" charset="0"/>
              </a:rPr>
              <a:t>2. Roll Call</a:t>
            </a:r>
          </a:p>
          <a:p>
            <a:pPr lvl="1"/>
            <a:r>
              <a:rPr lang="en-AU" dirty="0">
                <a:effectLst/>
                <a:latin typeface="Arial" panose="020B0604020202020204" pitchFamily="34" charset="0"/>
              </a:rPr>
              <a:t>3. Approval of Agenda</a:t>
            </a:r>
          </a:p>
          <a:p>
            <a:pPr lvl="1"/>
            <a:r>
              <a:rPr lang="en-AU" dirty="0">
                <a:effectLst/>
                <a:latin typeface="Arial" panose="020B0604020202020204" pitchFamily="34" charset="0"/>
              </a:rPr>
              <a:t>4. Review Meeting Report</a:t>
            </a:r>
          </a:p>
          <a:p>
            <a:pPr lvl="1"/>
            <a:r>
              <a:rPr lang="en-AU" dirty="0">
                <a:effectLst/>
                <a:latin typeface="Arial" panose="020B0604020202020204" pitchFamily="34" charset="0"/>
              </a:rPr>
              <a:t>5. Active Work Items</a:t>
            </a:r>
          </a:p>
          <a:p>
            <a:pPr lvl="2"/>
            <a:r>
              <a:rPr lang="en-AU" dirty="0">
                <a:effectLst/>
                <a:latin typeface="Arial" panose="020B0604020202020204" pitchFamily="34" charset="0"/>
              </a:rPr>
              <a:t>5.1 Revision ISO/IEC 21481:2012 - Near Field Communication Interface and Protocol - 2 (NFCIP-2) </a:t>
            </a:r>
          </a:p>
          <a:p>
            <a:pPr lvl="2"/>
            <a:r>
              <a:rPr lang="en-AU" dirty="0">
                <a:effectLst/>
                <a:latin typeface="Arial" panose="020B0604020202020204" pitchFamily="34" charset="0"/>
              </a:rPr>
              <a:t>5.2 Revision ISO/IEC 17982:2012 - Close Capacitive Coupling Communication Physical Layer (CCCC PHY)</a:t>
            </a:r>
          </a:p>
          <a:p>
            <a:pPr lvl="2"/>
            <a:r>
              <a:rPr lang="en-AU" dirty="0">
                <a:effectLst/>
                <a:latin typeface="Arial" panose="020B0604020202020204" pitchFamily="34" charset="0"/>
              </a:rPr>
              <a:t>5.3 ISO/IEC 4005 Low Altitude Drone Area Network (LADAN)</a:t>
            </a:r>
          </a:p>
          <a:p>
            <a:pPr lvl="2"/>
            <a:r>
              <a:rPr lang="en-AU" dirty="0">
                <a:effectLst/>
                <a:latin typeface="Arial" panose="020B0604020202020204" pitchFamily="34" charset="0"/>
              </a:rPr>
              <a:t>5.4 Revision of ISO/IEC 23917:2005 NFCIP – 1 Protocol Test Methods</a:t>
            </a:r>
          </a:p>
          <a:p>
            <a:pPr lvl="2"/>
            <a:r>
              <a:rPr lang="en-AU" dirty="0">
                <a:effectLst/>
                <a:latin typeface="Arial" panose="020B0604020202020204" pitchFamily="34" charset="0"/>
              </a:rPr>
              <a:t>…</a:t>
            </a:r>
            <a:endParaRPr lang="en-AU" dirty="0"/>
          </a:p>
        </p:txBody>
      </p:sp>
      <p:sp>
        <p:nvSpPr>
          <p:cNvPr id="4" name="Footer Placeholder 3">
            <a:extLst>
              <a:ext uri="{FF2B5EF4-FFF2-40B4-BE49-F238E27FC236}">
                <a16:creationId xmlns:a16="http://schemas.microsoft.com/office/drawing/2014/main" id="{39BD7D71-B910-4D6D-8F2C-F20961AECC96}"/>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C75D39E4-2CB1-4D0D-A0F5-F193DF07DAC7}"/>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86</a:t>
            </a:fld>
            <a:endParaRPr lang="en-US"/>
          </a:p>
        </p:txBody>
      </p:sp>
    </p:spTree>
    <p:extLst>
      <p:ext uri="{BB962C8B-B14F-4D97-AF65-F5344CB8AC3E}">
        <p14:creationId xmlns:p14="http://schemas.microsoft.com/office/powerpoint/2010/main" val="179232739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0E759-6B81-46EC-AFB3-E52E13F42EC5}"/>
              </a:ext>
            </a:extLst>
          </p:cNvPr>
          <p:cNvSpPr>
            <a:spLocks noGrp="1"/>
          </p:cNvSpPr>
          <p:nvPr>
            <p:ph type="title"/>
          </p:nvPr>
        </p:nvSpPr>
        <p:spPr/>
        <p:txBody>
          <a:bodyPr/>
          <a:lstStyle/>
          <a:p>
            <a:r>
              <a:rPr lang="en-AU" dirty="0"/>
              <a:t>An agenda has been proposed for SC6/WG1</a:t>
            </a:r>
          </a:p>
        </p:txBody>
      </p:sp>
      <p:sp>
        <p:nvSpPr>
          <p:cNvPr id="3" name="Content Placeholder 2">
            <a:extLst>
              <a:ext uri="{FF2B5EF4-FFF2-40B4-BE49-F238E27FC236}">
                <a16:creationId xmlns:a16="http://schemas.microsoft.com/office/drawing/2014/main" id="{F2B98F7F-48E1-4890-8C50-EE3E49C4DE07}"/>
              </a:ext>
            </a:extLst>
          </p:cNvPr>
          <p:cNvSpPr>
            <a:spLocks noGrp="1"/>
          </p:cNvSpPr>
          <p:nvPr>
            <p:ph idx="1"/>
          </p:nvPr>
        </p:nvSpPr>
        <p:spPr/>
        <p:txBody>
          <a:bodyPr/>
          <a:lstStyle/>
          <a:p>
            <a:r>
              <a:rPr lang="en-AU" dirty="0">
                <a:effectLst/>
                <a:latin typeface="Arial" panose="020B0604020202020204" pitchFamily="34" charset="0"/>
              </a:rPr>
              <a:t>Agenda</a:t>
            </a:r>
          </a:p>
          <a:p>
            <a:pPr lvl="2"/>
            <a:r>
              <a:rPr lang="en-AU" dirty="0">
                <a:latin typeface="Arial" panose="020B0604020202020204" pitchFamily="34" charset="0"/>
              </a:rPr>
              <a:t>…</a:t>
            </a:r>
          </a:p>
          <a:p>
            <a:pPr lvl="2"/>
            <a:r>
              <a:rPr lang="en-AU" dirty="0">
                <a:effectLst/>
                <a:latin typeface="Arial" panose="020B0604020202020204" pitchFamily="34" charset="0"/>
              </a:rPr>
              <a:t>5.4 Revision of ISO/IEC 23917:2005 NFCIP – 1 Protocol Test Methods</a:t>
            </a:r>
          </a:p>
          <a:p>
            <a:pPr lvl="2"/>
            <a:r>
              <a:rPr lang="en-AU" dirty="0">
                <a:effectLst/>
                <a:latin typeface="Arial" panose="020B0604020202020204" pitchFamily="34" charset="0"/>
              </a:rPr>
              <a:t>5.5 Revision of ISO/IEC 19369:2014 NFCIP - 2 Test method</a:t>
            </a:r>
          </a:p>
          <a:p>
            <a:pPr lvl="2"/>
            <a:r>
              <a:rPr lang="en-AU" dirty="0">
                <a:effectLst/>
                <a:highlight>
                  <a:srgbClr val="FFFF00"/>
                </a:highlight>
                <a:latin typeface="Arial" panose="020B0604020202020204" pitchFamily="34" charset="0"/>
              </a:rPr>
              <a:t>5.6 PWI on Narrow Band Variable OOK WUR</a:t>
            </a:r>
          </a:p>
          <a:p>
            <a:pPr lvl="1"/>
            <a:r>
              <a:rPr lang="en-AU" dirty="0">
                <a:effectLst/>
                <a:latin typeface="Arial" panose="020B0604020202020204" pitchFamily="34" charset="0"/>
              </a:rPr>
              <a:t>6. Potential updates of Ad-Hoc group related to WG 1</a:t>
            </a:r>
          </a:p>
          <a:p>
            <a:pPr lvl="2"/>
            <a:r>
              <a:rPr lang="en-AU" dirty="0">
                <a:effectLst/>
                <a:highlight>
                  <a:srgbClr val="FFFF00"/>
                </a:highlight>
                <a:latin typeface="Arial" panose="020B0604020202020204" pitchFamily="34" charset="0"/>
              </a:rPr>
              <a:t>6.1 AG 1 on Wearable Devices</a:t>
            </a:r>
          </a:p>
          <a:p>
            <a:pPr lvl="2"/>
            <a:r>
              <a:rPr lang="en-AU" dirty="0">
                <a:effectLst/>
                <a:latin typeface="Arial" panose="020B0604020202020204" pitchFamily="34" charset="0"/>
              </a:rPr>
              <a:t>6.2 AHG 1 on Networking for Blockchain</a:t>
            </a:r>
          </a:p>
          <a:p>
            <a:pPr lvl="2"/>
            <a:r>
              <a:rPr lang="en-AU" dirty="0">
                <a:effectLst/>
                <a:highlight>
                  <a:srgbClr val="FFFF00"/>
                </a:highlight>
                <a:latin typeface="Arial" panose="020B0604020202020204" pitchFamily="34" charset="0"/>
              </a:rPr>
              <a:t>6.3 AG 2 on Concepts and Terminology</a:t>
            </a:r>
          </a:p>
          <a:p>
            <a:pPr lvl="2"/>
            <a:r>
              <a:rPr lang="en-AU" dirty="0">
                <a:effectLst/>
                <a:highlight>
                  <a:srgbClr val="FFFF00"/>
                </a:highlight>
                <a:latin typeface="Arial" panose="020B0604020202020204" pitchFamily="34" charset="0"/>
              </a:rPr>
              <a:t>6.4 AHG 2 on Trustworthiness</a:t>
            </a:r>
          </a:p>
          <a:p>
            <a:pPr lvl="1"/>
            <a:r>
              <a:rPr lang="en-AU" dirty="0">
                <a:effectLst/>
                <a:latin typeface="Arial" panose="020B0604020202020204" pitchFamily="34" charset="0"/>
              </a:rPr>
              <a:t>…</a:t>
            </a:r>
          </a:p>
        </p:txBody>
      </p:sp>
      <p:sp>
        <p:nvSpPr>
          <p:cNvPr id="4" name="Footer Placeholder 3">
            <a:extLst>
              <a:ext uri="{FF2B5EF4-FFF2-40B4-BE49-F238E27FC236}">
                <a16:creationId xmlns:a16="http://schemas.microsoft.com/office/drawing/2014/main" id="{39BD7D71-B910-4D6D-8F2C-F20961AECC96}"/>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C75D39E4-2CB1-4D0D-A0F5-F193DF07DAC7}"/>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87</a:t>
            </a:fld>
            <a:endParaRPr lang="en-US"/>
          </a:p>
        </p:txBody>
      </p:sp>
    </p:spTree>
    <p:extLst>
      <p:ext uri="{BB962C8B-B14F-4D97-AF65-F5344CB8AC3E}">
        <p14:creationId xmlns:p14="http://schemas.microsoft.com/office/powerpoint/2010/main" val="85944536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707D8-6BAD-4ABA-83D2-8E7157CDD6F5}"/>
              </a:ext>
            </a:extLst>
          </p:cNvPr>
          <p:cNvSpPr>
            <a:spLocks noGrp="1"/>
          </p:cNvSpPr>
          <p:nvPr>
            <p:ph type="title"/>
          </p:nvPr>
        </p:nvSpPr>
        <p:spPr>
          <a:xfrm>
            <a:off x="685800" y="685800"/>
            <a:ext cx="8153400" cy="1066800"/>
          </a:xfrm>
        </p:spPr>
        <p:txBody>
          <a:bodyPr/>
          <a:lstStyle/>
          <a:p>
            <a:r>
              <a:rPr lang="en-AU" dirty="0"/>
              <a:t>5.6: Korea NB experts submitted a proposal to SC6 for a WUR standard for Wi-Fi (&amp; other tech) in Feb 2020 </a:t>
            </a:r>
          </a:p>
        </p:txBody>
      </p:sp>
      <p:sp>
        <p:nvSpPr>
          <p:cNvPr id="3" name="Content Placeholder 2">
            <a:extLst>
              <a:ext uri="{FF2B5EF4-FFF2-40B4-BE49-F238E27FC236}">
                <a16:creationId xmlns:a16="http://schemas.microsoft.com/office/drawing/2014/main" id="{DAA6A6F7-4FC0-4134-B9AB-4FBE89B8E4B6}"/>
              </a:ext>
            </a:extLst>
          </p:cNvPr>
          <p:cNvSpPr>
            <a:spLocks noGrp="1"/>
          </p:cNvSpPr>
          <p:nvPr>
            <p:ph idx="1"/>
          </p:nvPr>
        </p:nvSpPr>
        <p:spPr/>
        <p:txBody>
          <a:bodyPr/>
          <a:lstStyle/>
          <a:p>
            <a:pPr lvl="1"/>
            <a:r>
              <a:rPr lang="en-AU" dirty="0"/>
              <a:t>The Korea NB submitted a proposal (1N198) for a NWIP related to Wake Up Radio</a:t>
            </a:r>
          </a:p>
          <a:p>
            <a:pPr lvl="2"/>
            <a:r>
              <a:rPr lang="en-AU" dirty="0"/>
              <a:t>Title:</a:t>
            </a:r>
            <a:r>
              <a:rPr lang="en-AU" i="1" dirty="0"/>
              <a:t> Variable Low Power Wake up OOK signal and Radio Device interoperable with ISM Legacy communication (Wi-Fi, Bluetooth, ZigBee, CW and etc.)</a:t>
            </a:r>
          </a:p>
          <a:p>
            <a:pPr lvl="2"/>
            <a:r>
              <a:rPr lang="en-AU" dirty="0"/>
              <a:t>Authors: appear to all belong to KETI</a:t>
            </a:r>
          </a:p>
          <a:p>
            <a:pPr lvl="1"/>
            <a:r>
              <a:rPr lang="en-AU" dirty="0"/>
              <a:t>The proposal appeared to overlap significantly with 802.11ba</a:t>
            </a:r>
          </a:p>
          <a:p>
            <a:pPr lvl="1"/>
            <a:r>
              <a:rPr lang="en-AU" dirty="0"/>
              <a:t>There were also copyright concerns in the proposal with some material allegedly duplicated from 802.11 </a:t>
            </a:r>
            <a:r>
              <a:rPr lang="en-AU" dirty="0" err="1"/>
              <a:t>TGba</a:t>
            </a:r>
            <a:r>
              <a:rPr lang="en-AU" dirty="0"/>
              <a:t> submissions</a:t>
            </a:r>
          </a:p>
          <a:p>
            <a:pPr lvl="2"/>
            <a:r>
              <a:rPr lang="en-AU" dirty="0"/>
              <a:t>IEEE-SA staff reached out to the contributors &amp; JTC1/SC6 leadership informing them of the copyright issue</a:t>
            </a:r>
          </a:p>
          <a:p>
            <a:pPr lvl="2"/>
            <a:r>
              <a:rPr lang="en-AU" dirty="0"/>
              <a:t>The contributors replaced the contribution with WG1N202, which added citations but probably did not resolve the copyright issues</a:t>
            </a:r>
          </a:p>
          <a:p>
            <a:pPr lvl="2"/>
            <a:r>
              <a:rPr lang="en-AU" dirty="0"/>
              <a:t>IEEE-SA staff reached out to the contributors &amp; JTC1/SC6 leadership again</a:t>
            </a:r>
          </a:p>
          <a:p>
            <a:pPr lvl="1"/>
            <a:r>
              <a:rPr lang="en-AU" dirty="0"/>
              <a:t>1N198 was then withdrawn … possibly for copyright reasons </a:t>
            </a:r>
          </a:p>
        </p:txBody>
      </p:sp>
      <p:sp>
        <p:nvSpPr>
          <p:cNvPr id="4" name="Footer Placeholder 3">
            <a:extLst>
              <a:ext uri="{FF2B5EF4-FFF2-40B4-BE49-F238E27FC236}">
                <a16:creationId xmlns:a16="http://schemas.microsoft.com/office/drawing/2014/main" id="{33C44B85-CA0D-4426-BF8D-4680DED0806C}"/>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04C15939-D877-4E17-B39E-3BB7243F99D4}"/>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88</a:t>
            </a:fld>
            <a:endParaRPr lang="en-US"/>
          </a:p>
        </p:txBody>
      </p:sp>
    </p:spTree>
    <p:extLst>
      <p:ext uri="{BB962C8B-B14F-4D97-AF65-F5344CB8AC3E}">
        <p14:creationId xmlns:p14="http://schemas.microsoft.com/office/powerpoint/2010/main" val="42775217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028D8-7D97-4491-8EBA-C7D1E259C221}"/>
              </a:ext>
            </a:extLst>
          </p:cNvPr>
          <p:cNvSpPr>
            <a:spLocks noGrp="1"/>
          </p:cNvSpPr>
          <p:nvPr>
            <p:ph type="title"/>
          </p:nvPr>
        </p:nvSpPr>
        <p:spPr>
          <a:xfrm>
            <a:off x="685800" y="685800"/>
            <a:ext cx="8305800" cy="1066800"/>
          </a:xfrm>
        </p:spPr>
        <p:txBody>
          <a:bodyPr/>
          <a:lstStyle/>
          <a:p>
            <a:r>
              <a:rPr lang="en-AU" dirty="0"/>
              <a:t>5.6: An IEEE 802 participant reported on the discussion of the WUR proposal at the SC6 meeting in Feb 2020</a:t>
            </a:r>
          </a:p>
        </p:txBody>
      </p:sp>
      <p:sp>
        <p:nvSpPr>
          <p:cNvPr id="3" name="Content Placeholder 2">
            <a:extLst>
              <a:ext uri="{FF2B5EF4-FFF2-40B4-BE49-F238E27FC236}">
                <a16:creationId xmlns:a16="http://schemas.microsoft.com/office/drawing/2014/main" id="{CD56F006-1081-48D4-8A2C-0780F57C1C06}"/>
              </a:ext>
            </a:extLst>
          </p:cNvPr>
          <p:cNvSpPr>
            <a:spLocks noGrp="1"/>
          </p:cNvSpPr>
          <p:nvPr>
            <p:ph idx="1"/>
          </p:nvPr>
        </p:nvSpPr>
        <p:spPr>
          <a:xfrm>
            <a:off x="685800" y="1905000"/>
            <a:ext cx="7772400" cy="4114800"/>
          </a:xfrm>
        </p:spPr>
        <p:txBody>
          <a:bodyPr/>
          <a:lstStyle/>
          <a:p>
            <a:r>
              <a:rPr lang="en-AU" dirty="0"/>
              <a:t>Low Power Wake up Study and Comment request report</a:t>
            </a:r>
          </a:p>
          <a:p>
            <a:pPr lvl="1"/>
            <a:r>
              <a:rPr lang="en-AU" dirty="0"/>
              <a:t>The IEEE 802 liaison officer</a:t>
            </a:r>
            <a:r>
              <a:rPr lang="en-CA" dirty="0"/>
              <a:t> pointed out that some of the concepts were copied from IEEE 802.11ba (Wake Up Radio) and that the proponents of this work should either: </a:t>
            </a:r>
            <a:endParaRPr lang="en-AU" dirty="0"/>
          </a:p>
          <a:p>
            <a:pPr lvl="2"/>
            <a:r>
              <a:rPr lang="en-CA" dirty="0"/>
              <a:t>Introduce signalling within the messages of this WG1 system to allow client devices to distinguish it from an IEEE 802.11ba system, as there may be interoperability issues for two systems operating in the same radio band at the same time.</a:t>
            </a:r>
            <a:endParaRPr lang="en-AU" dirty="0"/>
          </a:p>
          <a:p>
            <a:pPr lvl="2"/>
            <a:r>
              <a:rPr lang="en-CA" dirty="0"/>
              <a:t>Encourage the WG1 proponents to participate in IEEE 802.11ba standardisation activities or at minimum send a liaison from SC6 WG1 to IEEE 802.11ba</a:t>
            </a:r>
            <a:endParaRPr lang="en-AU" dirty="0"/>
          </a:p>
          <a:p>
            <a:pPr lvl="1"/>
            <a:r>
              <a:rPr lang="en-AU" dirty="0"/>
              <a:t>The activity was approved as a preliminary work item (PWI) (see N2013) with comments requested by Oct 2020</a:t>
            </a:r>
          </a:p>
          <a:p>
            <a:pPr lvl="2"/>
            <a:r>
              <a:rPr lang="en-AU" dirty="0"/>
              <a:t>Does 802.11 </a:t>
            </a:r>
            <a:r>
              <a:rPr lang="en-AU" dirty="0" err="1"/>
              <a:t>TGba</a:t>
            </a:r>
            <a:r>
              <a:rPr lang="en-AU" dirty="0"/>
              <a:t> want to provide comments? Probably</a:t>
            </a:r>
          </a:p>
          <a:p>
            <a:pPr lvl="1"/>
            <a:r>
              <a:rPr lang="en-AU" dirty="0"/>
              <a:t>Note: the copyright is not owned by the IEEE-SA, which means any objection needs to come from the copyright owners</a:t>
            </a:r>
          </a:p>
          <a:p>
            <a:pPr lvl="2"/>
            <a:endParaRPr lang="en-CA" dirty="0"/>
          </a:p>
        </p:txBody>
      </p:sp>
      <p:sp>
        <p:nvSpPr>
          <p:cNvPr id="4" name="Footer Placeholder 3">
            <a:extLst>
              <a:ext uri="{FF2B5EF4-FFF2-40B4-BE49-F238E27FC236}">
                <a16:creationId xmlns:a16="http://schemas.microsoft.com/office/drawing/2014/main" id="{F02F6A4A-A6C4-49E5-9F72-244A5A984845}"/>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E335D90E-3860-4252-AD2D-B8F10594280A}"/>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89</a:t>
            </a:fld>
            <a:endParaRPr lang="en-US"/>
          </a:p>
        </p:txBody>
      </p:sp>
      <p:graphicFrame>
        <p:nvGraphicFramePr>
          <p:cNvPr id="7" name="Object 6">
            <a:extLst>
              <a:ext uri="{FF2B5EF4-FFF2-40B4-BE49-F238E27FC236}">
                <a16:creationId xmlns:a16="http://schemas.microsoft.com/office/drawing/2014/main" id="{70064FB9-6CF2-40C6-9FF4-08547295E4EB}"/>
              </a:ext>
            </a:extLst>
          </p:cNvPr>
          <p:cNvGraphicFramePr>
            <a:graphicFrameLocks noChangeAspect="1"/>
          </p:cNvGraphicFramePr>
          <p:nvPr/>
        </p:nvGraphicFramePr>
        <p:xfrm>
          <a:off x="8267700" y="4953000"/>
          <a:ext cx="381000" cy="806450"/>
        </p:xfrm>
        <a:graphic>
          <a:graphicData uri="http://schemas.openxmlformats.org/presentationml/2006/ole">
            <mc:AlternateContent xmlns:mc="http://schemas.openxmlformats.org/markup-compatibility/2006">
              <mc:Choice xmlns:v="urn:schemas-microsoft-com:vml" Requires="v">
                <p:oleObj spid="_x0000_s324625" name="Acrobat Document" showAsIcon="1" r:id="rId3" imgW="380880" imgH="806400" progId="AcroExch.Document.DC">
                  <p:embed/>
                </p:oleObj>
              </mc:Choice>
              <mc:Fallback>
                <p:oleObj name="Acrobat Document" showAsIcon="1" r:id="rId3" imgW="380880" imgH="806400" progId="AcroExch.Document.DC">
                  <p:embed/>
                  <p:pic>
                    <p:nvPicPr>
                      <p:cNvPr id="7" name="Object 6">
                        <a:extLst>
                          <a:ext uri="{FF2B5EF4-FFF2-40B4-BE49-F238E27FC236}">
                            <a16:creationId xmlns:a16="http://schemas.microsoft.com/office/drawing/2014/main" id="{70064FB9-6CF2-40C6-9FF4-08547295E4EB}"/>
                          </a:ext>
                        </a:extLst>
                      </p:cNvPr>
                      <p:cNvPicPr/>
                      <p:nvPr/>
                    </p:nvPicPr>
                    <p:blipFill>
                      <a:blip r:embed="rId4"/>
                      <a:stretch>
                        <a:fillRect/>
                      </a:stretch>
                    </p:blipFill>
                    <p:spPr>
                      <a:xfrm>
                        <a:off x="8267700" y="4953000"/>
                        <a:ext cx="381000" cy="806450"/>
                      </a:xfrm>
                      <a:prstGeom prst="rect">
                        <a:avLst/>
                      </a:prstGeom>
                    </p:spPr>
                  </p:pic>
                </p:oleObj>
              </mc:Fallback>
            </mc:AlternateContent>
          </a:graphicData>
        </a:graphic>
      </p:graphicFrame>
    </p:spTree>
    <p:extLst>
      <p:ext uri="{BB962C8B-B14F-4D97-AF65-F5344CB8AC3E}">
        <p14:creationId xmlns:p14="http://schemas.microsoft.com/office/powerpoint/2010/main" val="15574533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685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a:latin typeface="+mj-lt"/>
              </a:rPr>
              <a:t>Announce recording secretary</a:t>
            </a:r>
            <a:endParaRPr lang="en-US" sz="1600" dirty="0">
              <a:solidFill>
                <a:srgbClr val="FF0000"/>
              </a:solidFill>
              <a:latin typeface="+mj-lt"/>
            </a:endParaRPr>
          </a:p>
          <a:p>
            <a:pPr marL="180975" indent="-180975">
              <a:spcBef>
                <a:spcPts val="800"/>
              </a:spcBef>
              <a:buFont typeface="Arial" pitchFamily="34" charset="0"/>
              <a:buChar char="•"/>
              <a:defRPr/>
            </a:pPr>
            <a:r>
              <a:rPr lang="en-US" sz="1600" dirty="0">
                <a:latin typeface="+mj-lt"/>
              </a:rPr>
              <a:t>Approve agenda</a:t>
            </a:r>
          </a:p>
          <a:p>
            <a:pPr marL="180975" indent="-180975">
              <a:spcBef>
                <a:spcPts val="800"/>
              </a:spcBef>
              <a:buFont typeface="Arial" pitchFamily="34" charset="0"/>
              <a:buChar char="•"/>
              <a:defRPr/>
            </a:pPr>
            <a:r>
              <a:rPr lang="en-US" sz="1600" dirty="0">
                <a:latin typeface="+mj-lt"/>
              </a:rPr>
              <a:t>Execute agenda</a:t>
            </a:r>
          </a:p>
          <a:p>
            <a:pPr marL="180975" indent="-180975">
              <a:spcBef>
                <a:spcPts val="800"/>
              </a:spcBef>
              <a:buFont typeface="Arial" pitchFamily="34" charset="0"/>
              <a:buChar char="•"/>
              <a:defRPr/>
            </a:pPr>
            <a:r>
              <a:rPr lang="en-AU" sz="1600" dirty="0">
                <a:latin typeface="+mj-lt"/>
              </a:rPr>
              <a:t>Adjourn</a:t>
            </a:r>
            <a:endParaRPr lang="en-US" sz="1600" dirty="0">
              <a:latin typeface="+mj-lt"/>
            </a:endParaRPr>
          </a:p>
        </p:txBody>
      </p:sp>
      <p:sp>
        <p:nvSpPr>
          <p:cNvPr id="10244" name="Rectangle 20"/>
          <p:cNvSpPr>
            <a:spLocks noGrp="1" noChangeArrowheads="1"/>
          </p:cNvSpPr>
          <p:nvPr>
            <p:ph type="title"/>
          </p:nvPr>
        </p:nvSpPr>
        <p:spPr>
          <a:xfrm>
            <a:off x="685800" y="685800"/>
            <a:ext cx="8077200" cy="1066800"/>
          </a:xfrm>
        </p:spPr>
        <p:txBody>
          <a:bodyPr/>
          <a:lstStyle/>
          <a:p>
            <a:r>
              <a:rPr lang="en-US" dirty="0"/>
              <a:t>The IEEE 802 JTC1 SC will meet virtually in Sept 2020</a:t>
            </a:r>
          </a:p>
        </p:txBody>
      </p:sp>
      <p:sp>
        <p:nvSpPr>
          <p:cNvPr id="7" name="Footer Placeholder 5"/>
          <p:cNvSpPr>
            <a:spLocks noGrp="1"/>
          </p:cNvSpPr>
          <p:nvPr>
            <p:ph type="ftr" sz="quarter" idx="10"/>
          </p:nvPr>
        </p:nvSpPr>
        <p:spPr/>
        <p:txBody>
          <a:bodyPr/>
          <a:lstStyle/>
          <a:p>
            <a:pPr>
              <a:defRPr/>
            </a:pPr>
            <a:r>
              <a:rPr lang="en-US" dirty="0"/>
              <a:t>Andrew Myles, Cisco</a:t>
            </a:r>
          </a:p>
        </p:txBody>
      </p:sp>
      <p:sp>
        <p:nvSpPr>
          <p:cNvPr id="10" name="Rectangle 9"/>
          <p:cNvSpPr/>
          <p:nvPr/>
        </p:nvSpPr>
        <p:spPr bwMode="auto">
          <a:xfrm>
            <a:off x="685800" y="1752600"/>
            <a:ext cx="2514600" cy="9144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a:latin typeface="+mj-lt"/>
              </a:rPr>
              <a:t>Virtual</a:t>
            </a:r>
          </a:p>
          <a:p>
            <a:pPr algn="ctr">
              <a:defRPr/>
            </a:pPr>
            <a:r>
              <a:rPr lang="en-US" sz="1600" b="1" dirty="0">
                <a:latin typeface="+mj-lt"/>
              </a:rPr>
              <a:t>14 Sept 2020</a:t>
            </a:r>
            <a:br>
              <a:rPr lang="en-US" sz="1600" b="1" dirty="0">
                <a:latin typeface="+mj-lt"/>
              </a:rPr>
            </a:br>
            <a:r>
              <a:rPr lang="en-US" sz="1600" b="1" dirty="0">
                <a:latin typeface="+mj-lt"/>
              </a:rPr>
              <a:t>@17:00-19:00</a:t>
            </a:r>
          </a:p>
        </p:txBody>
      </p:sp>
      <p:sp>
        <p:nvSpPr>
          <p:cNvPr id="3" name="TextBox 2"/>
          <p:cNvSpPr txBox="1"/>
          <p:nvPr/>
        </p:nvSpPr>
        <p:spPr>
          <a:xfrm>
            <a:off x="4343400" y="6477000"/>
            <a:ext cx="655197" cy="276999"/>
          </a:xfrm>
          <a:prstGeom prst="rect">
            <a:avLst/>
          </a:prstGeom>
          <a:noFill/>
        </p:spPr>
        <p:txBody>
          <a:bodyPr wrap="none" rtlCol="0">
            <a:spAutoFit/>
          </a:bodyPr>
          <a:lstStyle/>
          <a:p>
            <a:r>
              <a:rPr lang="en-US" dirty="0">
                <a:latin typeface="+mn-lt"/>
              </a:rPr>
              <a:t>Slide </a:t>
            </a:r>
            <a:fld id="{CE9E285F-F601-43F1-B60E-9449BADFF5FA}" type="slidenum">
              <a:rPr lang="en-US" smtClean="0">
                <a:latin typeface="+mn-lt"/>
              </a:rPr>
              <a:pPr/>
              <a:t>9</a:t>
            </a:fld>
            <a:endParaRPr lang="en-US" dirty="0">
              <a:latin typeface="+mn-lt"/>
            </a:endParaRPr>
          </a:p>
        </p:txBody>
      </p:sp>
      <p:sp>
        <p:nvSpPr>
          <p:cNvPr id="2" name="Rectangle 1">
            <a:extLst>
              <a:ext uri="{FF2B5EF4-FFF2-40B4-BE49-F238E27FC236}">
                <a16:creationId xmlns:a16="http://schemas.microsoft.com/office/drawing/2014/main" id="{322BFDCD-3485-437D-A1F8-935FFE34EA08}"/>
              </a:ext>
            </a:extLst>
          </p:cNvPr>
          <p:cNvSpPr/>
          <p:nvPr/>
        </p:nvSpPr>
        <p:spPr bwMode="auto">
          <a:xfrm>
            <a:off x="3591560" y="1752600"/>
            <a:ext cx="4876800" cy="43434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hangingPunct="0">
              <a:spcBef>
                <a:spcPts val="800"/>
              </a:spcBef>
            </a:pPr>
            <a:r>
              <a:rPr lang="en-AU" sz="1600" b="1" dirty="0" err="1">
                <a:latin typeface="+mj-lt"/>
              </a:rPr>
              <a:t>Webex</a:t>
            </a:r>
            <a:r>
              <a:rPr lang="en-AU" sz="1600" b="1" dirty="0">
                <a:latin typeface="+mj-lt"/>
              </a:rPr>
              <a:t> details</a:t>
            </a:r>
            <a:endParaRPr kumimoji="0" lang="en-AU" sz="1600" b="1" i="0" u="none" strike="noStrike" cap="none" normalizeH="0" baseline="0" dirty="0">
              <a:ln>
                <a:noFill/>
              </a:ln>
              <a:solidFill>
                <a:schemeClr val="tx1"/>
              </a:solidFill>
              <a:effectLst/>
              <a:latin typeface="+mj-lt"/>
            </a:endParaRPr>
          </a:p>
          <a:p>
            <a:pPr marL="285750" marR="0" indent="-285750"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r>
              <a:rPr kumimoji="0" lang="en-AU" sz="1600" i="0" u="none" strike="noStrike" cap="none" normalizeH="0" baseline="0" dirty="0">
                <a:ln>
                  <a:noFill/>
                </a:ln>
                <a:solidFill>
                  <a:schemeClr val="tx1"/>
                </a:solidFill>
                <a:effectLst/>
                <a:latin typeface="+mj-lt"/>
                <a:hlinkClick r:id="rId3"/>
              </a:rPr>
              <a:t>https://ieeesa.webex.com/ieeesa/j.php?MTID=m5ae7bb16bcc3c1a29eb8af1e87b82f4d</a:t>
            </a:r>
            <a:endParaRPr lang="en-AU" sz="1600" dirty="0">
              <a:latin typeface="+mj-lt"/>
            </a:endParaRPr>
          </a:p>
          <a:p>
            <a:pPr marL="285750" marR="0" indent="-285750"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r>
              <a:rPr kumimoji="0" lang="en-AU" sz="1600" i="0" u="none" strike="noStrike" cap="none" normalizeH="0" baseline="0" dirty="0">
                <a:ln>
                  <a:noFill/>
                </a:ln>
                <a:solidFill>
                  <a:schemeClr val="tx1"/>
                </a:solidFill>
                <a:effectLst/>
                <a:latin typeface="+mj-lt"/>
              </a:rPr>
              <a:t>Meeting number: 173 353 4222</a:t>
            </a:r>
          </a:p>
          <a:p>
            <a:pPr marL="285750" marR="0" indent="-285750"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r>
              <a:rPr kumimoji="0" lang="en-AU" sz="1600" i="0" u="none" strike="noStrike" cap="none" normalizeH="0" baseline="0" dirty="0">
                <a:ln>
                  <a:noFill/>
                </a:ln>
                <a:solidFill>
                  <a:schemeClr val="tx1"/>
                </a:solidFill>
                <a:effectLst/>
                <a:latin typeface="+mj-lt"/>
              </a:rPr>
              <a:t>Meeting password: wireless (94735377 from phones and video systems)</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9D8A6-4CF2-46A9-A648-1F665A1F5440}"/>
              </a:ext>
            </a:extLst>
          </p:cNvPr>
          <p:cNvSpPr>
            <a:spLocks noGrp="1"/>
          </p:cNvSpPr>
          <p:nvPr>
            <p:ph type="title"/>
          </p:nvPr>
        </p:nvSpPr>
        <p:spPr/>
        <p:txBody>
          <a:bodyPr/>
          <a:lstStyle/>
          <a:p>
            <a:r>
              <a:rPr lang="en-AU" dirty="0"/>
              <a:t>5.6: IEEE 802.15.4 might have an interest in the WUR activity but have not responded</a:t>
            </a:r>
          </a:p>
        </p:txBody>
      </p:sp>
      <p:sp>
        <p:nvSpPr>
          <p:cNvPr id="3" name="Content Placeholder 2">
            <a:extLst>
              <a:ext uri="{FF2B5EF4-FFF2-40B4-BE49-F238E27FC236}">
                <a16:creationId xmlns:a16="http://schemas.microsoft.com/office/drawing/2014/main" id="{FD44FC6B-82CC-4FEF-941D-BF2B1A314673}"/>
              </a:ext>
            </a:extLst>
          </p:cNvPr>
          <p:cNvSpPr>
            <a:spLocks noGrp="1"/>
          </p:cNvSpPr>
          <p:nvPr>
            <p:ph idx="1"/>
          </p:nvPr>
        </p:nvSpPr>
        <p:spPr/>
        <p:txBody>
          <a:bodyPr/>
          <a:lstStyle/>
          <a:p>
            <a:pPr lvl="1"/>
            <a:r>
              <a:rPr lang="en-AU" dirty="0"/>
              <a:t>Dorothy Stanley asked Bob </a:t>
            </a:r>
            <a:r>
              <a:rPr lang="en-AU" dirty="0" err="1"/>
              <a:t>Hiele</a:t>
            </a:r>
            <a:r>
              <a:rPr lang="en-AU" dirty="0"/>
              <a:t>, Rick Alfin &amp; Pat Kinney about this work in relation to 802.15.4</a:t>
            </a:r>
          </a:p>
          <a:p>
            <a:pPr lvl="2"/>
            <a:r>
              <a:rPr lang="en-AU" dirty="0"/>
              <a:t>This proposed new work project duplicates the work ongoing in 802.11ba.</a:t>
            </a:r>
          </a:p>
          <a:p>
            <a:pPr lvl="2"/>
            <a:r>
              <a:rPr lang="en-AU" dirty="0"/>
              <a:t>The proposed project also proposes to apply to 802.15.4 and Bluetooth.</a:t>
            </a:r>
          </a:p>
          <a:p>
            <a:pPr lvl="2"/>
            <a:r>
              <a:rPr lang="en-AU" dirty="0"/>
              <a:t>Given that 802.15.4 and BT are already very low power, would  there be material benefit from this ISO proposal for these technologies?</a:t>
            </a:r>
          </a:p>
          <a:p>
            <a:pPr lvl="1"/>
            <a:r>
              <a:rPr lang="en-AU" dirty="0"/>
              <a:t>There has been no response from 802.15.4 WG as of 8 Sept 2020</a:t>
            </a:r>
          </a:p>
        </p:txBody>
      </p:sp>
      <p:sp>
        <p:nvSpPr>
          <p:cNvPr id="4" name="Footer Placeholder 3">
            <a:extLst>
              <a:ext uri="{FF2B5EF4-FFF2-40B4-BE49-F238E27FC236}">
                <a16:creationId xmlns:a16="http://schemas.microsoft.com/office/drawing/2014/main" id="{6B70CFCC-7606-42F4-B598-ECF53479D6A9}"/>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EC938517-6643-466E-9389-E7AEB258820A}"/>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90</a:t>
            </a:fld>
            <a:endParaRPr lang="en-US"/>
          </a:p>
        </p:txBody>
      </p:sp>
    </p:spTree>
    <p:extLst>
      <p:ext uri="{BB962C8B-B14F-4D97-AF65-F5344CB8AC3E}">
        <p14:creationId xmlns:p14="http://schemas.microsoft.com/office/powerpoint/2010/main" val="336663774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9D8A6-4CF2-46A9-A648-1F665A1F5440}"/>
              </a:ext>
            </a:extLst>
          </p:cNvPr>
          <p:cNvSpPr>
            <a:spLocks noGrp="1"/>
          </p:cNvSpPr>
          <p:nvPr>
            <p:ph type="title"/>
          </p:nvPr>
        </p:nvSpPr>
        <p:spPr/>
        <p:txBody>
          <a:bodyPr/>
          <a:lstStyle/>
          <a:p>
            <a:r>
              <a:rPr lang="en-AU" dirty="0"/>
              <a:t>5.6: An NWIP ballot started on the WUR proposal … but was then cancelled</a:t>
            </a:r>
          </a:p>
        </p:txBody>
      </p:sp>
      <p:sp>
        <p:nvSpPr>
          <p:cNvPr id="3" name="Content Placeholder 2">
            <a:extLst>
              <a:ext uri="{FF2B5EF4-FFF2-40B4-BE49-F238E27FC236}">
                <a16:creationId xmlns:a16="http://schemas.microsoft.com/office/drawing/2014/main" id="{FD44FC6B-82CC-4FEF-941D-BF2B1A314673}"/>
              </a:ext>
            </a:extLst>
          </p:cNvPr>
          <p:cNvSpPr>
            <a:spLocks noGrp="1"/>
          </p:cNvSpPr>
          <p:nvPr>
            <p:ph idx="1"/>
          </p:nvPr>
        </p:nvSpPr>
        <p:spPr/>
        <p:txBody>
          <a:bodyPr/>
          <a:lstStyle/>
          <a:p>
            <a:pPr lvl="1"/>
            <a:r>
              <a:rPr lang="en-AU" dirty="0"/>
              <a:t>The Korean NB has submitted a NWIP ballot on the WUR proposal, closing 18 Sept 2020</a:t>
            </a:r>
          </a:p>
          <a:p>
            <a:pPr lvl="1"/>
            <a:endParaRPr lang="en-AU" dirty="0"/>
          </a:p>
          <a:p>
            <a:pPr lvl="1"/>
            <a:endParaRPr lang="en-AU" dirty="0"/>
          </a:p>
          <a:p>
            <a:pPr lvl="1"/>
            <a:r>
              <a:rPr lang="en-AU" dirty="0"/>
              <a:t>This was weird because comments on the PWI were requested by Oct 2020 … </a:t>
            </a:r>
            <a:r>
              <a:rPr lang="en-AU" dirty="0" err="1"/>
              <a:t>hmmmm</a:t>
            </a:r>
            <a:r>
              <a:rPr lang="en-AU" dirty="0"/>
              <a:t>!</a:t>
            </a:r>
          </a:p>
          <a:p>
            <a:pPr lvl="1"/>
            <a:r>
              <a:rPr lang="en-AU" dirty="0"/>
              <a:t>The ballot was subsequently cancelled for procedural reasons</a:t>
            </a:r>
          </a:p>
          <a:p>
            <a:pPr lvl="2"/>
            <a:r>
              <a:rPr lang="en-AU" dirty="0" err="1"/>
              <a:t>ie</a:t>
            </a:r>
            <a:r>
              <a:rPr lang="en-AU" dirty="0"/>
              <a:t> it was apparently unauthorised</a:t>
            </a:r>
          </a:p>
          <a:p>
            <a:endParaRPr lang="en-AU" dirty="0"/>
          </a:p>
        </p:txBody>
      </p:sp>
      <p:sp>
        <p:nvSpPr>
          <p:cNvPr id="4" name="Footer Placeholder 3">
            <a:extLst>
              <a:ext uri="{FF2B5EF4-FFF2-40B4-BE49-F238E27FC236}">
                <a16:creationId xmlns:a16="http://schemas.microsoft.com/office/drawing/2014/main" id="{6B70CFCC-7606-42F4-B598-ECF53479D6A9}"/>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EC938517-6643-466E-9389-E7AEB258820A}"/>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91</a:t>
            </a:fld>
            <a:endParaRPr lang="en-US"/>
          </a:p>
        </p:txBody>
      </p:sp>
      <p:graphicFrame>
        <p:nvGraphicFramePr>
          <p:cNvPr id="6" name="Object 5">
            <a:extLst>
              <a:ext uri="{FF2B5EF4-FFF2-40B4-BE49-F238E27FC236}">
                <a16:creationId xmlns:a16="http://schemas.microsoft.com/office/drawing/2014/main" id="{F991E4BC-BB61-4B39-BD73-2E662935AD5C}"/>
              </a:ext>
            </a:extLst>
          </p:cNvPr>
          <p:cNvGraphicFramePr>
            <a:graphicFrameLocks noChangeAspect="1"/>
          </p:cNvGraphicFramePr>
          <p:nvPr/>
        </p:nvGraphicFramePr>
        <p:xfrm>
          <a:off x="1333500" y="2743200"/>
          <a:ext cx="381000" cy="806450"/>
        </p:xfrm>
        <a:graphic>
          <a:graphicData uri="http://schemas.openxmlformats.org/presentationml/2006/ole">
            <mc:AlternateContent xmlns:mc="http://schemas.openxmlformats.org/markup-compatibility/2006">
              <mc:Choice xmlns:v="urn:schemas-microsoft-com:vml" Requires="v">
                <p:oleObj spid="_x0000_s325664" name="Acrobat Document" showAsIcon="1" r:id="rId3" imgW="380880" imgH="806400" progId="AcroExch.Document.DC">
                  <p:embed/>
                </p:oleObj>
              </mc:Choice>
              <mc:Fallback>
                <p:oleObj name="Acrobat Document" showAsIcon="1" r:id="rId3" imgW="380880" imgH="806400" progId="AcroExch.Document.DC">
                  <p:embed/>
                  <p:pic>
                    <p:nvPicPr>
                      <p:cNvPr id="6" name="Object 5">
                        <a:extLst>
                          <a:ext uri="{FF2B5EF4-FFF2-40B4-BE49-F238E27FC236}">
                            <a16:creationId xmlns:a16="http://schemas.microsoft.com/office/drawing/2014/main" id="{F991E4BC-BB61-4B39-BD73-2E662935AD5C}"/>
                          </a:ext>
                        </a:extLst>
                      </p:cNvPr>
                      <p:cNvPicPr/>
                      <p:nvPr/>
                    </p:nvPicPr>
                    <p:blipFill>
                      <a:blip r:embed="rId4"/>
                      <a:stretch>
                        <a:fillRect/>
                      </a:stretch>
                    </p:blipFill>
                    <p:spPr>
                      <a:xfrm>
                        <a:off x="1333500" y="2743200"/>
                        <a:ext cx="381000" cy="806450"/>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4B2A875A-5C96-4165-8C17-49271235EAD6}"/>
              </a:ext>
            </a:extLst>
          </p:cNvPr>
          <p:cNvGraphicFramePr>
            <a:graphicFrameLocks noChangeAspect="1"/>
          </p:cNvGraphicFramePr>
          <p:nvPr/>
        </p:nvGraphicFramePr>
        <p:xfrm>
          <a:off x="2400300" y="2751138"/>
          <a:ext cx="381000" cy="806450"/>
        </p:xfrm>
        <a:graphic>
          <a:graphicData uri="http://schemas.openxmlformats.org/presentationml/2006/ole">
            <mc:AlternateContent xmlns:mc="http://schemas.openxmlformats.org/markup-compatibility/2006">
              <mc:Choice xmlns:v="urn:schemas-microsoft-com:vml" Requires="v">
                <p:oleObj spid="_x0000_s325665" name="Acrobat Document" showAsIcon="1" r:id="rId5" imgW="380880" imgH="806400" progId="AcroExch.Document.DC">
                  <p:embed/>
                </p:oleObj>
              </mc:Choice>
              <mc:Fallback>
                <p:oleObj name="Acrobat Document" showAsIcon="1" r:id="rId5" imgW="380880" imgH="806400" progId="AcroExch.Document.DC">
                  <p:embed/>
                  <p:pic>
                    <p:nvPicPr>
                      <p:cNvPr id="7" name="Object 6">
                        <a:extLst>
                          <a:ext uri="{FF2B5EF4-FFF2-40B4-BE49-F238E27FC236}">
                            <a16:creationId xmlns:a16="http://schemas.microsoft.com/office/drawing/2014/main" id="{4B2A875A-5C96-4165-8C17-49271235EAD6}"/>
                          </a:ext>
                        </a:extLst>
                      </p:cNvPr>
                      <p:cNvPicPr/>
                      <p:nvPr/>
                    </p:nvPicPr>
                    <p:blipFill>
                      <a:blip r:embed="rId6"/>
                      <a:stretch>
                        <a:fillRect/>
                      </a:stretch>
                    </p:blipFill>
                    <p:spPr>
                      <a:xfrm>
                        <a:off x="2400300" y="2751138"/>
                        <a:ext cx="381000" cy="806450"/>
                      </a:xfrm>
                      <a:prstGeom prst="rect">
                        <a:avLst/>
                      </a:prstGeom>
                    </p:spPr>
                  </p:pic>
                </p:oleObj>
              </mc:Fallback>
            </mc:AlternateContent>
          </a:graphicData>
        </a:graphic>
      </p:graphicFrame>
    </p:spTree>
    <p:extLst>
      <p:ext uri="{BB962C8B-B14F-4D97-AF65-F5344CB8AC3E}">
        <p14:creationId xmlns:p14="http://schemas.microsoft.com/office/powerpoint/2010/main" val="156890053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6B44DD-7BE0-4A32-993A-E9A5EFC46565}"/>
              </a:ext>
            </a:extLst>
          </p:cNvPr>
          <p:cNvSpPr>
            <a:spLocks noGrp="1"/>
          </p:cNvSpPr>
          <p:nvPr>
            <p:ph type="title"/>
          </p:nvPr>
        </p:nvSpPr>
        <p:spPr/>
        <p:txBody>
          <a:bodyPr/>
          <a:lstStyle/>
          <a:p>
            <a:r>
              <a:rPr lang="en-AU" dirty="0"/>
              <a:t>5.6: The SC6 will discuss a possible LS to SC6</a:t>
            </a:r>
          </a:p>
        </p:txBody>
      </p:sp>
      <p:sp>
        <p:nvSpPr>
          <p:cNvPr id="3" name="Content Placeholder 2">
            <a:extLst>
              <a:ext uri="{FF2B5EF4-FFF2-40B4-BE49-F238E27FC236}">
                <a16:creationId xmlns:a16="http://schemas.microsoft.com/office/drawing/2014/main" id="{B44AEC72-FB32-4963-A5D8-ABB43439642F}"/>
              </a:ext>
            </a:extLst>
          </p:cNvPr>
          <p:cNvSpPr>
            <a:spLocks noGrp="1"/>
          </p:cNvSpPr>
          <p:nvPr>
            <p:ph idx="1"/>
          </p:nvPr>
        </p:nvSpPr>
        <p:spPr/>
        <p:txBody>
          <a:bodyPr/>
          <a:lstStyle/>
          <a:p>
            <a:pPr lvl="1"/>
            <a:r>
              <a:rPr lang="en-US" dirty="0"/>
              <a:t>Minyoung Park (MP) (Chair of </a:t>
            </a:r>
            <a:r>
              <a:rPr lang="en-US" dirty="0" err="1"/>
              <a:t>TGba</a:t>
            </a:r>
            <a:r>
              <a:rPr lang="en-US" dirty="0"/>
              <a:t>) highlighted similarities of the WUR proposal in SC6 with 802.11ba</a:t>
            </a:r>
          </a:p>
          <a:p>
            <a:pPr lvl="2"/>
            <a:r>
              <a:rPr lang="en-US" dirty="0"/>
              <a:t>See </a:t>
            </a:r>
            <a:r>
              <a:rPr lang="en-AU" u="sng" dirty="0">
                <a:hlinkClick r:id="rId2"/>
              </a:rPr>
              <a:t>11-20-1008-00</a:t>
            </a:r>
            <a:endParaRPr lang="en-AU" u="sng" dirty="0"/>
          </a:p>
          <a:p>
            <a:pPr lvl="1"/>
            <a:r>
              <a:rPr lang="en-AU" dirty="0"/>
              <a:t>A possible LS has been developed for transmission to SC6</a:t>
            </a:r>
          </a:p>
          <a:p>
            <a:pPr lvl="2"/>
            <a:r>
              <a:rPr lang="en-AU" dirty="0"/>
              <a:t>See </a:t>
            </a:r>
            <a:r>
              <a:rPr lang="en-AU" dirty="0">
                <a:hlinkClick r:id="rId3"/>
              </a:rPr>
              <a:t>11-20-1358-01</a:t>
            </a:r>
            <a:endParaRPr lang="en-AU" dirty="0"/>
          </a:p>
          <a:p>
            <a:pPr lvl="1"/>
            <a:r>
              <a:rPr lang="en-AU" dirty="0"/>
              <a:t>Motion:</a:t>
            </a:r>
          </a:p>
          <a:p>
            <a:pPr lvl="2"/>
            <a:r>
              <a:rPr lang="en-AU" i="1" dirty="0"/>
              <a:t>The IEEE 802 JTC1 SC recommends to the IEEE 802.11 WG that the LS in </a:t>
            </a:r>
            <a:r>
              <a:rPr lang="en-AU" i="1" dirty="0">
                <a:hlinkClick r:id="rId3"/>
              </a:rPr>
              <a:t>11-20-1358-01</a:t>
            </a:r>
            <a:r>
              <a:rPr lang="en-AU" i="1" dirty="0"/>
              <a:t> related to a proposed Wake-Up Radio project in ISO/IEC JTC1/SC6 be liaised to SC6</a:t>
            </a:r>
          </a:p>
          <a:p>
            <a:pPr lvl="2"/>
            <a:r>
              <a:rPr lang="en-AU" dirty="0"/>
              <a:t>Moved</a:t>
            </a:r>
          </a:p>
          <a:p>
            <a:pPr lvl="2"/>
            <a:r>
              <a:rPr lang="en-AU" dirty="0"/>
              <a:t>Seconded </a:t>
            </a:r>
          </a:p>
          <a:p>
            <a:pPr lvl="2"/>
            <a:endParaRPr lang="en-AU" dirty="0"/>
          </a:p>
          <a:p>
            <a:pPr lvl="2"/>
            <a:endParaRPr lang="en-AU" b="1" dirty="0"/>
          </a:p>
          <a:p>
            <a:pPr lvl="2"/>
            <a:endParaRPr lang="en-AU" u="sng" dirty="0"/>
          </a:p>
        </p:txBody>
      </p:sp>
      <p:sp>
        <p:nvSpPr>
          <p:cNvPr id="4" name="Footer Placeholder 3">
            <a:extLst>
              <a:ext uri="{FF2B5EF4-FFF2-40B4-BE49-F238E27FC236}">
                <a16:creationId xmlns:a16="http://schemas.microsoft.com/office/drawing/2014/main" id="{CC1F6105-79B2-4E10-A3B3-C46881333F3B}"/>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4E4C40EA-4FED-432B-B9C1-8FE265D1AE6F}"/>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92</a:t>
            </a:fld>
            <a:endParaRPr lang="en-US"/>
          </a:p>
        </p:txBody>
      </p:sp>
    </p:spTree>
    <p:extLst>
      <p:ext uri="{BB962C8B-B14F-4D97-AF65-F5344CB8AC3E}">
        <p14:creationId xmlns:p14="http://schemas.microsoft.com/office/powerpoint/2010/main" val="55818537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028D8-7D97-4491-8EBA-C7D1E259C221}"/>
              </a:ext>
            </a:extLst>
          </p:cNvPr>
          <p:cNvSpPr>
            <a:spLocks noGrp="1"/>
          </p:cNvSpPr>
          <p:nvPr>
            <p:ph type="title"/>
          </p:nvPr>
        </p:nvSpPr>
        <p:spPr/>
        <p:txBody>
          <a:bodyPr/>
          <a:lstStyle/>
          <a:p>
            <a:r>
              <a:rPr lang="en-AU" dirty="0"/>
              <a:t>6.1: It was previously observed that </a:t>
            </a:r>
            <a:r>
              <a:rPr lang="en-CA" dirty="0"/>
              <a:t>Wearable Devices overlapped with 802.15 work</a:t>
            </a:r>
            <a:endParaRPr lang="en-AU" dirty="0"/>
          </a:p>
        </p:txBody>
      </p:sp>
      <p:sp>
        <p:nvSpPr>
          <p:cNvPr id="3" name="Content Placeholder 2">
            <a:extLst>
              <a:ext uri="{FF2B5EF4-FFF2-40B4-BE49-F238E27FC236}">
                <a16:creationId xmlns:a16="http://schemas.microsoft.com/office/drawing/2014/main" id="{CD56F006-1081-48D4-8A2C-0780F57C1C06}"/>
              </a:ext>
            </a:extLst>
          </p:cNvPr>
          <p:cNvSpPr>
            <a:spLocks noGrp="1"/>
          </p:cNvSpPr>
          <p:nvPr>
            <p:ph idx="1"/>
          </p:nvPr>
        </p:nvSpPr>
        <p:spPr/>
        <p:txBody>
          <a:bodyPr/>
          <a:lstStyle/>
          <a:p>
            <a:r>
              <a:rPr lang="en-CA" dirty="0"/>
              <a:t>Re-activation of a Wearable Devices advisory group.</a:t>
            </a:r>
            <a:endParaRPr lang="en-AU" dirty="0"/>
          </a:p>
          <a:p>
            <a:pPr lvl="1"/>
            <a:r>
              <a:rPr lang="en-CA" dirty="0"/>
              <a:t>The IEEE 802 liaison officer shared his concerns that some of the concepts within this topic are similar to those in IEEE 802.15.4 (Personal Area Networks). </a:t>
            </a:r>
          </a:p>
          <a:p>
            <a:pPr lvl="1"/>
            <a:r>
              <a:rPr lang="en-CA" dirty="0"/>
              <a:t>The group was approved, but it’s existence will be re-considered at the ISO/IEC JTC1 SC6 plenary in October 2020</a:t>
            </a:r>
          </a:p>
          <a:p>
            <a:pPr lvl="1"/>
            <a:r>
              <a:rPr lang="en-CA" dirty="0"/>
              <a:t>There are no plans to comment at this stage</a:t>
            </a:r>
            <a:endParaRPr lang="en-AU" dirty="0"/>
          </a:p>
          <a:p>
            <a:pPr lvl="1"/>
            <a:endParaRPr lang="en-AU" dirty="0"/>
          </a:p>
        </p:txBody>
      </p:sp>
      <p:sp>
        <p:nvSpPr>
          <p:cNvPr id="4" name="Footer Placeholder 3">
            <a:extLst>
              <a:ext uri="{FF2B5EF4-FFF2-40B4-BE49-F238E27FC236}">
                <a16:creationId xmlns:a16="http://schemas.microsoft.com/office/drawing/2014/main" id="{F02F6A4A-A6C4-49E5-9F72-244A5A984845}"/>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E335D90E-3860-4252-AD2D-B8F10594280A}"/>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93</a:t>
            </a:fld>
            <a:endParaRPr lang="en-US"/>
          </a:p>
        </p:txBody>
      </p:sp>
      <p:graphicFrame>
        <p:nvGraphicFramePr>
          <p:cNvPr id="6" name="Object 5">
            <a:extLst>
              <a:ext uri="{FF2B5EF4-FFF2-40B4-BE49-F238E27FC236}">
                <a16:creationId xmlns:a16="http://schemas.microsoft.com/office/drawing/2014/main" id="{95BE35B9-CAAE-4F3B-8544-B5CA60C04698}"/>
              </a:ext>
            </a:extLst>
          </p:cNvPr>
          <p:cNvGraphicFramePr>
            <a:graphicFrameLocks noChangeAspect="1"/>
          </p:cNvGraphicFramePr>
          <p:nvPr>
            <p:extLst>
              <p:ext uri="{D42A27DB-BD31-4B8C-83A1-F6EECF244321}">
                <p14:modId xmlns:p14="http://schemas.microsoft.com/office/powerpoint/2010/main" val="3351660284"/>
              </p:ext>
            </p:extLst>
          </p:nvPr>
        </p:nvGraphicFramePr>
        <p:xfrm>
          <a:off x="1371600" y="4724400"/>
          <a:ext cx="381000" cy="806450"/>
        </p:xfrm>
        <a:graphic>
          <a:graphicData uri="http://schemas.openxmlformats.org/presentationml/2006/ole">
            <mc:AlternateContent xmlns:mc="http://schemas.openxmlformats.org/markup-compatibility/2006">
              <mc:Choice xmlns:v="urn:schemas-microsoft-com:vml" Requires="v">
                <p:oleObj spid="_x0000_s326673" name="Acrobat Document" showAsIcon="1" r:id="rId3" imgW="380880" imgH="806400" progId="AcroExch.Document.DC">
                  <p:embed/>
                </p:oleObj>
              </mc:Choice>
              <mc:Fallback>
                <p:oleObj name="Acrobat Document" showAsIcon="1" r:id="rId3" imgW="380880" imgH="806400" progId="AcroExch.Document.DC">
                  <p:embed/>
                  <p:pic>
                    <p:nvPicPr>
                      <p:cNvPr id="6" name="Object 5">
                        <a:extLst>
                          <a:ext uri="{FF2B5EF4-FFF2-40B4-BE49-F238E27FC236}">
                            <a16:creationId xmlns:a16="http://schemas.microsoft.com/office/drawing/2014/main" id="{95BE35B9-CAAE-4F3B-8544-B5CA60C04698}"/>
                          </a:ext>
                        </a:extLst>
                      </p:cNvPr>
                      <p:cNvPicPr/>
                      <p:nvPr/>
                    </p:nvPicPr>
                    <p:blipFill>
                      <a:blip r:embed="rId4"/>
                      <a:stretch>
                        <a:fillRect/>
                      </a:stretch>
                    </p:blipFill>
                    <p:spPr>
                      <a:xfrm>
                        <a:off x="1371600" y="4724400"/>
                        <a:ext cx="381000" cy="806450"/>
                      </a:xfrm>
                      <a:prstGeom prst="rect">
                        <a:avLst/>
                      </a:prstGeom>
                    </p:spPr>
                  </p:pic>
                </p:oleObj>
              </mc:Fallback>
            </mc:AlternateContent>
          </a:graphicData>
        </a:graphic>
      </p:graphicFrame>
    </p:spTree>
    <p:extLst>
      <p:ext uri="{BB962C8B-B14F-4D97-AF65-F5344CB8AC3E}">
        <p14:creationId xmlns:p14="http://schemas.microsoft.com/office/powerpoint/2010/main" val="245671704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42281-11B3-4DDA-AF7C-DB1A12B7EF14}"/>
              </a:ext>
            </a:extLst>
          </p:cNvPr>
          <p:cNvSpPr>
            <a:spLocks noGrp="1"/>
          </p:cNvSpPr>
          <p:nvPr>
            <p:ph type="title"/>
          </p:nvPr>
        </p:nvSpPr>
        <p:spPr/>
        <p:txBody>
          <a:bodyPr/>
          <a:lstStyle/>
          <a:p>
            <a:r>
              <a:rPr lang="en-AU" dirty="0"/>
              <a:t>6.3: SC6 approved an </a:t>
            </a:r>
            <a:r>
              <a:rPr lang="en-AU" i="1" dirty="0"/>
              <a:t>Advisory Group on Concepts and Terminology</a:t>
            </a:r>
          </a:p>
        </p:txBody>
      </p:sp>
      <p:sp>
        <p:nvSpPr>
          <p:cNvPr id="9" name="Content Placeholder 8">
            <a:extLst>
              <a:ext uri="{FF2B5EF4-FFF2-40B4-BE49-F238E27FC236}">
                <a16:creationId xmlns:a16="http://schemas.microsoft.com/office/drawing/2014/main" id="{B705B587-E64A-4D94-B4E6-FED74B2A1377}"/>
              </a:ext>
            </a:extLst>
          </p:cNvPr>
          <p:cNvSpPr>
            <a:spLocks noGrp="1"/>
          </p:cNvSpPr>
          <p:nvPr>
            <p:ph idx="1"/>
          </p:nvPr>
        </p:nvSpPr>
        <p:spPr>
          <a:xfrm>
            <a:off x="670560" y="1981200"/>
            <a:ext cx="7772400" cy="4114800"/>
          </a:xfrm>
        </p:spPr>
        <p:txBody>
          <a:bodyPr/>
          <a:lstStyle/>
          <a:p>
            <a:pPr lvl="1"/>
            <a:r>
              <a:rPr lang="en-AU" dirty="0"/>
              <a:t>An </a:t>
            </a:r>
            <a:r>
              <a:rPr lang="en-AU" i="1" dirty="0"/>
              <a:t>Advisory Group on Concepts and Terminology </a:t>
            </a:r>
            <a:r>
              <a:rPr lang="en-AU" dirty="0"/>
              <a:t>(AG-CT) was proposed to address issues with concepts &amp; terminology across SC6 WGs</a:t>
            </a:r>
          </a:p>
          <a:p>
            <a:pPr lvl="2"/>
            <a:r>
              <a:rPr lang="en-AU" i="1" dirty="0"/>
              <a:t>Defining what types of terminological issue are to be addressed by AG-CT, reflecting the needs of SC 6 and the evolving nature of concept and terminology work;</a:t>
            </a:r>
          </a:p>
          <a:p>
            <a:pPr lvl="2"/>
            <a:r>
              <a:rPr lang="en-AU" i="1" dirty="0"/>
              <a:t>Identifying and prioritising terminology issues within existing and emerging projects for attention;</a:t>
            </a:r>
          </a:p>
          <a:p>
            <a:pPr lvl="2"/>
            <a:r>
              <a:rPr lang="en-AU" i="1" dirty="0"/>
              <a:t>Utilising existing standards, ISO/IEC deliverables and good practice from other TC/SCs relating to the development and management of concepts and terminology as input into resolution processes and advice;</a:t>
            </a:r>
          </a:p>
          <a:p>
            <a:pPr lvl="2"/>
            <a:r>
              <a:rPr lang="en-AU" i="1" dirty="0"/>
              <a:t>Establishing appropriate repositories (new or reusing) for supporting the progress, recommendations and updating of documents;</a:t>
            </a:r>
          </a:p>
          <a:p>
            <a:pPr lvl="2"/>
            <a:r>
              <a:rPr lang="en-AU" i="1" dirty="0"/>
              <a:t>Providing concept and terminology advice to SC 6 WG Management, project editors and rapporteurs.</a:t>
            </a:r>
          </a:p>
        </p:txBody>
      </p:sp>
      <p:sp>
        <p:nvSpPr>
          <p:cNvPr id="4" name="Footer Placeholder 3">
            <a:extLst>
              <a:ext uri="{FF2B5EF4-FFF2-40B4-BE49-F238E27FC236}">
                <a16:creationId xmlns:a16="http://schemas.microsoft.com/office/drawing/2014/main" id="{826F4730-FEC1-4488-B46F-6E11A6055931}"/>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A401A00F-EE8E-477B-9929-8D73607880D1}"/>
              </a:ext>
            </a:extLst>
          </p:cNvPr>
          <p:cNvSpPr>
            <a:spLocks noGrp="1"/>
          </p:cNvSpPr>
          <p:nvPr>
            <p:ph type="sldNum" sz="quarter" idx="11"/>
          </p:nvPr>
        </p:nvSpPr>
        <p:spPr/>
        <p:txBody>
          <a:bodyPr/>
          <a:lstStyle/>
          <a:p>
            <a:r>
              <a:rPr lang="en-US"/>
              <a:t>Slide </a:t>
            </a:r>
            <a:fld id="{EF4002E7-DB4D-4CC3-8382-1939D19420D8}" type="slidenum">
              <a:rPr lang="en-US" smtClean="0"/>
              <a:pPr/>
              <a:t>94</a:t>
            </a:fld>
            <a:endParaRPr lang="en-US"/>
          </a:p>
        </p:txBody>
      </p:sp>
    </p:spTree>
    <p:extLst>
      <p:ext uri="{BB962C8B-B14F-4D97-AF65-F5344CB8AC3E}">
        <p14:creationId xmlns:p14="http://schemas.microsoft.com/office/powerpoint/2010/main" val="304082827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4EB11695-33B2-4C40-A3E7-142D5BC81FB5}"/>
              </a:ext>
            </a:extLst>
          </p:cNvPr>
          <p:cNvSpPr>
            <a:spLocks noGrp="1"/>
          </p:cNvSpPr>
          <p:nvPr>
            <p:ph type="title"/>
          </p:nvPr>
        </p:nvSpPr>
        <p:spPr/>
        <p:txBody>
          <a:bodyPr/>
          <a:lstStyle/>
          <a:p>
            <a:r>
              <a:rPr lang="en-AU" dirty="0"/>
              <a:t>6.3: Activity in the </a:t>
            </a:r>
            <a:r>
              <a:rPr lang="en-AU" i="1" dirty="0"/>
              <a:t>Advisory Group on Concept and Terminology </a:t>
            </a:r>
            <a:r>
              <a:rPr lang="en-CA" dirty="0"/>
              <a:t>(AG 2) has been light </a:t>
            </a:r>
            <a:endParaRPr lang="en-AU" dirty="0"/>
          </a:p>
        </p:txBody>
      </p:sp>
      <p:sp>
        <p:nvSpPr>
          <p:cNvPr id="3" name="Content Placeholder 2">
            <a:extLst>
              <a:ext uri="{FF2B5EF4-FFF2-40B4-BE49-F238E27FC236}">
                <a16:creationId xmlns:a16="http://schemas.microsoft.com/office/drawing/2014/main" id="{E0ABBA8A-3C01-4969-A2A0-92CF320ACD3A}"/>
              </a:ext>
            </a:extLst>
          </p:cNvPr>
          <p:cNvSpPr>
            <a:spLocks noGrp="1"/>
          </p:cNvSpPr>
          <p:nvPr>
            <p:ph idx="1"/>
          </p:nvPr>
        </p:nvSpPr>
        <p:spPr/>
        <p:txBody>
          <a:bodyPr/>
          <a:lstStyle/>
          <a:p>
            <a:pPr lvl="1"/>
            <a:r>
              <a:rPr lang="en-AU" dirty="0" err="1"/>
              <a:t>Ms.Qin</a:t>
            </a:r>
            <a:r>
              <a:rPr lang="en-AU" dirty="0"/>
              <a:t> </a:t>
            </a:r>
            <a:r>
              <a:rPr lang="en-AU" dirty="0" err="1"/>
              <a:t>Ll</a:t>
            </a:r>
            <a:r>
              <a:rPr lang="en-AU" dirty="0"/>
              <a:t> (</a:t>
            </a:r>
            <a:r>
              <a:rPr lang="en-AU" dirty="0">
                <a:hlinkClick r:id="rId2"/>
              </a:rPr>
              <a:t>liqin@iwncomm.com</a:t>
            </a:r>
            <a:r>
              <a:rPr lang="en-AU" dirty="0"/>
              <a:t>)  was appointed as the Convenor of the </a:t>
            </a:r>
            <a:r>
              <a:rPr lang="en-AU" i="1" dirty="0"/>
              <a:t>Advisory Group on Concept and Terminology</a:t>
            </a:r>
            <a:r>
              <a:rPr lang="en-CA" i="1" dirty="0"/>
              <a:t> </a:t>
            </a:r>
            <a:r>
              <a:rPr lang="en-CA" dirty="0"/>
              <a:t>(now called AHG 2) </a:t>
            </a:r>
            <a:endParaRPr lang="en-AU" dirty="0"/>
          </a:p>
          <a:p>
            <a:pPr lvl="1"/>
            <a:r>
              <a:rPr lang="en-AU" dirty="0"/>
              <a:t>It is not obvious it is of direct interest to IEEE 802</a:t>
            </a:r>
          </a:p>
          <a:p>
            <a:pPr lvl="2"/>
            <a:r>
              <a:rPr lang="en-AU" dirty="0"/>
              <a:t>However, it has been highlighted today because an IEEE 802 attendee expressed a view that the AG might be misused to the detriment of IEEE 802</a:t>
            </a:r>
          </a:p>
          <a:p>
            <a:pPr lvl="1"/>
            <a:r>
              <a:rPr lang="en-AU" dirty="0"/>
              <a:t>One 802 participants has registered</a:t>
            </a:r>
          </a:p>
          <a:p>
            <a:pPr lvl="2"/>
            <a:r>
              <a:rPr lang="en-AU" dirty="0"/>
              <a:t>Andrew Myles</a:t>
            </a:r>
          </a:p>
          <a:p>
            <a:pPr lvl="1"/>
            <a:r>
              <a:rPr lang="en-AU" dirty="0"/>
              <a:t>A meeting was held on 24 August 2020</a:t>
            </a:r>
          </a:p>
          <a:p>
            <a:pPr lvl="2"/>
            <a:r>
              <a:rPr lang="en-AU" dirty="0"/>
              <a:t>Seven China NB reps &amp; John Day (US NB) attended</a:t>
            </a:r>
          </a:p>
          <a:p>
            <a:pPr lvl="2"/>
            <a:r>
              <a:rPr lang="en-AU" dirty="0"/>
              <a:t>No </a:t>
            </a:r>
            <a:r>
              <a:rPr lang="en-AU"/>
              <a:t>substantive discussion</a:t>
            </a:r>
            <a:endParaRPr lang="en-AU" dirty="0"/>
          </a:p>
        </p:txBody>
      </p:sp>
      <p:sp>
        <p:nvSpPr>
          <p:cNvPr id="4" name="Footer Placeholder 3">
            <a:extLst>
              <a:ext uri="{FF2B5EF4-FFF2-40B4-BE49-F238E27FC236}">
                <a16:creationId xmlns:a16="http://schemas.microsoft.com/office/drawing/2014/main" id="{32947377-26E8-4A28-B706-A6827532B96D}"/>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6482E01B-E23B-45AE-8F17-A3672B8E79F7}"/>
              </a:ext>
            </a:extLst>
          </p:cNvPr>
          <p:cNvSpPr>
            <a:spLocks noGrp="1"/>
          </p:cNvSpPr>
          <p:nvPr>
            <p:ph type="sldNum" sz="quarter" idx="11"/>
          </p:nvPr>
        </p:nvSpPr>
        <p:spPr/>
        <p:txBody>
          <a:bodyPr/>
          <a:lstStyle/>
          <a:p>
            <a:r>
              <a:rPr lang="en-US"/>
              <a:t>Slide </a:t>
            </a:r>
            <a:fld id="{EF4002E7-DB4D-4CC3-8382-1939D19420D8}" type="slidenum">
              <a:rPr lang="en-US" smtClean="0"/>
              <a:pPr/>
              <a:t>95</a:t>
            </a:fld>
            <a:endParaRPr lang="en-US"/>
          </a:p>
        </p:txBody>
      </p:sp>
    </p:spTree>
    <p:extLst>
      <p:ext uri="{BB962C8B-B14F-4D97-AF65-F5344CB8AC3E}">
        <p14:creationId xmlns:p14="http://schemas.microsoft.com/office/powerpoint/2010/main" val="55004590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A273B-F0AA-4406-A055-E98B34D04D80}"/>
              </a:ext>
            </a:extLst>
          </p:cNvPr>
          <p:cNvSpPr>
            <a:spLocks noGrp="1"/>
          </p:cNvSpPr>
          <p:nvPr>
            <p:ph type="title"/>
          </p:nvPr>
        </p:nvSpPr>
        <p:spPr>
          <a:xfrm>
            <a:off x="685800" y="685800"/>
            <a:ext cx="8382000" cy="1066800"/>
          </a:xfrm>
        </p:spPr>
        <p:txBody>
          <a:bodyPr/>
          <a:lstStyle/>
          <a:p>
            <a:r>
              <a:rPr lang="en-AU" dirty="0"/>
              <a:t>6.4: China NB submitted a proposal to SC6/WG1 for an </a:t>
            </a:r>
            <a:r>
              <a:rPr lang="en-AU" i="1" dirty="0"/>
              <a:t>ad hoc </a:t>
            </a:r>
            <a:r>
              <a:rPr lang="en-AU" dirty="0"/>
              <a:t>on trustworthiness at SC6 meeting in Feb 2020</a:t>
            </a:r>
          </a:p>
        </p:txBody>
      </p:sp>
      <p:sp>
        <p:nvSpPr>
          <p:cNvPr id="3" name="Content Placeholder 2">
            <a:extLst>
              <a:ext uri="{FF2B5EF4-FFF2-40B4-BE49-F238E27FC236}">
                <a16:creationId xmlns:a16="http://schemas.microsoft.com/office/drawing/2014/main" id="{914A60A9-7C58-4977-8C26-FC28F5D56C25}"/>
              </a:ext>
            </a:extLst>
          </p:cNvPr>
          <p:cNvSpPr>
            <a:spLocks noGrp="1"/>
          </p:cNvSpPr>
          <p:nvPr>
            <p:ph idx="1"/>
          </p:nvPr>
        </p:nvSpPr>
        <p:spPr/>
        <p:txBody>
          <a:bodyPr/>
          <a:lstStyle/>
          <a:p>
            <a:pPr lvl="1"/>
            <a:r>
              <a:rPr lang="en-AU" dirty="0"/>
              <a:t>The China NB submitted proposal to SC6/WG1 for an </a:t>
            </a:r>
            <a:r>
              <a:rPr lang="en-AU" i="1" dirty="0"/>
              <a:t>ad hoc </a:t>
            </a:r>
            <a:r>
              <a:rPr lang="en-AU" dirty="0"/>
              <a:t>on trustworthiness at SC6 meeting in Feb 2020</a:t>
            </a:r>
          </a:p>
          <a:p>
            <a:pPr lvl="2"/>
            <a:r>
              <a:rPr lang="en-AU" dirty="0"/>
              <a:t>See N17076</a:t>
            </a:r>
          </a:p>
          <a:p>
            <a:pPr lvl="1"/>
            <a:r>
              <a:rPr lang="en-AU" dirty="0"/>
              <a:t>The proposal was derived from a JTC1 activity in JTC1/SG13 to investigate various aspects of trustworthiness in the context of JTC1 standards</a:t>
            </a:r>
          </a:p>
          <a:p>
            <a:pPr lvl="2"/>
            <a:r>
              <a:rPr lang="en-AU" i="1" dirty="0"/>
              <a:t>Complete, improve and maintain the inventory (JTC 1 N14500) including the heat map as a JTC 1 standing document reflecting the landscape of trustworthiness in JTC 1, other ISO and IEC Committees, and other SDOs </a:t>
            </a:r>
          </a:p>
          <a:p>
            <a:pPr lvl="2"/>
            <a:r>
              <a:rPr lang="en-AU" i="1" dirty="0"/>
              <a:t>Complete terminology and description of characteristics and determine what type of document should be created. </a:t>
            </a:r>
          </a:p>
          <a:p>
            <a:pPr lvl="2"/>
            <a:r>
              <a:rPr lang="en-AU" i="1" dirty="0"/>
              <a:t>Develop horizontal deliverables such as frameworks, taxonomy and ontology for ICT trustworthiness for guiding trustworthiness efforts throughout JTC 1 and upon which other deliverables can be developed (beginning with ISO/IEC TS 24462, Ontology for ICT Trustworthiness Assessment)</a:t>
            </a:r>
          </a:p>
          <a:p>
            <a:pPr lvl="1"/>
            <a:r>
              <a:rPr lang="en-AU" dirty="0"/>
              <a:t>…</a:t>
            </a:r>
          </a:p>
        </p:txBody>
      </p:sp>
      <p:sp>
        <p:nvSpPr>
          <p:cNvPr id="4" name="Footer Placeholder 3">
            <a:extLst>
              <a:ext uri="{FF2B5EF4-FFF2-40B4-BE49-F238E27FC236}">
                <a16:creationId xmlns:a16="http://schemas.microsoft.com/office/drawing/2014/main" id="{A2813CF0-BFFE-4752-AADC-8902B7D9F541}"/>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DFEBF8A7-CAE7-48C6-A6AD-ADE88F60E593}"/>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96</a:t>
            </a:fld>
            <a:endParaRPr lang="en-US"/>
          </a:p>
        </p:txBody>
      </p:sp>
      <p:graphicFrame>
        <p:nvGraphicFramePr>
          <p:cNvPr id="8" name="Object 7">
            <a:extLst>
              <a:ext uri="{FF2B5EF4-FFF2-40B4-BE49-F238E27FC236}">
                <a16:creationId xmlns:a16="http://schemas.microsoft.com/office/drawing/2014/main" id="{52AF3A8E-5C6B-4061-A037-AFAFA20BF3C5}"/>
              </a:ext>
            </a:extLst>
          </p:cNvPr>
          <p:cNvGraphicFramePr>
            <a:graphicFrameLocks noChangeAspect="1"/>
          </p:cNvGraphicFramePr>
          <p:nvPr>
            <p:extLst>
              <p:ext uri="{D42A27DB-BD31-4B8C-83A1-F6EECF244321}">
                <p14:modId xmlns:p14="http://schemas.microsoft.com/office/powerpoint/2010/main" val="2249784142"/>
              </p:ext>
            </p:extLst>
          </p:nvPr>
        </p:nvGraphicFramePr>
        <p:xfrm>
          <a:off x="5410200" y="2438400"/>
          <a:ext cx="914400" cy="806450"/>
        </p:xfrm>
        <a:graphic>
          <a:graphicData uri="http://schemas.openxmlformats.org/presentationml/2006/ole">
            <mc:AlternateContent xmlns:mc="http://schemas.openxmlformats.org/markup-compatibility/2006">
              <mc:Choice xmlns:v="urn:schemas-microsoft-com:vml" Requires="v">
                <p:oleObj spid="_x0000_s327698" name="Packager Shell Object" showAsIcon="1" r:id="rId3" imgW="914400" imgH="806400" progId="Package">
                  <p:embed/>
                </p:oleObj>
              </mc:Choice>
              <mc:Fallback>
                <p:oleObj name="Packager Shell Object" showAsIcon="1" r:id="rId3" imgW="914400" imgH="806400" progId="Package">
                  <p:embed/>
                  <p:pic>
                    <p:nvPicPr>
                      <p:cNvPr id="8" name="Object 7">
                        <a:extLst>
                          <a:ext uri="{FF2B5EF4-FFF2-40B4-BE49-F238E27FC236}">
                            <a16:creationId xmlns:a16="http://schemas.microsoft.com/office/drawing/2014/main" id="{52AF3A8E-5C6B-4061-A037-AFAFA20BF3C5}"/>
                          </a:ext>
                        </a:extLst>
                      </p:cNvPr>
                      <p:cNvPicPr/>
                      <p:nvPr/>
                    </p:nvPicPr>
                    <p:blipFill>
                      <a:blip r:embed="rId4"/>
                      <a:stretch>
                        <a:fillRect/>
                      </a:stretch>
                    </p:blipFill>
                    <p:spPr>
                      <a:xfrm>
                        <a:off x="5410200" y="24384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294231753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A273B-F0AA-4406-A055-E98B34D04D80}"/>
              </a:ext>
            </a:extLst>
          </p:cNvPr>
          <p:cNvSpPr>
            <a:spLocks noGrp="1"/>
          </p:cNvSpPr>
          <p:nvPr>
            <p:ph type="title"/>
          </p:nvPr>
        </p:nvSpPr>
        <p:spPr>
          <a:xfrm>
            <a:off x="685800" y="685800"/>
            <a:ext cx="8305800" cy="1066800"/>
          </a:xfrm>
        </p:spPr>
        <p:txBody>
          <a:bodyPr/>
          <a:lstStyle/>
          <a:p>
            <a:r>
              <a:rPr lang="en-AU" dirty="0"/>
              <a:t>6.4: China NB submitted a proposal to SC6/WG1 for an </a:t>
            </a:r>
            <a:r>
              <a:rPr lang="en-AU" i="1" dirty="0"/>
              <a:t>ad hoc </a:t>
            </a:r>
            <a:r>
              <a:rPr lang="en-AU" dirty="0"/>
              <a:t>on trustworthiness at SC6 meeting in Feb 2020</a:t>
            </a:r>
          </a:p>
        </p:txBody>
      </p:sp>
      <p:sp>
        <p:nvSpPr>
          <p:cNvPr id="3" name="Content Placeholder 2">
            <a:extLst>
              <a:ext uri="{FF2B5EF4-FFF2-40B4-BE49-F238E27FC236}">
                <a16:creationId xmlns:a16="http://schemas.microsoft.com/office/drawing/2014/main" id="{914A60A9-7C58-4977-8C26-FC28F5D56C25}"/>
              </a:ext>
            </a:extLst>
          </p:cNvPr>
          <p:cNvSpPr>
            <a:spLocks noGrp="1"/>
          </p:cNvSpPr>
          <p:nvPr>
            <p:ph idx="1"/>
          </p:nvPr>
        </p:nvSpPr>
        <p:spPr/>
        <p:txBody>
          <a:bodyPr/>
          <a:lstStyle/>
          <a:p>
            <a:pPr lvl="1"/>
            <a:r>
              <a:rPr lang="en-AU" dirty="0"/>
              <a:t>The proposal was for SC6 to establish an </a:t>
            </a:r>
            <a:r>
              <a:rPr lang="en-AU" i="1" dirty="0"/>
              <a:t>ad hoc </a:t>
            </a:r>
            <a:r>
              <a:rPr lang="en-AU" dirty="0"/>
              <a:t>to:</a:t>
            </a:r>
          </a:p>
          <a:p>
            <a:pPr lvl="2"/>
            <a:r>
              <a:rPr lang="en-AU" i="1" dirty="0"/>
              <a:t>Provide an environment where SC 6 members can discuss the impacts of concepts on trustworthiness and related standards on development of SC 6 standards</a:t>
            </a:r>
          </a:p>
          <a:p>
            <a:pPr lvl="2"/>
            <a:r>
              <a:rPr lang="en-AU" i="1" dirty="0"/>
              <a:t>As a channel from which liaisons/inputs can be made to JTC 1 WG on Trustworthiness</a:t>
            </a:r>
          </a:p>
          <a:p>
            <a:pPr lvl="1"/>
            <a:r>
              <a:rPr lang="en-AU" dirty="0"/>
              <a:t>The proposed </a:t>
            </a:r>
            <a:r>
              <a:rPr lang="en-AU" i="1" dirty="0"/>
              <a:t>ad </a:t>
            </a:r>
            <a:r>
              <a:rPr lang="en-AU" i="1" dirty="0" err="1"/>
              <a:t>hoc</a:t>
            </a:r>
            <a:r>
              <a:rPr lang="en-AU" dirty="0" err="1"/>
              <a:t>’s</a:t>
            </a:r>
            <a:r>
              <a:rPr lang="en-AU" dirty="0"/>
              <a:t> scope was:</a:t>
            </a:r>
          </a:p>
          <a:p>
            <a:pPr lvl="2"/>
            <a:r>
              <a:rPr lang="en-AU" i="1" dirty="0"/>
              <a:t>Review outputs of JTC 1 work on trustworthiness (including the previous AG on Trustworthiness outputs)</a:t>
            </a:r>
          </a:p>
          <a:p>
            <a:pPr lvl="2"/>
            <a:r>
              <a:rPr lang="en-AU" i="1" dirty="0"/>
              <a:t>Follow up the progress of the ISO/IEC JTC 1 WG on Trustworthiness</a:t>
            </a:r>
          </a:p>
          <a:p>
            <a:pPr lvl="2"/>
            <a:r>
              <a:rPr lang="en-AU" i="1" dirty="0"/>
              <a:t>Collect information about standardization gaps relevant to Trustworthiness from SC 6 viewpoint and practice</a:t>
            </a:r>
          </a:p>
          <a:p>
            <a:pPr lvl="2"/>
            <a:r>
              <a:rPr lang="en-AU" i="1" dirty="0"/>
              <a:t>Develop a guidance document or a Standing Document on Trustworthiness should be developed in SC 6</a:t>
            </a:r>
          </a:p>
          <a:p>
            <a:pPr lvl="2"/>
            <a:r>
              <a:rPr lang="en-AU" i="1" dirty="0"/>
              <a:t>Provide reports or recommendations to SC 6 and </a:t>
            </a:r>
            <a:r>
              <a:rPr lang="en-AU" dirty="0"/>
              <a:t>JTC 1. </a:t>
            </a:r>
          </a:p>
        </p:txBody>
      </p:sp>
      <p:sp>
        <p:nvSpPr>
          <p:cNvPr id="4" name="Footer Placeholder 3">
            <a:extLst>
              <a:ext uri="{FF2B5EF4-FFF2-40B4-BE49-F238E27FC236}">
                <a16:creationId xmlns:a16="http://schemas.microsoft.com/office/drawing/2014/main" id="{A2813CF0-BFFE-4752-AADC-8902B7D9F541}"/>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DFEBF8A7-CAE7-48C6-A6AD-ADE88F60E593}"/>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97</a:t>
            </a:fld>
            <a:endParaRPr lang="en-US"/>
          </a:p>
        </p:txBody>
      </p:sp>
    </p:spTree>
    <p:extLst>
      <p:ext uri="{BB962C8B-B14F-4D97-AF65-F5344CB8AC3E}">
        <p14:creationId xmlns:p14="http://schemas.microsoft.com/office/powerpoint/2010/main" val="159813513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028D8-7D97-4491-8EBA-C7D1E259C221}"/>
              </a:ext>
            </a:extLst>
          </p:cNvPr>
          <p:cNvSpPr>
            <a:spLocks noGrp="1"/>
          </p:cNvSpPr>
          <p:nvPr>
            <p:ph type="title"/>
          </p:nvPr>
        </p:nvSpPr>
        <p:spPr>
          <a:xfrm>
            <a:off x="685800" y="685800"/>
            <a:ext cx="8458200" cy="1066800"/>
          </a:xfrm>
        </p:spPr>
        <p:txBody>
          <a:bodyPr/>
          <a:lstStyle/>
          <a:p>
            <a:r>
              <a:rPr lang="en-AU" dirty="0"/>
              <a:t>6.4: An IEEE 802 participant has reported on the discussion of the </a:t>
            </a:r>
            <a:r>
              <a:rPr lang="en-CA" i="1" dirty="0"/>
              <a:t>Trustworthiness ad-hoc </a:t>
            </a:r>
            <a:r>
              <a:rPr lang="en-CA" dirty="0"/>
              <a:t>group</a:t>
            </a:r>
            <a:endParaRPr lang="en-AU" dirty="0"/>
          </a:p>
        </p:txBody>
      </p:sp>
      <p:sp>
        <p:nvSpPr>
          <p:cNvPr id="3" name="Content Placeholder 2">
            <a:extLst>
              <a:ext uri="{FF2B5EF4-FFF2-40B4-BE49-F238E27FC236}">
                <a16:creationId xmlns:a16="http://schemas.microsoft.com/office/drawing/2014/main" id="{CD56F006-1081-48D4-8A2C-0780F57C1C06}"/>
              </a:ext>
            </a:extLst>
          </p:cNvPr>
          <p:cNvSpPr>
            <a:spLocks noGrp="1"/>
          </p:cNvSpPr>
          <p:nvPr>
            <p:ph idx="1"/>
          </p:nvPr>
        </p:nvSpPr>
        <p:spPr/>
        <p:txBody>
          <a:bodyPr/>
          <a:lstStyle/>
          <a:p>
            <a:pPr lvl="1"/>
            <a:r>
              <a:rPr lang="en-CA" dirty="0"/>
              <a:t>The scope of this activity appears to be very broad and includes security (encryption) issues, so that this may be an opportunity for various National Bodies (NB) to question the security of IEEE 802 standards as they come through ISO/IEC JTC1 SC6 for international ratification.</a:t>
            </a:r>
          </a:p>
          <a:p>
            <a:pPr lvl="1"/>
            <a:r>
              <a:rPr lang="en-CA" dirty="0"/>
              <a:t>There is a concern within the IEEE 802 community that: </a:t>
            </a:r>
            <a:endParaRPr lang="en-AU" dirty="0"/>
          </a:p>
          <a:p>
            <a:pPr lvl="2"/>
            <a:r>
              <a:rPr lang="en-CA" dirty="0"/>
              <a:t>This will potentially open up the IEEE 802 standard for security scrutiny by entities who were not present in the original IEEE 802 standardisation committees</a:t>
            </a:r>
            <a:endParaRPr lang="en-AU" dirty="0"/>
          </a:p>
          <a:p>
            <a:pPr lvl="2"/>
            <a:r>
              <a:rPr lang="en-CA" dirty="0"/>
              <a:t>That this will delay the process of the various IEEE 802 standards becoming ISO/IEC standards.</a:t>
            </a:r>
            <a:endParaRPr lang="en-AU" dirty="0"/>
          </a:p>
          <a:p>
            <a:pPr lvl="1"/>
            <a:r>
              <a:rPr lang="en-CA" dirty="0"/>
              <a:t>It was agreed to allow this ad-hoc to proceed, but it’s existence will be re-considered at the next ISO/IEC JTC1 SC6 plenary (October 2020).</a:t>
            </a:r>
            <a:endParaRPr lang="en-AU" dirty="0"/>
          </a:p>
          <a:p>
            <a:pPr lvl="1"/>
            <a:endParaRPr lang="en-AU" dirty="0"/>
          </a:p>
        </p:txBody>
      </p:sp>
      <p:sp>
        <p:nvSpPr>
          <p:cNvPr id="4" name="Footer Placeholder 3">
            <a:extLst>
              <a:ext uri="{FF2B5EF4-FFF2-40B4-BE49-F238E27FC236}">
                <a16:creationId xmlns:a16="http://schemas.microsoft.com/office/drawing/2014/main" id="{F02F6A4A-A6C4-49E5-9F72-244A5A984845}"/>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E335D90E-3860-4252-AD2D-B8F10594280A}"/>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98</a:t>
            </a:fld>
            <a:endParaRPr lang="en-US"/>
          </a:p>
        </p:txBody>
      </p:sp>
      <p:graphicFrame>
        <p:nvGraphicFramePr>
          <p:cNvPr id="6" name="Object 5">
            <a:extLst>
              <a:ext uri="{FF2B5EF4-FFF2-40B4-BE49-F238E27FC236}">
                <a16:creationId xmlns:a16="http://schemas.microsoft.com/office/drawing/2014/main" id="{83B30CEA-C8C7-4A7B-93B3-0FE826CD0B0A}"/>
              </a:ext>
            </a:extLst>
          </p:cNvPr>
          <p:cNvGraphicFramePr>
            <a:graphicFrameLocks noChangeAspect="1"/>
          </p:cNvGraphicFramePr>
          <p:nvPr/>
        </p:nvGraphicFramePr>
        <p:xfrm>
          <a:off x="7629525" y="5851525"/>
          <a:ext cx="914400" cy="806450"/>
        </p:xfrm>
        <a:graphic>
          <a:graphicData uri="http://schemas.openxmlformats.org/presentationml/2006/ole">
            <mc:AlternateContent xmlns:mc="http://schemas.openxmlformats.org/markup-compatibility/2006">
              <mc:Choice xmlns:v="urn:schemas-microsoft-com:vml" Requires="v">
                <p:oleObj spid="_x0000_s328721" name="Acrobat Document" showAsIcon="1" r:id="rId3" imgW="914597" imgH="806311" progId="AcroExch.Document.DC">
                  <p:embed/>
                </p:oleObj>
              </mc:Choice>
              <mc:Fallback>
                <p:oleObj name="Acrobat Document" showAsIcon="1" r:id="rId3" imgW="914597" imgH="806311" progId="AcroExch.Document.DC">
                  <p:embed/>
                  <p:pic>
                    <p:nvPicPr>
                      <p:cNvPr id="6" name="Object 5">
                        <a:extLst>
                          <a:ext uri="{FF2B5EF4-FFF2-40B4-BE49-F238E27FC236}">
                            <a16:creationId xmlns:a16="http://schemas.microsoft.com/office/drawing/2014/main" id="{83B30CEA-C8C7-4A7B-93B3-0FE826CD0B0A}"/>
                          </a:ext>
                        </a:extLst>
                      </p:cNvPr>
                      <p:cNvPicPr/>
                      <p:nvPr/>
                    </p:nvPicPr>
                    <p:blipFill>
                      <a:blip r:embed="rId4"/>
                      <a:stretch>
                        <a:fillRect/>
                      </a:stretch>
                    </p:blipFill>
                    <p:spPr>
                      <a:xfrm>
                        <a:off x="7629525" y="5851525"/>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111848127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4EB11695-33B2-4C40-A3E7-142D5BC81FB5}"/>
              </a:ext>
            </a:extLst>
          </p:cNvPr>
          <p:cNvSpPr>
            <a:spLocks noGrp="1"/>
          </p:cNvSpPr>
          <p:nvPr>
            <p:ph type="title"/>
          </p:nvPr>
        </p:nvSpPr>
        <p:spPr/>
        <p:txBody>
          <a:bodyPr/>
          <a:lstStyle/>
          <a:p>
            <a:r>
              <a:rPr lang="en-AU" dirty="0"/>
              <a:t>6.4 Activity in the </a:t>
            </a:r>
            <a:r>
              <a:rPr lang="en-CA" i="1" dirty="0"/>
              <a:t>Trustworthiness ad-hoc  </a:t>
            </a:r>
            <a:r>
              <a:rPr lang="en-CA" dirty="0"/>
              <a:t>(AHG 2) </a:t>
            </a:r>
            <a:r>
              <a:rPr lang="en-CA" i="1" dirty="0"/>
              <a:t>has been </a:t>
            </a:r>
            <a:r>
              <a:rPr lang="en-CA" dirty="0"/>
              <a:t>light</a:t>
            </a:r>
            <a:r>
              <a:rPr lang="en-CA" i="1" dirty="0"/>
              <a:t> </a:t>
            </a:r>
            <a:endParaRPr lang="en-AU" dirty="0"/>
          </a:p>
        </p:txBody>
      </p:sp>
      <p:sp>
        <p:nvSpPr>
          <p:cNvPr id="3" name="Content Placeholder 2">
            <a:extLst>
              <a:ext uri="{FF2B5EF4-FFF2-40B4-BE49-F238E27FC236}">
                <a16:creationId xmlns:a16="http://schemas.microsoft.com/office/drawing/2014/main" id="{E0ABBA8A-3C01-4969-A2A0-92CF320ACD3A}"/>
              </a:ext>
            </a:extLst>
          </p:cNvPr>
          <p:cNvSpPr>
            <a:spLocks noGrp="1"/>
          </p:cNvSpPr>
          <p:nvPr>
            <p:ph idx="1"/>
          </p:nvPr>
        </p:nvSpPr>
        <p:spPr/>
        <p:txBody>
          <a:bodyPr/>
          <a:lstStyle/>
          <a:p>
            <a:pPr lvl="1"/>
            <a:r>
              <a:rPr lang="en-AU" dirty="0" err="1"/>
              <a:t>Ms.Yujiao</a:t>
            </a:r>
            <a:r>
              <a:rPr lang="en-AU" dirty="0"/>
              <a:t> LI (yujiao.li@iwncomm.com) was appointed as the Convenor of the </a:t>
            </a:r>
            <a:r>
              <a:rPr lang="en-CA" i="1" dirty="0"/>
              <a:t>Trustworthiness ad-hoc </a:t>
            </a:r>
            <a:r>
              <a:rPr lang="en-CA" dirty="0"/>
              <a:t>(now called AHG 2) </a:t>
            </a:r>
            <a:endParaRPr lang="en-AU" dirty="0"/>
          </a:p>
          <a:p>
            <a:pPr lvl="1"/>
            <a:r>
              <a:rPr lang="en-AU" dirty="0"/>
              <a:t>A request was by SC6 for participants to volunteer for the </a:t>
            </a:r>
            <a:r>
              <a:rPr lang="en-CA" i="1" dirty="0"/>
              <a:t>Trustworthiness ad-hoc</a:t>
            </a:r>
            <a:r>
              <a:rPr lang="en-AU" dirty="0"/>
              <a:t> (N17152)</a:t>
            </a:r>
          </a:p>
          <a:p>
            <a:pPr lvl="1"/>
            <a:r>
              <a:rPr lang="en-AU" dirty="0"/>
              <a:t>A number of 802 participants have registered</a:t>
            </a:r>
          </a:p>
          <a:p>
            <a:pPr lvl="2"/>
            <a:r>
              <a:rPr lang="en-AU" dirty="0"/>
              <a:t>Andrew Myles</a:t>
            </a:r>
          </a:p>
          <a:p>
            <a:pPr lvl="2"/>
            <a:r>
              <a:rPr lang="en-AU" dirty="0"/>
              <a:t>Peter Yee</a:t>
            </a:r>
          </a:p>
          <a:p>
            <a:pPr lvl="2"/>
            <a:r>
              <a:rPr lang="en-AU" dirty="0"/>
              <a:t>Stephen McCann (through BSI)</a:t>
            </a:r>
          </a:p>
          <a:p>
            <a:pPr lvl="1"/>
            <a:r>
              <a:rPr lang="en-AU" dirty="0"/>
              <a:t>A meeting has been scheduled for 15 Sept 2020 @ 13:00 UTC</a:t>
            </a:r>
          </a:p>
          <a:p>
            <a:pPr lvl="2"/>
            <a:r>
              <a:rPr lang="en-AU" dirty="0"/>
              <a:t>Peter Yee has volunteered to attend</a:t>
            </a:r>
          </a:p>
          <a:p>
            <a:pPr lvl="1"/>
            <a:r>
              <a:rPr lang="en-AU" dirty="0"/>
              <a:t>A meeting has also been scheduled for the virtual SC6 meeting for 26 Oct 2020 @ 7:00-8:00 UTC</a:t>
            </a:r>
          </a:p>
          <a:p>
            <a:pPr lvl="2"/>
            <a:r>
              <a:rPr lang="en-AU" dirty="0"/>
              <a:t>Peter Yee has volunteered to attend</a:t>
            </a:r>
          </a:p>
          <a:p>
            <a:pPr lvl="2"/>
            <a:endParaRPr lang="en-AU" dirty="0"/>
          </a:p>
        </p:txBody>
      </p:sp>
      <p:sp>
        <p:nvSpPr>
          <p:cNvPr id="4" name="Footer Placeholder 3">
            <a:extLst>
              <a:ext uri="{FF2B5EF4-FFF2-40B4-BE49-F238E27FC236}">
                <a16:creationId xmlns:a16="http://schemas.microsoft.com/office/drawing/2014/main" id="{32947377-26E8-4A28-B706-A6827532B96D}"/>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6482E01B-E23B-45AE-8F17-A3672B8E79F7}"/>
              </a:ext>
            </a:extLst>
          </p:cNvPr>
          <p:cNvSpPr>
            <a:spLocks noGrp="1"/>
          </p:cNvSpPr>
          <p:nvPr>
            <p:ph type="sldNum" sz="quarter" idx="11"/>
          </p:nvPr>
        </p:nvSpPr>
        <p:spPr/>
        <p:txBody>
          <a:bodyPr/>
          <a:lstStyle/>
          <a:p>
            <a:r>
              <a:rPr lang="en-US"/>
              <a:t>Slide </a:t>
            </a:r>
            <a:fld id="{EF4002E7-DB4D-4CC3-8382-1939D19420D8}" type="slidenum">
              <a:rPr lang="en-US" smtClean="0"/>
              <a:pPr/>
              <a:t>99</a:t>
            </a:fld>
            <a:endParaRPr lang="en-US"/>
          </a:p>
        </p:txBody>
      </p:sp>
    </p:spTree>
    <p:extLst>
      <p:ext uri="{BB962C8B-B14F-4D97-AF65-F5344CB8AC3E}">
        <p14:creationId xmlns:p14="http://schemas.microsoft.com/office/powerpoint/2010/main" val="476220184"/>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17759</Words>
  <Application>Microsoft Office PowerPoint</Application>
  <PresentationFormat>On-screen Show (4:3)</PresentationFormat>
  <Paragraphs>2721</Paragraphs>
  <Slides>178</Slides>
  <Notes>9</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4</vt:i4>
      </vt:variant>
      <vt:variant>
        <vt:lpstr>Slide Titles</vt:lpstr>
      </vt:variant>
      <vt:variant>
        <vt:i4>178</vt:i4>
      </vt:variant>
    </vt:vector>
  </HeadingPairs>
  <TitlesOfParts>
    <vt:vector size="186" baseType="lpstr">
      <vt:lpstr>Arial</vt:lpstr>
      <vt:lpstr>Calibri</vt:lpstr>
      <vt:lpstr>Times New Roman</vt:lpstr>
      <vt:lpstr>802-11-Submission</vt:lpstr>
      <vt:lpstr>Acrobat Document</vt:lpstr>
      <vt:lpstr>Document</vt:lpstr>
      <vt:lpstr>Packager Shell Object</vt:lpstr>
      <vt:lpstr>Microsoft Word Document</vt:lpstr>
      <vt:lpstr>IEEE 802 JTC1 Standing Committee September 2020 agenda virtually (will be updated during meeting)</vt:lpstr>
      <vt:lpstr>This document will be used to provide information for any IEEE 802 JTC1 SC meetings in Sept 2020</vt:lpstr>
      <vt:lpstr>The SC will review the official IEEE-SA patent material for pre-PAR groups</vt:lpstr>
      <vt:lpstr>Participant behavior in IEEE-SA activities is guided by the IEEE Codes of Ethics &amp; Conduct</vt:lpstr>
      <vt:lpstr>Participants in the IEEE-SA “individual process” shall act independently of others, including employers</vt:lpstr>
      <vt:lpstr>IEEE-SA standards activities shall allow the fair &amp; equitable consideration of all viewpoints</vt:lpstr>
      <vt:lpstr>IEEE SA Copyright Policy</vt:lpstr>
      <vt:lpstr>IEEE SA Copyright Policy</vt:lpstr>
      <vt:lpstr>The IEEE 802 JTC1 SC will meet virtually in Sept 2020</vt:lpstr>
      <vt:lpstr>The IEEE 802 JTC1 SC regular meeting has a high-level list of agenda items to be considered</vt:lpstr>
      <vt:lpstr>The IEEE 802 JTC1 SC will consider approving its agenda</vt:lpstr>
      <vt:lpstr>The IEEE 802 JTC1 SC will consider approval of the minutes of its July 2020 meeting</vt:lpstr>
      <vt:lpstr>The goals of the IEEE 802 JTC1 SC were reaffirmed by the IEEE 802 EC in July 2018</vt:lpstr>
      <vt:lpstr>The IEEE 802 WGs continue to liaise drafts to SC6 for their information</vt:lpstr>
      <vt:lpstr>IEEE 802 continues to notify SC6 of various new projects</vt:lpstr>
      <vt:lpstr>The iMeet area for the “Adoption of IEEE 802 standards by ISO/IEC JTC1” is operational</vt:lpstr>
      <vt:lpstr>IEEE 802 has sent 64 standards through to PSDO ratification with 41 in-process</vt:lpstr>
      <vt:lpstr>IEEE 802.1 WG has sent 31 standards completely through the PSDO ratification process</vt:lpstr>
      <vt:lpstr>IEEE 802.1 WG has sent 31 standards completely through the PSDO ratification process</vt:lpstr>
      <vt:lpstr>IEEE 802.1 WG has sent 31 standards completely through the PSDO ratification process</vt:lpstr>
      <vt:lpstr>IEEE 802.3 WG has sent 15 standards completely through the PSDO ratification process</vt:lpstr>
      <vt:lpstr>IEEE 802.3 WG has sent 15 standards completely through the PSDO ratification process</vt:lpstr>
      <vt:lpstr>IEEE 802.11 WG has sent 9 standards completely through the PSDO ratification process</vt:lpstr>
      <vt:lpstr>IEEE 802.15 WG has sent three standards  completely through the PSDO ratification process</vt:lpstr>
      <vt:lpstr>IEEE 802.16 WG has sent zero standards completely through the PSDO ratification process</vt:lpstr>
      <vt:lpstr>IEEE 802.21 WG has sent three standards completely through the PSDO ratification process</vt:lpstr>
      <vt:lpstr>IEEE 802.22 WG has sent three standards completely through the PSDO ratification process</vt:lpstr>
      <vt:lpstr>IEEE 802.1 has 16 standards in the pipeline for ratification under the PSDO</vt:lpstr>
      <vt:lpstr>IEEE 802.1 has 16 standards in the pipeline for ratification under the PSDO</vt:lpstr>
      <vt:lpstr>IEEE 802.1 WG has a number of regular participants in IEEE 802 JTC1 SC activities</vt:lpstr>
      <vt:lpstr>IEEE 802.1Q-2018 is waiting for publication</vt:lpstr>
      <vt:lpstr>IEEE 802.1Qcc 60-day ballot passed in July 2020 but a response is required</vt:lpstr>
      <vt:lpstr>IEEE 802.1Qcp-2018 60-day ballot passed and is waiting for start of FDIS ballot</vt:lpstr>
      <vt:lpstr>IEEE 802.1Qcy-2019 60-day ballot passed and is waiting for start of FDIS ballot</vt:lpstr>
      <vt:lpstr>IEEE 802.1Xck FDIS ballot passed in June 2020 , a response sent and is waiting for publication</vt:lpstr>
      <vt:lpstr>IEEE 802.1AE-Rev FDIS passed in June 2020, a response sent and is waiting for publication</vt:lpstr>
      <vt:lpstr>IEEE 802.1AS-Rev 60-day ballot passed in August 2020 but requires a response</vt:lpstr>
      <vt:lpstr>IEEE 802.1AX-REV 60-day ballot passed in August 2020 and is waiting for FDIS start</vt:lpstr>
      <vt:lpstr>IEEE 802.1Q-REV will probably be liaised in Nov 2020</vt:lpstr>
      <vt:lpstr>IEEE 802.1Qcx was liaised for information in Jan 2020</vt:lpstr>
      <vt:lpstr>IEEE 802.1X-2020 was liaised for information</vt:lpstr>
      <vt:lpstr>IEEE 802.1CMde was liaised for information in Jan 2020</vt:lpstr>
      <vt:lpstr>IEEE 802.1AE-2018/Cor 1-2020 has been liaised for information</vt:lpstr>
      <vt:lpstr>IEEE 802.1Qcr was liaised in Aug 2020</vt:lpstr>
      <vt:lpstr>IEEE 802.1CS was liaised in Aug 2020</vt:lpstr>
      <vt:lpstr>IEEE 802.1Qcz was liaised in Aug 2020</vt:lpstr>
      <vt:lpstr>IEEE 802.3 has 13 standards in the pipeline for ratification under the PSDO process</vt:lpstr>
      <vt:lpstr>IEEE 802.3 WG has a number of regular participants in IEEE 802 JTC1 SC activities</vt:lpstr>
      <vt:lpstr>IEEE 802.3.1 is being systematically reviewed by ISO with ballot closing on 2 Dec 2020</vt:lpstr>
      <vt:lpstr>IEEE 802.3-REV FDIS ballot passed and requires a response</vt:lpstr>
      <vt:lpstr>IEEE 802.3cb-2018 will be submitted to FDIS ballot in August 2020</vt:lpstr>
      <vt:lpstr>IEEE 802.3bt-2018 60-day pre-ballot closes in October 2020</vt:lpstr>
      <vt:lpstr>IEEE 802.3cd-2018 60-day pre-ballot closes in October 2020</vt:lpstr>
      <vt:lpstr>IEEE 802.3cn-2019 will be submitted to 60-day pre-ballot in September 2020</vt:lpstr>
      <vt:lpstr>IEEE 802.3cg-2019 will be submitted to 60-day pre-ballot in September 2020</vt:lpstr>
      <vt:lpstr>IEEE 802.3cq-2020 will be submitted to 60-day pre-ballot in October 2020</vt:lpstr>
      <vt:lpstr>IEEE 802.3cm-2020 will be submitted to 60-day pre-ballot in October 2020</vt:lpstr>
      <vt:lpstr>IEEE 802.3ch-2020 will be submitted to 60-day pre-ballot in October 2020</vt:lpstr>
      <vt:lpstr>IEEE 802.3ca-2020 will be submitted to 60-day pre-ballot in October 2020</vt:lpstr>
      <vt:lpstr>IEEE 802.3.2-2019 will be submitted to 60-day pre-ballot in September 2020</vt:lpstr>
      <vt:lpstr>IEEE 802.3cr draft will probably be liaised in Sept 2020</vt:lpstr>
      <vt:lpstr>IEEE 802.3cu draft will probably be liaised in Sept 2020</vt:lpstr>
      <vt:lpstr>IEEE 802.11 has 12 standards in the pipeline for ratification under the PSDO</vt:lpstr>
      <vt:lpstr>IEEE 802.11 has 12 standards in the pipeline for ratification under the PSDO</vt:lpstr>
      <vt:lpstr>IEEE 802.11 WG has a number of regular participants in IEEE 802 JTC1 SC activities</vt:lpstr>
      <vt:lpstr>IEEE 802.11aj FDIS ballot passed in Jun 2020 and is waiting for publication</vt:lpstr>
      <vt:lpstr>IEEE 802.11ak FDIS ballot passed in Jun 2020 and is waiting for publication</vt:lpstr>
      <vt:lpstr>IEEE 802.11aq FDIS ballot passed in Jun 2020 and is waiting for publication</vt:lpstr>
      <vt:lpstr>IEEE 802.11ax was liaised for information in January 2020</vt:lpstr>
      <vt:lpstr>IEEE 802.11ay was liaised for information in January 2020</vt:lpstr>
      <vt:lpstr>IEEE 802.11az will be liaised in the future</vt:lpstr>
      <vt:lpstr>IEEE 802.11ba was liaised for information in March 2020</vt:lpstr>
      <vt:lpstr>IEEE 802.11bb will be liaised when appropriate</vt:lpstr>
      <vt:lpstr>IEEE 802.11bc will be liaised when appropriate</vt:lpstr>
      <vt:lpstr>IEEE 802.11bd will be liaised when appropriate</vt:lpstr>
      <vt:lpstr>IEEE 802.11be will be liaised when appropriate</vt:lpstr>
      <vt:lpstr>IEEE 802.11REVmd was liaised for information in Jan 2020</vt:lpstr>
      <vt:lpstr>IEEE 802.15 has zero standards in the pipeline for ratification under the PSDO</vt:lpstr>
      <vt:lpstr>IEEE 802.15 WG has a number of regular participants in IEEE 802 JTC1 SC activities</vt:lpstr>
      <vt:lpstr>IEEE 802.22 has one standard in the pipeline for ratification under the PSDO</vt:lpstr>
      <vt:lpstr>IEEE 802.22 WG has a number of regular participants in IEEE 802 JTC1 SC activities</vt:lpstr>
      <vt:lpstr>ISO/IEC/IEEE 8802-22:2015 passed its systematic review</vt:lpstr>
      <vt:lpstr>IEEE 802.22-2019 60-day ballot closes in October 2020</vt:lpstr>
      <vt:lpstr>The next SC6 meeting on Oct 2020 in Vienna, Austria has not yet been cancelled is now virtual</vt:lpstr>
      <vt:lpstr>The SC6 meeting in October stretches over two weeks</vt:lpstr>
      <vt:lpstr>An agenda has been proposed for SC6/WG1</vt:lpstr>
      <vt:lpstr>An agenda has been proposed for SC6/WG1</vt:lpstr>
      <vt:lpstr>5.6: Korea NB experts submitted a proposal to SC6 for a WUR standard for Wi-Fi (&amp; other tech) in Feb 2020 </vt:lpstr>
      <vt:lpstr>5.6: An IEEE 802 participant reported on the discussion of the WUR proposal at the SC6 meeting in Feb 2020</vt:lpstr>
      <vt:lpstr>5.6: IEEE 802.15.4 might have an interest in the WUR activity but have not responded</vt:lpstr>
      <vt:lpstr>5.6: An NWIP ballot started on the WUR proposal … but was then cancelled</vt:lpstr>
      <vt:lpstr>5.6: The SC6 will discuss a possible LS to SC6</vt:lpstr>
      <vt:lpstr>6.1: It was previously observed that Wearable Devices overlapped with 802.15 work</vt:lpstr>
      <vt:lpstr>6.3: SC6 approved an Advisory Group on Concepts and Terminology</vt:lpstr>
      <vt:lpstr>6.3: Activity in the Advisory Group on Concept and Terminology (AG 2) has been light </vt:lpstr>
      <vt:lpstr>6.4: China NB submitted a proposal to SC6/WG1 for an ad hoc on trustworthiness at SC6 meeting in Feb 2020</vt:lpstr>
      <vt:lpstr>6.4: China NB submitted a proposal to SC6/WG1 for an ad hoc on trustworthiness at SC6 meeting in Feb 2020</vt:lpstr>
      <vt:lpstr>6.4: An IEEE 802 participant has reported on the discussion of the Trustworthiness ad-hoc group</vt:lpstr>
      <vt:lpstr>6.4 Activity in the Trustworthiness ad-hoc  (AHG 2) has been light </vt:lpstr>
      <vt:lpstr>An agenda has been proposed for SC6/WG1</vt:lpstr>
      <vt:lpstr>7.1: The SC Chair/Vice Chair have been authorised to send a status report to SC6 based on this document</vt:lpstr>
      <vt:lpstr>An agenda has been proposed for SC6/WG1</vt:lpstr>
      <vt:lpstr>ISO/IEC JTC1/SC6 has a new Committee Manager as of July 2019</vt:lpstr>
      <vt:lpstr>ISO/IEC JTC1 has changed the rules so that “experts” rather than “NBs” participate in WGs</vt:lpstr>
      <vt:lpstr>The SC Chair has been empowered to appoint experts to the SC6 document access lists </vt:lpstr>
      <vt:lpstr>Various names have been added to the SC6 document access lists at this time</vt:lpstr>
      <vt:lpstr>Various names have been added to the SC6 document access lists at this time</vt:lpstr>
      <vt:lpstr>Are there any other matters for consideration by IEEE 802 JTC1 SC?</vt:lpstr>
      <vt:lpstr>The IEEE 802 JTC1 SC will adjourn for the week</vt:lpstr>
      <vt:lpstr>Additional process material</vt:lpstr>
      <vt:lpstr>The SC agreed in Nov 2014 on a process for developing &amp; approving PSDO comment resolutions</vt:lpstr>
      <vt:lpstr>Old status pages</vt:lpstr>
      <vt:lpstr>IEEE 802.11-2012 has been published</vt:lpstr>
      <vt:lpstr>IEEE 802.1X-2010 has been published</vt:lpstr>
      <vt:lpstr>IEEE 802.1AE-2006 has been published</vt:lpstr>
      <vt:lpstr>IEEE 802.1AB-2009 has been published</vt:lpstr>
      <vt:lpstr>IEEE 802.1AR-2009 has been published</vt:lpstr>
      <vt:lpstr>IEEE 802.1AS-2011 has been published</vt:lpstr>
      <vt:lpstr>IEEE 802.1BA-2011 has been published</vt:lpstr>
      <vt:lpstr>IEEE 802.1BR-2012 has been published</vt:lpstr>
      <vt:lpstr>IEEE 802.3-2012 has been published</vt:lpstr>
      <vt:lpstr>IEEE 802.11ae-2012 has been published</vt:lpstr>
      <vt:lpstr>IEEE 802.11aa-2012 has been published</vt:lpstr>
      <vt:lpstr>IEEE 802.11ad-2012 has been published</vt:lpstr>
      <vt:lpstr>IEEE 802.22 has been published</vt:lpstr>
      <vt:lpstr>IEEE 802.1AEbn-2011 has been published</vt:lpstr>
      <vt:lpstr>IEEE 802.1AEbw-2013 has been published</vt:lpstr>
      <vt:lpstr>IEEE 802.3.1-2013 has been published</vt:lpstr>
      <vt:lpstr>IEEE 802.11ac-2013 has been published</vt:lpstr>
      <vt:lpstr>IEEE 802.11af-2013 has been published</vt:lpstr>
      <vt:lpstr>IEEE 802.1AX-2014 has been published</vt:lpstr>
      <vt:lpstr>IEEE 802-2014 has been published</vt:lpstr>
      <vt:lpstr>IEEE 802.1Xbx-2014 has been published</vt:lpstr>
      <vt:lpstr>IEEE 802.1Q-Rev-2014 has been published</vt:lpstr>
      <vt:lpstr>IEEE 802-3-2015 has been published</vt:lpstr>
      <vt:lpstr>IEEE 802.1Qbv-2015 has been published</vt:lpstr>
      <vt:lpstr>IEEE 802.1AB-2016 has been published</vt:lpstr>
      <vt:lpstr>IEEE 802.1Qca-2015 has been published</vt:lpstr>
      <vt:lpstr>IEEE 802.22a has been published</vt:lpstr>
      <vt:lpstr>IEEE 8802.1Qbu has been published</vt:lpstr>
      <vt:lpstr>IEEE 8802.1Qbz has been published</vt:lpstr>
      <vt:lpstr>IEEE 802.1Qcd-2015 has been published</vt:lpstr>
      <vt:lpstr>IEEE 802.1Q-2014/Cor 1-2015 has been published</vt:lpstr>
      <vt:lpstr>IEEE 8802.3bw has been published</vt:lpstr>
      <vt:lpstr>IEEE 8802.3bp has been published</vt:lpstr>
      <vt:lpstr>IEEE 8802.3bq has been published</vt:lpstr>
      <vt:lpstr>IEEE 8802.3br has been published</vt:lpstr>
      <vt:lpstr>IEEE 8802.3by has been published</vt:lpstr>
      <vt:lpstr>IEEE 8802.3bz has been published</vt:lpstr>
      <vt:lpstr>ISO/IEC/IEEE 802.15.3 has been published</vt:lpstr>
      <vt:lpstr>IEEE 802.15.4-2015 has been published</vt:lpstr>
      <vt:lpstr>IEEE 802.21-2017 has been published</vt:lpstr>
      <vt:lpstr>IEEE 802.22b has been published</vt:lpstr>
      <vt:lpstr>IEEE 802.1AC-Rev has been published</vt:lpstr>
      <vt:lpstr>IEEE 802d has been published</vt:lpstr>
      <vt:lpstr>IEEE 802.11mc has been published</vt:lpstr>
      <vt:lpstr>IEEE 802.21.1 has been published</vt:lpstr>
      <vt:lpstr>IEEE 802.1AX-2014/Cor1 has been published</vt:lpstr>
      <vt:lpstr>IEEE 802.3/Cor 1 has been published</vt:lpstr>
      <vt:lpstr>IEEE 802.21-2017-Cor1 90-day  FDIS ballot passed and response sent</vt:lpstr>
      <vt:lpstr>IEEE 802.3bn is published</vt:lpstr>
      <vt:lpstr>IEEE 802.3bv is published</vt:lpstr>
      <vt:lpstr>IEEE 802.3bu is published</vt:lpstr>
      <vt:lpstr>IEEE 802.1AEcg has ratified as a ISO/IEC/IEEE standard</vt:lpstr>
      <vt:lpstr>IEEE 802.16-2017 passed 60-day pre-ballot with comments but the PSDO process was cancelled</vt:lpstr>
      <vt:lpstr>IEEE 802.1CB has been published as ISO/IEC/IEEE 8802-1CB:2019</vt:lpstr>
      <vt:lpstr>IEEE 802.1Qci has been published as ISO/IEC/IEEE 8802-1Q:2016/Amd 6:2019</vt:lpstr>
      <vt:lpstr>IEEE 802.1Qch has been published as ISO/IEC/IEEE 8802-1Q:2016/Amd 7:2019</vt:lpstr>
      <vt:lpstr>IEEE 802.3bs has been published as ISO/IEC/IEEE 8802-3:2017/Amd 10:2019</vt:lpstr>
      <vt:lpstr>IEEE 802.3cc has been published as ISO/IEC/IEEE 8802-3:2017/Amd 11:2019</vt:lpstr>
      <vt:lpstr>IEEE 802.11ai has been published as ISO/IEC/IEEE 8802-11:2018/Amd 1:2019</vt:lpstr>
      <vt:lpstr>IEEE 802.11ai has been published as ISO/IEC/IEEE 8802-11:2018/Amd 1:2019</vt:lpstr>
      <vt:lpstr>IEEE 802c has been published as ISO/IEC/IEEE 8802-A:2015/Amd 2:2019</vt:lpstr>
      <vt:lpstr>IEEE 802.11ah has been published as ISO/IEC/IEEE 8802-11:2018/Amd 2 </vt:lpstr>
      <vt:lpstr>IEEE 802.1CM has been published as ISO/IEC/IEEE 8802-1CM:2019</vt:lpstr>
      <vt:lpstr>IEEE 802.15.6-2012 published as ISO/IEC/IEEE 8802-15-6:2017</vt:lpstr>
      <vt:lpstr>IEEE 802.1AR-Rev is published as ISO/IEC/IEEE 8802-1AR  </vt:lpstr>
      <vt:lpstr>IEEE 802.1AC/Cor-1 is published as ISO/IEC/IEEE 8802-1AC:2018/COR 1:2019</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2020-09-14T00:35:07Z</dcterms:modified>
</cp:coreProperties>
</file>