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8"/>
  </p:notesMasterIdLst>
  <p:handoutMasterIdLst>
    <p:handoutMasterId r:id="rId179"/>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434" r:id="rId39"/>
    <p:sldId id="2433" r:id="rId40"/>
    <p:sldId id="2435" r:id="rId41"/>
    <p:sldId id="2317" r:id="rId42"/>
    <p:sldId id="2331" r:id="rId43"/>
    <p:sldId id="2429" r:id="rId44"/>
    <p:sldId id="2332" r:id="rId45"/>
    <p:sldId id="2351" r:id="rId46"/>
    <p:sldId id="2431" r:id="rId47"/>
    <p:sldId id="2436" r:id="rId48"/>
    <p:sldId id="2437" r:id="rId49"/>
    <p:sldId id="2438" r:id="rId50"/>
    <p:sldId id="2008" r:id="rId51"/>
    <p:sldId id="2291" r:id="rId52"/>
    <p:sldId id="2428" r:id="rId53"/>
    <p:sldId id="2037" r:id="rId54"/>
    <p:sldId id="1945" r:id="rId55"/>
    <p:sldId id="2071" r:id="rId56"/>
    <p:sldId id="2036" r:id="rId57"/>
    <p:sldId id="2333" r:id="rId58"/>
    <p:sldId id="2323" r:id="rId59"/>
    <p:sldId id="2335" r:id="rId60"/>
    <p:sldId id="2334" r:id="rId61"/>
    <p:sldId id="2352" r:id="rId62"/>
    <p:sldId id="2353" r:id="rId63"/>
    <p:sldId id="2218" r:id="rId64"/>
    <p:sldId id="2426" r:id="rId65"/>
    <p:sldId id="2427" r:id="rId66"/>
    <p:sldId id="1688" r:id="rId67"/>
    <p:sldId id="2322" r:id="rId68"/>
    <p:sldId id="2293" r:id="rId69"/>
    <p:sldId id="1705" r:id="rId70"/>
    <p:sldId id="1706" r:id="rId71"/>
    <p:sldId id="1707" r:id="rId72"/>
    <p:sldId id="1708" r:id="rId73"/>
    <p:sldId id="1709" r:id="rId74"/>
    <p:sldId id="1710" r:id="rId75"/>
    <p:sldId id="1790" r:id="rId76"/>
    <p:sldId id="2199" r:id="rId77"/>
    <p:sldId id="2319" r:id="rId78"/>
    <p:sldId id="2320" r:id="rId79"/>
    <p:sldId id="2321" r:id="rId80"/>
    <p:sldId id="2355" r:id="rId81"/>
    <p:sldId id="2354" r:id="rId82"/>
    <p:sldId id="2294" r:id="rId83"/>
    <p:sldId id="1679" r:id="rId84"/>
    <p:sldId id="2336" r:id="rId85"/>
    <p:sldId id="2328" r:id="rId86"/>
    <p:sldId id="2388" r:id="rId87"/>
    <p:sldId id="2368" r:id="rId88"/>
    <p:sldId id="2369" r:id="rId89"/>
    <p:sldId id="2386" r:id="rId90"/>
    <p:sldId id="2389" r:id="rId91"/>
    <p:sldId id="2390" r:id="rId92"/>
    <p:sldId id="2432" r:id="rId93"/>
    <p:sldId id="2363" r:id="rId94"/>
    <p:sldId id="2384" r:id="rId95"/>
    <p:sldId id="2420" r:id="rId96"/>
    <p:sldId id="2419" r:id="rId97"/>
    <p:sldId id="2425" r:id="rId98"/>
    <p:sldId id="2381" r:id="rId99"/>
    <p:sldId id="2430" r:id="rId100"/>
    <p:sldId id="2440" r:id="rId101"/>
    <p:sldId id="2324" r:id="rId102"/>
    <p:sldId id="1375" r:id="rId103"/>
    <p:sldId id="1376" r:id="rId104"/>
    <p:sldId id="1400" r:id="rId105"/>
    <p:sldId id="2004"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 id="2039" r:id="rId138"/>
    <p:sldId id="2060" r:id="rId139"/>
    <p:sldId id="2061" r:id="rId140"/>
    <p:sldId id="2097" r:id="rId141"/>
    <p:sldId id="2103" r:id="rId142"/>
    <p:sldId id="2063" r:id="rId143"/>
    <p:sldId id="2064" r:id="rId144"/>
    <p:sldId id="2065" r:id="rId145"/>
    <p:sldId id="2066" r:id="rId146"/>
    <p:sldId id="2067" r:id="rId147"/>
    <p:sldId id="2068" r:id="rId148"/>
    <p:sldId id="2069" r:id="rId149"/>
    <p:sldId id="2146" r:id="rId150"/>
    <p:sldId id="2147" r:id="rId151"/>
    <p:sldId id="2148" r:id="rId152"/>
    <p:sldId id="2158" r:id="rId153"/>
    <p:sldId id="2159" r:id="rId154"/>
    <p:sldId id="2157" r:id="rId155"/>
    <p:sldId id="2160" r:id="rId156"/>
    <p:sldId id="2216" r:id="rId157"/>
    <p:sldId id="2217" r:id="rId158"/>
    <p:sldId id="2219" r:id="rId159"/>
    <p:sldId id="2238" r:id="rId160"/>
    <p:sldId id="2239" r:id="rId161"/>
    <p:sldId id="2240" r:id="rId162"/>
    <p:sldId id="2242" r:id="rId163"/>
    <p:sldId id="2263" r:id="rId164"/>
    <p:sldId id="2276" r:id="rId165"/>
    <p:sldId id="2277" r:id="rId166"/>
    <p:sldId id="2278" r:id="rId167"/>
    <p:sldId id="2281" r:id="rId168"/>
    <p:sldId id="2282" r:id="rId169"/>
    <p:sldId id="2283" r:id="rId170"/>
    <p:sldId id="2284" r:id="rId171"/>
    <p:sldId id="2318" r:id="rId172"/>
    <p:sldId id="2329" r:id="rId173"/>
    <p:sldId id="2356" r:id="rId174"/>
    <p:sldId id="1701" r:id="rId175"/>
    <p:sldId id="1969" r:id="rId176"/>
    <p:sldId id="2112" r:id="rId17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autoAdjust="0"/>
  </p:normalViewPr>
  <p:slideViewPr>
    <p:cSldViewPr>
      <p:cViewPr varScale="1">
        <p:scale>
          <a:sx n="110" d="100"/>
          <a:sy n="110" d="100"/>
        </p:scale>
        <p:origin x="1314"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heme" Target="theme/theme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7.xml.rels><?xml version="1.0" encoding="UTF-8" standalone="yes"?>
<Relationships xmlns="http://schemas.openxmlformats.org/package/2006/relationships"><Relationship Id="rId3" Type="http://schemas.openxmlformats.org/officeDocument/2006/relationships/hyperlink" Target="https://mentor.ieee.org/802.11/dcn/20/11-20-1358-01-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31 August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p:txBody>
          <a:bodyPr/>
          <a:lstStyle/>
          <a:p>
            <a:r>
              <a:rPr lang="en-AU" dirty="0"/>
              <a:t>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a:t>
            </a:r>
          </a:p>
          <a:p>
            <a:pPr lvl="1"/>
            <a:r>
              <a:rPr lang="en-AU" dirty="0"/>
              <a:t>IEEE 802 EC has authorised the Chai/Vice Chair to do the same again</a:t>
            </a:r>
          </a:p>
          <a:p>
            <a:pPr lvl="1"/>
            <a:r>
              <a:rPr lang="en-AU" dirty="0"/>
              <a:t>Hopefully the Vice Chair will do all the work </a:t>
            </a:r>
            <a:r>
              <a:rPr lang="en-AU"/>
              <a:t>… </a:t>
            </a:r>
            <a:r>
              <a:rPr lang="en-AU">
                <a:sym typeface="Wingdings" panose="05000000000000000000" pitchFamily="2" charset="2"/>
              </a:rPr>
              <a:t></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889023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12432047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28502126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931243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1594141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23833330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0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09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483"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18392705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3663221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689304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37395555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28463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March 2020 meeting</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67686202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8368451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87947344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4268506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142018839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516791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33676144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085799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422320007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34058752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006628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0292585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1530012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4138948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76408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16</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7713177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40662244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87047836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35753137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23652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48260552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836599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is waiting for publication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2130230380"/>
              </p:ext>
            </p:extLst>
          </p:nvPr>
        </p:nvGraphicFramePr>
        <p:xfrm>
          <a:off x="4800600" y="5795703"/>
          <a:ext cx="914400" cy="806450"/>
        </p:xfrm>
        <a:graphic>
          <a:graphicData uri="http://schemas.openxmlformats.org/presentationml/2006/ole">
            <mc:AlternateContent xmlns:mc="http://schemas.openxmlformats.org/markup-compatibility/2006">
              <mc:Choice xmlns:v="urn:schemas-microsoft-com:vml" Requires="v">
                <p:oleObj spid="_x0000_s29915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4800600" y="579570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(N17265)</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passed in June 2020,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a:xfrm>
            <a:off x="685800" y="1905000"/>
            <a:ext cx="7772400" cy="4114800"/>
          </a:xfrm>
        </p:spPr>
        <p:txBody>
          <a:bodyPr/>
          <a:lstStyle/>
          <a:p>
            <a:r>
              <a:rPr lang="en-AU" dirty="0"/>
              <a:t>China NB Comment 1</a:t>
            </a:r>
          </a:p>
          <a:p>
            <a:pPr lvl="1"/>
            <a:r>
              <a:rPr lang="en-AU" i="1" dirty="0"/>
              <a:t>In the referred clause, this proposal uses MACsec, which is defined by IEEE 802.1AE, to provide security protection. </a:t>
            </a:r>
          </a:p>
          <a:p>
            <a:pPr lvl="1"/>
            <a:r>
              <a:rPr lang="en-AU" i="1" dirty="0"/>
              <a:t>However, the security problems of IEEE 802.1AE have been pointed out by China NB for several times during the past ballots (see 6N15556 and 6N15770). </a:t>
            </a:r>
          </a:p>
          <a:p>
            <a:pPr lvl="1"/>
            <a:r>
              <a:rPr lang="en-AU" i="1" dirty="0"/>
              <a:t>China also submitted the comments on the new version of IEEE 802.1AE (IEEE 802.1AE-2018). Please refer to the comments in 6N17207. </a:t>
            </a:r>
          </a:p>
          <a:p>
            <a:pPr lvl="1"/>
            <a:r>
              <a:rPr lang="en-AU" i="1" dirty="0"/>
              <a:t>The problems of IEEE 802.1AE include inconsistence between content and title, using high cost Hop-by-Hop Encryption, only permitting to use typical cryptographic algorithms like AES (not including other compliant options that are compliant with ISO/IEC international standards) and so on.</a:t>
            </a:r>
          </a:p>
          <a:p>
            <a:pPr lvl="1"/>
            <a:r>
              <a:rPr lang="en-AU" i="1" dirty="0"/>
              <a:t>…</a:t>
            </a:r>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098886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China NB Comment 1</a:t>
            </a:r>
          </a:p>
          <a:p>
            <a:pPr lvl="1"/>
            <a:r>
              <a:rPr lang="en-AU" i="1" dirty="0"/>
              <a:t>…</a:t>
            </a:r>
          </a:p>
          <a:p>
            <a:pPr lvl="1"/>
            <a:r>
              <a:rPr lang="en-AU" i="1" dirty="0"/>
              <a:t>The security issues about IEEE 802.1AE have not been properly resolved until now, hence the use to MACsec will lead to security risks in implementation. </a:t>
            </a:r>
          </a:p>
          <a:p>
            <a:pPr lvl="1"/>
            <a:r>
              <a:rPr lang="en-AU" i="1" dirty="0"/>
              <a:t>Therefore, China NB cannot support this proposal to be submitted to the next stage.</a:t>
            </a:r>
          </a:p>
          <a:p>
            <a:r>
              <a:rPr lang="en-AU" dirty="0"/>
              <a:t>China NB Change 1</a:t>
            </a:r>
          </a:p>
          <a:p>
            <a:pPr lvl="1"/>
            <a:r>
              <a:rPr lang="en-US" i="1" dirty="0">
                <a:effectLst/>
                <a:latin typeface="Arial" panose="020B0604020202020204" pitchFamily="34" charset="0"/>
                <a:ea typeface="Arial Unicode MS"/>
                <a:cs typeface="Times New Roman" panose="02020603050405020304" pitchFamily="18" charset="0"/>
              </a:rPr>
              <a:t>Improve the used security mechanisms</a:t>
            </a:r>
            <a:endParaRPr lang="en-AU" i="1" dirty="0"/>
          </a:p>
          <a:p>
            <a:pPr lvl="1"/>
            <a:endParaRPr lang="en-AU" dirty="0"/>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412003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75063-8F57-4CFE-85E2-19D6C696EF3F}"/>
              </a:ext>
            </a:extLst>
          </p:cNvPr>
          <p:cNvSpPr>
            <a:spLocks noGrp="1"/>
          </p:cNvSpPr>
          <p:nvPr>
            <p:ph type="title"/>
          </p:nvPr>
        </p:nvSpPr>
        <p:spPr/>
        <p:txBody>
          <a:bodyPr/>
          <a:lstStyle/>
          <a:p>
            <a:r>
              <a:rPr lang="en-AU" dirty="0"/>
              <a:t>The China NB provided one comment on IEEE 802.</a:t>
            </a:r>
            <a:r>
              <a:rPr lang="en-AU" dirty="0">
                <a:cs typeface="Arial" panose="020B0604020202020204" pitchFamily="34" charset="0"/>
              </a:rPr>
              <a:t>1AS-Rev</a:t>
            </a:r>
            <a:r>
              <a:rPr lang="en-AU" dirty="0"/>
              <a:t> </a:t>
            </a:r>
          </a:p>
        </p:txBody>
      </p:sp>
      <p:sp>
        <p:nvSpPr>
          <p:cNvPr id="3" name="Content Placeholder 2">
            <a:extLst>
              <a:ext uri="{FF2B5EF4-FFF2-40B4-BE49-F238E27FC236}">
                <a16:creationId xmlns:a16="http://schemas.microsoft.com/office/drawing/2014/main" id="{C3CBCB2E-D993-47CC-820E-1BEC802423A0}"/>
              </a:ext>
            </a:extLst>
          </p:cNvPr>
          <p:cNvSpPr>
            <a:spLocks noGrp="1"/>
          </p:cNvSpPr>
          <p:nvPr>
            <p:ph idx="1"/>
          </p:nvPr>
        </p:nvSpPr>
        <p:spPr/>
        <p:txBody>
          <a:bodyPr/>
          <a:lstStyle/>
          <a:p>
            <a:r>
              <a:rPr lang="en-AU" dirty="0"/>
              <a:t>IEEE 802.1 response to comment 1</a:t>
            </a:r>
          </a:p>
          <a:p>
            <a:pPr lvl="1"/>
            <a:r>
              <a:rPr lang="en-AU" dirty="0">
                <a:solidFill>
                  <a:srgbClr val="FF0000"/>
                </a:solidFill>
              </a:rPr>
              <a:t>It appears to be the usual comment … and so the response is likely to be the usual response</a:t>
            </a:r>
          </a:p>
          <a:p>
            <a:endParaRPr lang="en-AU" dirty="0"/>
          </a:p>
          <a:p>
            <a:endParaRPr lang="en-AU" dirty="0"/>
          </a:p>
        </p:txBody>
      </p:sp>
      <p:sp>
        <p:nvSpPr>
          <p:cNvPr id="4" name="Footer Placeholder 3">
            <a:extLst>
              <a:ext uri="{FF2B5EF4-FFF2-40B4-BE49-F238E27FC236}">
                <a16:creationId xmlns:a16="http://schemas.microsoft.com/office/drawing/2014/main" id="{6E8CDF4D-3238-4002-AF10-BDB80FCA31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9632725-A149-45F5-AE22-2C1D512BCA3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047462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8879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(July 2020) IEEE 802.1Q-Rev is planning to start WG balloting very soon</a:t>
            </a:r>
          </a:p>
          <a:p>
            <a:pPr lvl="2"/>
            <a:r>
              <a:rPr lang="en-US" dirty="0"/>
              <a:t>A draft is likely to be ready by Nov 2020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4048733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934145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9411053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endParaRPr lang="en-AU" dirty="0">
              <a:solidFill>
                <a:schemeClr val="accent2"/>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1969606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1944075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898911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42022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6348921"/>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rgbClr val="FF0000"/>
                          </a:solidFill>
                          <a:latin typeface="+mj-lt"/>
                          <a:ea typeface="+mn-ea"/>
                          <a:cs typeface="+mn-cs"/>
                        </a:rPr>
                        <a:t>D?.?</a:t>
                      </a:r>
                    </a:p>
                  </a:txBody>
                  <a:tcPr marR="0"/>
                </a:tc>
                <a:tc>
                  <a:txBody>
                    <a:bodyPr/>
                    <a:lstStyle/>
                    <a:p>
                      <a:pPr algn="ctr"/>
                      <a:r>
                        <a:rPr lang="en-GB" sz="1600" dirty="0">
                          <a:solidFill>
                            <a:srgbClr val="FF0000"/>
                          </a:solidFill>
                          <a:latin typeface="+mj-lt"/>
                        </a:rPr>
                        <a:t>Jul 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4969200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477"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789583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15942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22240284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8</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1914299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5076579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2592050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67</a:t>
            </a:fld>
            <a:endParaRPr lang="en-US"/>
          </a:p>
        </p:txBody>
      </p:sp>
    </p:spTree>
    <p:extLst>
      <p:ext uri="{BB962C8B-B14F-4D97-AF65-F5344CB8AC3E}">
        <p14:creationId xmlns:p14="http://schemas.microsoft.com/office/powerpoint/2010/main" val="6606012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2038302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17419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passed in Jun 2020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379086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passed in Jun 2020 and is waiting for publication</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41675473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41127048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4475263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2640005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a:t>
            </a:r>
            <a:r>
              <a:rPr lang="en-AU"/>
              <a:t>March 2020 (N17157)</a:t>
            </a:r>
            <a:endParaRPr lang="en-AU"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3194244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259782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45062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2112261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1073429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9098171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33929152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32286756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40150213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1"/>
            <a:r>
              <a:rPr lang="en-AU" dirty="0"/>
              <a:t>802.22 WG is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355101489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7.1: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nvGraphicFramePr>
        <p:xfrm>
          <a:off x="1257300" y="4191000"/>
          <a:ext cx="381000" cy="806450"/>
        </p:xfrm>
        <a:graphic>
          <a:graphicData uri="http://schemas.openxmlformats.org/presentationml/2006/ole">
            <mc:AlternateContent xmlns:mc="http://schemas.openxmlformats.org/markup-compatibility/2006">
              <mc:Choice xmlns:v="urn:schemas-microsoft-com:vml" Requires="v">
                <p:oleObj spid="_x0000_s31749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257300" y="4191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31995865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0010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318520"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82938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7924800" cy="1066800"/>
          </a:xfrm>
        </p:spPr>
        <p:txBody>
          <a:bodyPr/>
          <a:lstStyle/>
          <a:p>
            <a:r>
              <a:rPr lang="en-AU" dirty="0"/>
              <a:t>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458904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An IEEE 802 participant reported on the discussion of the </a:t>
            </a:r>
            <a:r>
              <a:rPr lang="en-CA" i="1" dirty="0"/>
              <a:t>Trustworthiness ad-hoc </a:t>
            </a:r>
            <a:r>
              <a:rPr lang="en-CA" dirty="0"/>
              <a:t>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19544"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84485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1" i="0" u="none" strike="noStrike" cap="none" normalizeH="0" baseline="0" dirty="0">
                <a:ln>
                  <a:noFill/>
                </a:ln>
                <a:solidFill>
                  <a:schemeClr val="tx1"/>
                </a:solidFill>
                <a:effectLst/>
                <a:latin typeface="+mj-lt"/>
              </a:rPr>
              <a:t>Meeting details</a:t>
            </a:r>
          </a:p>
          <a:p>
            <a:pPr marL="171450" indent="-171450"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tbd</a:t>
            </a:r>
            <a:endParaRPr lang="en-AU" sz="1800" dirty="0">
              <a:solidFill>
                <a:srgbClr val="FF0000"/>
              </a:solidFill>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will be scheduled during period 10-16 September (this week)</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1813605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4191059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scheduled for 24 August 2020</a:t>
            </a:r>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22769776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has now been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719464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extLst>
              <p:ext uri="{D42A27DB-BD31-4B8C-83A1-F6EECF244321}">
                <p14:modId xmlns:p14="http://schemas.microsoft.com/office/powerpoint/2010/main" val="192164080"/>
              </p:ext>
            </p:extLst>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0572"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787723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13 July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800567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extLst>
              <p:ext uri="{D42A27DB-BD31-4B8C-83A1-F6EECF244321}">
                <p14:modId xmlns:p14="http://schemas.microsoft.com/office/powerpoint/2010/main" val="1000805446"/>
              </p:ext>
            </p:extLst>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1652"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1653"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6521532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The SC6 will discuss a possible LS to SC6</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proposal with 802.11ba</a:t>
            </a:r>
          </a:p>
          <a:p>
            <a:pPr lvl="2"/>
            <a:r>
              <a:rPr lang="en-US" dirty="0"/>
              <a:t>See </a:t>
            </a:r>
            <a:r>
              <a:rPr lang="en-AU" u="sng" dirty="0">
                <a:hlinkClick r:id="rId2"/>
              </a:rPr>
              <a:t>11-20-1008-00</a:t>
            </a:r>
            <a:endParaRPr lang="en-AU" u="sng" dirty="0"/>
          </a:p>
          <a:p>
            <a:pPr lvl="1"/>
            <a:r>
              <a:rPr lang="en-AU" dirty="0"/>
              <a:t>A possible LS has been developed for transmission to SC6</a:t>
            </a:r>
          </a:p>
          <a:p>
            <a:pPr lvl="2"/>
            <a:r>
              <a:rPr lang="en-AU" dirty="0"/>
              <a:t>See </a:t>
            </a:r>
            <a:r>
              <a:rPr lang="en-AU" dirty="0">
                <a:hlinkClick r:id="rId3"/>
              </a:rPr>
              <a:t>11-20-1358-01</a:t>
            </a:r>
            <a:endParaRPr lang="en-AU" dirty="0"/>
          </a:p>
          <a:p>
            <a:pPr lvl="1"/>
            <a:r>
              <a:rPr lang="en-AU" dirty="0"/>
              <a:t>Motion:</a:t>
            </a:r>
          </a:p>
          <a:p>
            <a:pPr lvl="2"/>
            <a:r>
              <a:rPr lang="en-AU" i="1" dirty="0"/>
              <a:t>The IEEE 802 JTC1 SC recommends to the IEEE 802.11 WG that the LS in </a:t>
            </a:r>
            <a:r>
              <a:rPr lang="en-AU" i="1" dirty="0">
                <a:hlinkClick r:id="rId3"/>
              </a:rPr>
              <a:t>11-20-1358-01</a:t>
            </a:r>
            <a:r>
              <a:rPr lang="en-AU" i="1" dirty="0"/>
              <a:t> related to a proposed Wake-Up Radio project in ISO/IEC JTC1/SC6 be liaised to SC6</a:t>
            </a:r>
          </a:p>
          <a:p>
            <a:pPr lvl="2"/>
            <a:r>
              <a:rPr lang="en-AU" dirty="0"/>
              <a:t>Moved</a:t>
            </a:r>
          </a:p>
          <a:p>
            <a:pPr lvl="2"/>
            <a:r>
              <a:rPr lang="en-AU" dirty="0"/>
              <a:t>Seconded </a:t>
            </a:r>
          </a:p>
          <a:p>
            <a:pPr lvl="2"/>
            <a:endParaRPr lang="en-AU" dirty="0"/>
          </a:p>
          <a:p>
            <a:pPr lvl="2"/>
            <a:endParaRPr lang="en-AU" b="1"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91344496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graphicFrame>
        <p:nvGraphicFramePr>
          <p:cNvPr id="9" name="Content Placeholder 8">
            <a:extLst>
              <a:ext uri="{FF2B5EF4-FFF2-40B4-BE49-F238E27FC236}">
                <a16:creationId xmlns:a16="http://schemas.microsoft.com/office/drawing/2014/main" id="{9CA6E793-C0C7-4A58-A71E-AEB15E832667}"/>
              </a:ext>
            </a:extLst>
          </p:cNvPr>
          <p:cNvGraphicFramePr>
            <a:graphicFrameLocks noGrp="1"/>
          </p:cNvGraphicFramePr>
          <p:nvPr>
            <p:ph idx="1"/>
            <p:extLst>
              <p:ext uri="{D42A27DB-BD31-4B8C-83A1-F6EECF244321}">
                <p14:modId xmlns:p14="http://schemas.microsoft.com/office/powerpoint/2010/main" val="2190101747"/>
              </p:ext>
            </p:extLst>
          </p:nvPr>
        </p:nvGraphicFramePr>
        <p:xfrm>
          <a:off x="685799" y="2978150"/>
          <a:ext cx="7858125" cy="1597917"/>
        </p:xfrm>
        <a:graphic>
          <a:graphicData uri="http://schemas.openxmlformats.org/drawingml/2006/table">
            <a:tbl>
              <a:tblPr firstRow="1" bandRow="1">
                <a:tableStyleId>{21E4AEA4-8DFA-4A89-87EB-49C32662AFE0}</a:tableStyleId>
              </a:tblPr>
              <a:tblGrid>
                <a:gridCol w="3886201">
                  <a:extLst>
                    <a:ext uri="{9D8B030D-6E8A-4147-A177-3AD203B41FA5}">
                      <a16:colId xmlns:a16="http://schemas.microsoft.com/office/drawing/2014/main" val="1372783328"/>
                    </a:ext>
                  </a:extLst>
                </a:gridCol>
                <a:gridCol w="3971924">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17123</Words>
  <Application>Microsoft Office PowerPoint</Application>
  <PresentationFormat>On-screen Show (4:3)</PresentationFormat>
  <Paragraphs>2636</Paragraphs>
  <Slides>176</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176</vt:i4>
      </vt:variant>
    </vt:vector>
  </HeadingPairs>
  <TitlesOfParts>
    <vt:vector size="183" baseType="lpstr">
      <vt:lpstr>Arial</vt:lpstr>
      <vt:lpstr>Calibri</vt:lpstr>
      <vt:lpstr>Times New Roman</vt:lpstr>
      <vt:lpstr>802-11-Submission</vt:lpstr>
      <vt:lpstr>Acrobat Document</vt:lpstr>
      <vt:lpstr>Document</vt:lpstr>
      <vt:lpstr>Packager Shell Object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41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vt:lpstr>
      <vt:lpstr>IEEE 802.1 WG has a number of regular participants in IEEE 802 JTC1 SC activities</vt:lpstr>
      <vt:lpstr>IEEE 802.1Q-2018 is waiting for publication</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 a response sent and is waiting for publication</vt:lpstr>
      <vt:lpstr>IEEE 802.1AE-Rev FDIS passed in June 2020, a response sent and is waiting for publication</vt:lpstr>
      <vt:lpstr>IEEE 802.1AS-Rev 60-day ballot passed in August 2020 but requires a response</vt:lpstr>
      <vt:lpstr>The China NB provided one comment on IEEE 802.1AS-Rev </vt:lpstr>
      <vt:lpstr>The China NB provided one comment on IEEE 802.1AS-Rev </vt:lpstr>
      <vt:lpstr>The China NB provided one comment on IEEE 802.1AS-Rev </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passed in Jun 2020 and is waiting for publication</vt:lpstr>
      <vt:lpstr>IEEE 802.11ak FDIS ballot passed in Jun 2020 and is waiting for publication</vt:lpstr>
      <vt:lpstr>IEEE 802.11aq FDIS ballot passed in Jun 2020 and is waiting for publication</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802.22-2019 60-day ballot closes in October 2020</vt:lpstr>
      <vt:lpstr>7.1: It was observed that Wearable Devices overlapped with 802.15 work</vt:lpstr>
      <vt:lpstr>China NB submitted a proposal to SC6/WG1 for an ad hoc on trustworthiness at SC6 meeting in Feb 2020</vt:lpstr>
      <vt:lpstr>China NB submitted a proposal to SC6/WG1 for an ad hoc on trustworthiness at SC6 meeting in Feb 2020</vt:lpstr>
      <vt:lpstr>An IEEE 802 participant reported on the discussion of the Trustworthiness ad-hoc group proposal</vt:lpstr>
      <vt:lpstr>Activity in the Trustworthiness ad-hoc  (AHG 2) has been light </vt:lpstr>
      <vt:lpstr>SC6 approved an Advisory Group on Concepts and Terminology</vt:lpstr>
      <vt:lpstr>Activity in the Advisory Group on Concept and Terminology (AG 2) has been light </vt:lpstr>
      <vt:lpstr>Korea NB experts submitted a proposal to SC6 for a WUR standard for Wi-Fi (&amp; other tech) in Feb 2020 </vt:lpstr>
      <vt:lpstr>An IEEE 802 participant reported on the discussion of the WUR proposal at the SC6 meeting in Feb 2020</vt:lpstr>
      <vt:lpstr>IEEE 802.15.4 might have an interest in the WUR activity but have not responded</vt:lpstr>
      <vt:lpstr>An NWIP ballot started on the WUR proposal … but was then cancelled</vt:lpstr>
      <vt:lpstr>The SC6 will discuss a possible LS to SC6</vt:lpstr>
      <vt:lpstr>The next SC6 meeting on Oct 2020 in Vienna, Austria has not yet been cancelled is now virtual</vt:lpstr>
      <vt:lpstr>The SC6 meeting in October stretches over two weeks</vt:lpstr>
      <vt:lpstr>The SC Chair/Vice Chair have been authorised to send a status report to SC6 based on this document</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2020-09-06T23:16:06Z</dcterms:modified>
</cp:coreProperties>
</file>