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4"/>
  </p:notesMasterIdLst>
  <p:handoutMasterIdLst>
    <p:handoutMasterId r:id="rId175"/>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2104" r:id="rId34"/>
    <p:sldId id="2113" r:id="rId35"/>
    <p:sldId id="2114" r:id="rId36"/>
    <p:sldId id="2167" r:id="rId37"/>
    <p:sldId id="2434" r:id="rId38"/>
    <p:sldId id="2433" r:id="rId39"/>
    <p:sldId id="2435" r:id="rId40"/>
    <p:sldId id="2317" r:id="rId41"/>
    <p:sldId id="2331" r:id="rId42"/>
    <p:sldId id="2429" r:id="rId43"/>
    <p:sldId id="2332" r:id="rId44"/>
    <p:sldId id="2351" r:id="rId45"/>
    <p:sldId id="2431" r:id="rId46"/>
    <p:sldId id="2008" r:id="rId47"/>
    <p:sldId id="2291" r:id="rId48"/>
    <p:sldId id="2428" r:id="rId49"/>
    <p:sldId id="2037" r:id="rId50"/>
    <p:sldId id="1945" r:id="rId51"/>
    <p:sldId id="2071" r:id="rId52"/>
    <p:sldId id="2036" r:id="rId53"/>
    <p:sldId id="2333" r:id="rId54"/>
    <p:sldId id="2323" r:id="rId55"/>
    <p:sldId id="2335" r:id="rId56"/>
    <p:sldId id="2334" r:id="rId57"/>
    <p:sldId id="2352" r:id="rId58"/>
    <p:sldId id="2353" r:id="rId59"/>
    <p:sldId id="2218" r:id="rId60"/>
    <p:sldId id="2426" r:id="rId61"/>
    <p:sldId id="2427" r:id="rId62"/>
    <p:sldId id="1688" r:id="rId63"/>
    <p:sldId id="2322" r:id="rId64"/>
    <p:sldId id="2293" r:id="rId65"/>
    <p:sldId id="1705" r:id="rId66"/>
    <p:sldId id="1706" r:id="rId67"/>
    <p:sldId id="1707" r:id="rId68"/>
    <p:sldId id="1708" r:id="rId69"/>
    <p:sldId id="1709" r:id="rId70"/>
    <p:sldId id="1710" r:id="rId71"/>
    <p:sldId id="1790" r:id="rId72"/>
    <p:sldId id="2199" r:id="rId73"/>
    <p:sldId id="2319" r:id="rId74"/>
    <p:sldId id="2320" r:id="rId75"/>
    <p:sldId id="2321" r:id="rId76"/>
    <p:sldId id="2355" r:id="rId77"/>
    <p:sldId id="2354" r:id="rId78"/>
    <p:sldId id="2294" r:id="rId79"/>
    <p:sldId id="1679" r:id="rId80"/>
    <p:sldId id="2336" r:id="rId81"/>
    <p:sldId id="2328" r:id="rId82"/>
    <p:sldId id="2388" r:id="rId83"/>
    <p:sldId id="2368" r:id="rId84"/>
    <p:sldId id="2369" r:id="rId85"/>
    <p:sldId id="2386" r:id="rId86"/>
    <p:sldId id="2389" r:id="rId87"/>
    <p:sldId id="2390" r:id="rId88"/>
    <p:sldId id="2432" r:id="rId89"/>
    <p:sldId id="2363" r:id="rId90"/>
    <p:sldId id="2384" r:id="rId91"/>
    <p:sldId id="2419" r:id="rId92"/>
    <p:sldId id="2420" r:id="rId93"/>
    <p:sldId id="2425" r:id="rId94"/>
    <p:sldId id="2424" r:id="rId95"/>
    <p:sldId id="2381" r:id="rId96"/>
    <p:sldId id="2430" r:id="rId97"/>
    <p:sldId id="2324" r:id="rId98"/>
    <p:sldId id="1375" r:id="rId99"/>
    <p:sldId id="1376" r:id="rId100"/>
    <p:sldId id="1400" r:id="rId101"/>
    <p:sldId id="2004" r:id="rId102"/>
    <p:sldId id="619" r:id="rId103"/>
    <p:sldId id="621" r:id="rId104"/>
    <p:sldId id="1561" r:id="rId105"/>
    <p:sldId id="1555" r:id="rId106"/>
    <p:sldId id="1601" r:id="rId107"/>
    <p:sldId id="1585" r:id="rId108"/>
    <p:sldId id="1586" r:id="rId109"/>
    <p:sldId id="1587" r:id="rId110"/>
    <p:sldId id="1588" r:id="rId111"/>
    <p:sldId id="1589" r:id="rId112"/>
    <p:sldId id="1590" r:id="rId113"/>
    <p:sldId id="1771" r:id="rId114"/>
    <p:sldId id="1772" r:id="rId115"/>
    <p:sldId id="1591" r:id="rId116"/>
    <p:sldId id="1592" r:id="rId117"/>
    <p:sldId id="1593" r:id="rId118"/>
    <p:sldId id="1594" r:id="rId119"/>
    <p:sldId id="1595" r:id="rId120"/>
    <p:sldId id="1596" r:id="rId121"/>
    <p:sldId id="1597" r:id="rId122"/>
    <p:sldId id="1598" r:id="rId123"/>
    <p:sldId id="1599" r:id="rId124"/>
    <p:sldId id="1600" r:id="rId125"/>
    <p:sldId id="1628" r:id="rId126"/>
    <p:sldId id="1638" r:id="rId127"/>
    <p:sldId id="1725" r:id="rId128"/>
    <p:sldId id="1726" r:id="rId129"/>
    <p:sldId id="1947" r:id="rId130"/>
    <p:sldId id="1975" r:id="rId131"/>
    <p:sldId id="1976" r:id="rId132"/>
    <p:sldId id="1977" r:id="rId133"/>
    <p:sldId id="2039" r:id="rId134"/>
    <p:sldId id="2060" r:id="rId135"/>
    <p:sldId id="2061" r:id="rId136"/>
    <p:sldId id="2097" r:id="rId137"/>
    <p:sldId id="2103" r:id="rId138"/>
    <p:sldId id="2063" r:id="rId139"/>
    <p:sldId id="2064" r:id="rId140"/>
    <p:sldId id="2065" r:id="rId141"/>
    <p:sldId id="2066" r:id="rId142"/>
    <p:sldId id="2067" r:id="rId143"/>
    <p:sldId id="2068" r:id="rId144"/>
    <p:sldId id="2069" r:id="rId145"/>
    <p:sldId id="2146" r:id="rId146"/>
    <p:sldId id="2147" r:id="rId147"/>
    <p:sldId id="2148" r:id="rId148"/>
    <p:sldId id="2158" r:id="rId149"/>
    <p:sldId id="2159" r:id="rId150"/>
    <p:sldId id="2157" r:id="rId151"/>
    <p:sldId id="2160" r:id="rId152"/>
    <p:sldId id="2216" r:id="rId153"/>
    <p:sldId id="2217" r:id="rId154"/>
    <p:sldId id="2219" r:id="rId155"/>
    <p:sldId id="2238" r:id="rId156"/>
    <p:sldId id="2239" r:id="rId157"/>
    <p:sldId id="2240" r:id="rId158"/>
    <p:sldId id="2242" r:id="rId159"/>
    <p:sldId id="2263" r:id="rId160"/>
    <p:sldId id="2276" r:id="rId161"/>
    <p:sldId id="2277" r:id="rId162"/>
    <p:sldId id="2278" r:id="rId163"/>
    <p:sldId id="2281" r:id="rId164"/>
    <p:sldId id="2282" r:id="rId165"/>
    <p:sldId id="2283" r:id="rId166"/>
    <p:sldId id="2284" r:id="rId167"/>
    <p:sldId id="2318" r:id="rId168"/>
    <p:sldId id="2329" r:id="rId169"/>
    <p:sldId id="2356" r:id="rId170"/>
    <p:sldId id="1701" r:id="rId171"/>
    <p:sldId id="1969" r:id="rId172"/>
    <p:sldId id="2112" r:id="rId173"/>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autoAdjust="0"/>
  </p:normalViewPr>
  <p:slideViewPr>
    <p:cSldViewPr>
      <p:cViewPr varScale="1">
        <p:scale>
          <a:sx n="63" d="100"/>
          <a:sy n="63" d="100"/>
        </p:scale>
        <p:origin x="488" y="6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viewProps" Target="view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102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103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90057" y="363379"/>
            <a:ext cx="32554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802.11-20/1134r3</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Sept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078-02-0jtc-minutes-of-virtual-meeting-in-july-2019.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package" Target="../embeddings/Microsoft_Word_Document.docx"/><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package" Target="../embeddings/Microsoft_Word_Document1.docx"/><Relationship Id="rId4" Type="http://schemas.openxmlformats.org/officeDocument/2006/relationships/image" Target="../media/image6.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hyperlink" Target="mailto:liqin@iwncomm.com"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September 2020 agenda virtually</a:t>
            </a:r>
            <a:br>
              <a:rPr lang="en-US" dirty="0">
                <a:solidFill>
                  <a:schemeClr val="accent2">
                    <a:lumMod val="75000"/>
                  </a:schemeClr>
                </a:solidFill>
              </a:rPr>
            </a:br>
            <a:r>
              <a:rPr lang="en-US" dirty="0">
                <a:solidFill>
                  <a:schemeClr val="accent2">
                    <a:lumMod val="75000"/>
                  </a:schemeClr>
                </a:solidFill>
              </a:rPr>
              <a:t>(will be 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a:solidFill>
                  <a:schemeClr val="accent2">
                    <a:lumMod val="50000"/>
                  </a:schemeClr>
                </a:solidFill>
              </a:rPr>
              <a:t>24 </a:t>
            </a:r>
            <a:r>
              <a:rPr lang="en-US" b="0" dirty="0">
                <a:solidFill>
                  <a:schemeClr val="accent2">
                    <a:lumMod val="50000"/>
                  </a:schemeClr>
                </a:solidFill>
              </a:rPr>
              <a:t>August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100</a:t>
            </a:fld>
            <a:endParaRPr lang="en-US"/>
          </a:p>
        </p:txBody>
      </p:sp>
    </p:spTree>
    <p:extLst>
      <p:ext uri="{BB962C8B-B14F-4D97-AF65-F5344CB8AC3E}">
        <p14:creationId xmlns:p14="http://schemas.microsoft.com/office/powerpoint/2010/main" val="15941415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101</a:t>
            </a:fld>
            <a:endParaRPr lang="en-US"/>
          </a:p>
        </p:txBody>
      </p:sp>
    </p:spTree>
    <p:extLst>
      <p:ext uri="{BB962C8B-B14F-4D97-AF65-F5344CB8AC3E}">
        <p14:creationId xmlns:p14="http://schemas.microsoft.com/office/powerpoint/2010/main" val="23833330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33233178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33176505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32852344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14 Sept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July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July 2020, as documented in </a:t>
            </a:r>
            <a:r>
              <a:rPr lang="en-AU" i="1" dirty="0">
                <a:hlinkClick r:id="rId3"/>
              </a:rPr>
              <a:t>11-20-1078-02</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120</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121</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90"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7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136</a:t>
            </a:fld>
            <a:endParaRPr lang="en-US"/>
          </a:p>
        </p:txBody>
      </p:sp>
    </p:spTree>
    <p:extLst>
      <p:ext uri="{BB962C8B-B14F-4D97-AF65-F5344CB8AC3E}">
        <p14:creationId xmlns:p14="http://schemas.microsoft.com/office/powerpoint/2010/main" val="18392705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137</a:t>
            </a:fld>
            <a:endParaRPr lang="en-US"/>
          </a:p>
        </p:txBody>
      </p:sp>
    </p:spTree>
    <p:extLst>
      <p:ext uri="{BB962C8B-B14F-4D97-AF65-F5344CB8AC3E}">
        <p14:creationId xmlns:p14="http://schemas.microsoft.com/office/powerpoint/2010/main" val="3663221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64"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143</a:t>
            </a:fld>
            <a:endParaRPr lang="en-US"/>
          </a:p>
        </p:txBody>
      </p:sp>
    </p:spTree>
    <p:extLst>
      <p:ext uri="{BB962C8B-B14F-4D97-AF65-F5344CB8AC3E}">
        <p14:creationId xmlns:p14="http://schemas.microsoft.com/office/powerpoint/2010/main" val="11689304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23739555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22846302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146</a:t>
            </a:fld>
            <a:endParaRPr lang="en-US"/>
          </a:p>
        </p:txBody>
      </p:sp>
    </p:spTree>
    <p:extLst>
      <p:ext uri="{BB962C8B-B14F-4D97-AF65-F5344CB8AC3E}">
        <p14:creationId xmlns:p14="http://schemas.microsoft.com/office/powerpoint/2010/main" val="16768620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836845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287947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150</a:t>
            </a:fld>
            <a:endParaRPr lang="en-US"/>
          </a:p>
        </p:txBody>
      </p:sp>
    </p:spTree>
    <p:extLst>
      <p:ext uri="{BB962C8B-B14F-4D97-AF65-F5344CB8AC3E}">
        <p14:creationId xmlns:p14="http://schemas.microsoft.com/office/powerpoint/2010/main" val="24268506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151</a:t>
            </a:fld>
            <a:endParaRPr lang="en-US"/>
          </a:p>
        </p:txBody>
      </p:sp>
    </p:spTree>
    <p:extLst>
      <p:ext uri="{BB962C8B-B14F-4D97-AF65-F5344CB8AC3E}">
        <p14:creationId xmlns:p14="http://schemas.microsoft.com/office/powerpoint/2010/main" val="14201883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152</a:t>
            </a:fld>
            <a:endParaRPr lang="en-US"/>
          </a:p>
        </p:txBody>
      </p:sp>
    </p:spTree>
    <p:extLst>
      <p:ext uri="{BB962C8B-B14F-4D97-AF65-F5344CB8AC3E}">
        <p14:creationId xmlns:p14="http://schemas.microsoft.com/office/powerpoint/2010/main" val="24251679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154</a:t>
            </a:fld>
            <a:endParaRPr lang="en-US"/>
          </a:p>
        </p:txBody>
      </p:sp>
    </p:spTree>
    <p:extLst>
      <p:ext uri="{BB962C8B-B14F-4D97-AF65-F5344CB8AC3E}">
        <p14:creationId xmlns:p14="http://schemas.microsoft.com/office/powerpoint/2010/main" val="33676144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27708579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422320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23405875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4006628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20292585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1153001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41389489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27713177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14066224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18704783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357531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64 standards through to PSDO ratification with 37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38252043"/>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31</a:t>
                      </a:r>
                    </a:p>
                  </a:txBody>
                  <a:tcPr/>
                </a:tc>
                <a:tc>
                  <a:txBody>
                    <a:bodyPr/>
                    <a:lstStyle/>
                    <a:p>
                      <a:pPr algn="ctr"/>
                      <a:r>
                        <a:rPr lang="en-AU" dirty="0"/>
                        <a:t>12</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64</a:t>
                      </a:r>
                    </a:p>
                  </a:txBody>
                  <a:tcPr>
                    <a:lnT w="12700" cap="flat" cmpd="sng" algn="ctr">
                      <a:solidFill>
                        <a:schemeClr val="tx1"/>
                      </a:solidFill>
                      <a:prstDash val="solid"/>
                      <a:round/>
                      <a:headEnd type="none" w="med" len="med"/>
                      <a:tailEnd type="none" w="med" len="med"/>
                    </a:lnT>
                  </a:tcPr>
                </a:tc>
                <a:tc>
                  <a:txBody>
                    <a:bodyPr/>
                    <a:lstStyle/>
                    <a:p>
                      <a:pPr algn="ctr"/>
                      <a:r>
                        <a:rPr lang="en-AU" b="1" dirty="0"/>
                        <a:t>37</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2236521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4826055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172</a:t>
            </a:fld>
            <a:endParaRPr lang="en-US"/>
          </a:p>
        </p:txBody>
      </p:sp>
    </p:spTree>
    <p:extLst>
      <p:ext uri="{BB962C8B-B14F-4D97-AF65-F5344CB8AC3E}">
        <p14:creationId xmlns:p14="http://schemas.microsoft.com/office/powerpoint/2010/main" val="425217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Sept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2289001"/>
              </p:ext>
            </p:extLst>
          </p:nvPr>
        </p:nvGraphicFramePr>
        <p:xfrm>
          <a:off x="761999" y="1712149"/>
          <a:ext cx="7696200" cy="29260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12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501964803"/>
              </p:ext>
            </p:extLst>
          </p:nvPr>
        </p:nvGraphicFramePr>
        <p:xfrm>
          <a:off x="152399" y="1828800"/>
          <a:ext cx="8839199" cy="460248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r h="330320">
                <a:tc>
                  <a:txBody>
                    <a:bodyPr/>
                    <a:lstStyle/>
                    <a:p>
                      <a:r>
                        <a:rPr lang="en-AU" sz="1600" dirty="0">
                          <a:latin typeface="+mj-lt"/>
                          <a:cs typeface="Arial" panose="020B0604020202020204" pitchFamily="34" charset="0"/>
                        </a:rPr>
                        <a:t>.1AE/Cor1</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917858360"/>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 &amp; stakeholders</a:t>
            </a:r>
          </a:p>
          <a:p>
            <a:pPr lvl="1"/>
            <a:r>
              <a:rPr lang="en-AU" dirty="0"/>
              <a:t>Karen Randall</a:t>
            </a:r>
          </a:p>
          <a:p>
            <a:pPr lvl="1"/>
            <a:r>
              <a:rPr lang="en-AU" dirty="0"/>
              <a:t>John Messenger</a:t>
            </a:r>
          </a:p>
          <a:p>
            <a:pPr lvl="1"/>
            <a:r>
              <a:rPr lang="en-AU" dirty="0"/>
              <a:t>Paul Congdon</a:t>
            </a:r>
          </a:p>
          <a:p>
            <a:pPr lvl="1"/>
            <a:r>
              <a:rPr lang="en-AU" dirty="0"/>
              <a:t>Glen Parsons (802.1 WG Chair)</a:t>
            </a:r>
          </a:p>
          <a:p>
            <a:pPr lvl="1"/>
            <a:r>
              <a:rPr lang="en-AU" dirty="0"/>
              <a:t>Mick Seaman</a:t>
            </a:r>
          </a:p>
          <a:p>
            <a:pPr lvl="1"/>
            <a:r>
              <a:rPr lang="en-AU" dirty="0"/>
              <a:t>Jessy </a:t>
            </a:r>
            <a:r>
              <a:rPr lang="en-AU" dirty="0" err="1"/>
              <a:t>Rouyer</a:t>
            </a:r>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13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passed in July 2020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a:t>
            </a:r>
            <a:r>
              <a:rPr lang="en-AU" dirty="0">
                <a:solidFill>
                  <a:schemeClr val="accent2"/>
                </a:solidFill>
              </a:rPr>
              <a:t> but response required</a:t>
            </a:r>
          </a:p>
          <a:p>
            <a:pPr lvl="1"/>
            <a:r>
              <a:rPr lang="en-AU" dirty="0"/>
              <a:t>802.1Qcc 60-day ballot passed on 16 July 2019 (N17244)</a:t>
            </a:r>
          </a:p>
          <a:p>
            <a:pPr lvl="2"/>
            <a:r>
              <a:rPr lang="en-AU" dirty="0"/>
              <a:t>Passed 8/0/10 on need for ISO standard</a:t>
            </a:r>
          </a:p>
          <a:p>
            <a:pPr lvl="2"/>
            <a:r>
              <a:rPr lang="en-AU" dirty="0"/>
              <a:t>Passed 6/1/9 on support for submission to FDIS</a:t>
            </a:r>
          </a:p>
          <a:p>
            <a:pPr lvl="1"/>
            <a:r>
              <a:rPr lang="en-AU" dirty="0"/>
              <a:t>China voted “no” with 2 comments (</a:t>
            </a:r>
            <a:r>
              <a:rPr lang="en-AU" dirty="0">
                <a:solidFill>
                  <a:srgbClr val="FF0000"/>
                </a:solidFill>
              </a:rPr>
              <a:t>N??????</a:t>
            </a:r>
            <a:r>
              <a:rPr lang="en-AU" dirty="0"/>
              <a:t>)</a:t>
            </a:r>
          </a:p>
          <a:p>
            <a:pPr lvl="2"/>
            <a:r>
              <a:rPr lang="en-AU" dirty="0"/>
              <a:t>Response required, and developed in Jul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(N17245)</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(N17246)</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1702511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1"/>
            <a:r>
              <a:rPr lang="en-AU" dirty="0"/>
              <a:t>Response developed in July 2020</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108"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37709358"/>
              </p:ext>
            </p:extLst>
          </p:nvPr>
        </p:nvGraphicFramePr>
        <p:xfrm>
          <a:off x="5562600" y="5486400"/>
          <a:ext cx="914400" cy="806450"/>
        </p:xfrm>
        <a:graphic>
          <a:graphicData uri="http://schemas.openxmlformats.org/presentationml/2006/ole">
            <mc:AlternateContent xmlns:mc="http://schemas.openxmlformats.org/markup-compatibility/2006">
              <mc:Choice xmlns:v="urn:schemas-microsoft-com:vml" Requires="v">
                <p:oleObj spid="_x0000_s285109"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5626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developed in July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139"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81702194"/>
              </p:ext>
            </p:extLst>
          </p:nvPr>
        </p:nvGraphicFramePr>
        <p:xfrm>
          <a:off x="6131560" y="5486400"/>
          <a:ext cx="914400" cy="806450"/>
        </p:xfrm>
        <a:graphic>
          <a:graphicData uri="http://schemas.openxmlformats.org/presentationml/2006/ole">
            <mc:AlternateContent xmlns:mc="http://schemas.openxmlformats.org/markup-compatibility/2006">
              <mc:Choice xmlns:v="urn:schemas-microsoft-com:vml" Requires="v">
                <p:oleObj spid="_x0000_s286140"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613156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passed in August 2020 but requires a response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rgbClr val="00B050"/>
                </a:solidFill>
              </a:rPr>
              <a:t>passed</a:t>
            </a:r>
            <a:r>
              <a:rPr lang="en-AU" dirty="0"/>
              <a:t> </a:t>
            </a:r>
            <a:r>
              <a:rPr lang="en-AU" dirty="0">
                <a:solidFill>
                  <a:schemeClr val="accent2"/>
                </a:solidFill>
              </a:rPr>
              <a:t>but response required</a:t>
            </a:r>
          </a:p>
          <a:p>
            <a:pPr lvl="1"/>
            <a:r>
              <a:rPr lang="en-AU" dirty="0"/>
              <a:t>802.</a:t>
            </a:r>
            <a:r>
              <a:rPr lang="en-AU" dirty="0">
                <a:cs typeface="Arial" panose="020B0604020202020204" pitchFamily="34" charset="0"/>
              </a:rPr>
              <a:t>1AS-Rev</a:t>
            </a:r>
            <a:r>
              <a:rPr lang="en-AU" dirty="0"/>
              <a:t> 60-day ballot passed on 22 August 2020 (</a:t>
            </a:r>
            <a:r>
              <a:rPr lang="en-AU" dirty="0">
                <a:solidFill>
                  <a:srgbClr val="FF0000"/>
                </a:solidFill>
              </a:rPr>
              <a:t>N??????</a:t>
            </a:r>
            <a:r>
              <a:rPr lang="en-AU" dirty="0"/>
              <a:t>)</a:t>
            </a:r>
          </a:p>
          <a:p>
            <a:pPr lvl="2"/>
            <a:r>
              <a:rPr lang="en-AU" dirty="0"/>
              <a:t>Passed 9/0/9 on need for ISO standard</a:t>
            </a:r>
          </a:p>
          <a:p>
            <a:pPr lvl="2"/>
            <a:r>
              <a:rPr lang="en-AU" dirty="0"/>
              <a:t>Passed 7/1/10 on support for submission to FDIS</a:t>
            </a:r>
          </a:p>
          <a:p>
            <a:pPr lvl="1"/>
            <a:r>
              <a:rPr lang="en-AU" dirty="0"/>
              <a:t>China voted “no” with 1 comment</a:t>
            </a:r>
          </a:p>
          <a:p>
            <a:pPr lvl="2"/>
            <a:r>
              <a:rPr lang="en-AU" dirty="0"/>
              <a:t>Response required</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a:xfrm>
            <a:off x="685800" y="1905000"/>
            <a:ext cx="7772400" cy="4114800"/>
          </a:xfrm>
        </p:spPr>
        <p:txBody>
          <a:bodyPr/>
          <a:lstStyle/>
          <a:p>
            <a:r>
              <a:rPr lang="en-AU" dirty="0"/>
              <a:t>China NB Comment 1</a:t>
            </a:r>
          </a:p>
          <a:p>
            <a:pPr lvl="1"/>
            <a:r>
              <a:rPr lang="en-AU" i="1" dirty="0"/>
              <a:t>In the referred clause, this proposal uses MACsec, which is defined by IEEE 802.1AE, to provide security protection. </a:t>
            </a:r>
          </a:p>
          <a:p>
            <a:pPr lvl="1"/>
            <a:r>
              <a:rPr lang="en-AU" i="1" dirty="0"/>
              <a:t>However, the security problems of IEEE 802.1AE have been pointed out by China NB for several times during the past ballots (see 6N15556 and 6N15770). </a:t>
            </a:r>
          </a:p>
          <a:p>
            <a:pPr lvl="1"/>
            <a:r>
              <a:rPr lang="en-AU" i="1" dirty="0"/>
              <a:t>China also submitted the comments on the new version of IEEE 802.1AE (IEEE 802.1AE-2018). Please refer to the comments in 6N17207. </a:t>
            </a:r>
          </a:p>
          <a:p>
            <a:pPr lvl="1"/>
            <a:r>
              <a:rPr lang="en-AU" i="1" dirty="0"/>
              <a:t>The problems of IEEE 802.1AE include inconsistence between content and title, using high cost Hop-by-Hop Encryption, only permitting to use typical cryptographic algorithms like AES (not including other compliant options that are compliant with ISO/IEC international standards) and so on.</a:t>
            </a:r>
          </a:p>
          <a:p>
            <a:pPr lvl="1"/>
            <a:r>
              <a:rPr lang="en-AU" i="1" dirty="0"/>
              <a:t>…</a:t>
            </a:r>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2098886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p:txBody>
          <a:bodyPr/>
          <a:lstStyle/>
          <a:p>
            <a:r>
              <a:rPr lang="en-AU" dirty="0"/>
              <a:t>China NB Comment 1</a:t>
            </a:r>
          </a:p>
          <a:p>
            <a:pPr lvl="1"/>
            <a:r>
              <a:rPr lang="en-AU" i="1" dirty="0"/>
              <a:t>…</a:t>
            </a:r>
          </a:p>
          <a:p>
            <a:pPr lvl="1"/>
            <a:r>
              <a:rPr lang="en-AU" i="1" dirty="0"/>
              <a:t>The security issues about IEEE 802.1AE have not been properly resolved until now, hence the use to MACsec will lead to security risks in implementation. </a:t>
            </a:r>
          </a:p>
          <a:p>
            <a:pPr lvl="1"/>
            <a:r>
              <a:rPr lang="en-AU" i="1" dirty="0"/>
              <a:t>Therefore, China NB cannot support this proposal to be submitted to the next stage.</a:t>
            </a:r>
          </a:p>
          <a:p>
            <a:r>
              <a:rPr lang="en-AU" dirty="0"/>
              <a:t>China NB Change 1</a:t>
            </a:r>
          </a:p>
          <a:p>
            <a:pPr lvl="1"/>
            <a:r>
              <a:rPr lang="en-US" i="1" dirty="0">
                <a:effectLst/>
                <a:latin typeface="Arial" panose="020B0604020202020204" pitchFamily="34" charset="0"/>
                <a:ea typeface="Arial Unicode MS"/>
                <a:cs typeface="Times New Roman" panose="02020603050405020304" pitchFamily="18" charset="0"/>
              </a:rPr>
              <a:t>Improve the used security mechanisms</a:t>
            </a:r>
            <a:endParaRPr lang="en-AU" i="1" dirty="0"/>
          </a:p>
          <a:p>
            <a:pPr lvl="1"/>
            <a:endParaRPr lang="en-AU" dirty="0"/>
          </a:p>
          <a:p>
            <a:endParaRPr lang="en-AU" dirty="0"/>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1412003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p:txBody>
          <a:bodyPr/>
          <a:lstStyle/>
          <a:p>
            <a:r>
              <a:rPr lang="en-AU" dirty="0"/>
              <a:t>IEEE 802.1 response to comment 1</a:t>
            </a:r>
          </a:p>
          <a:p>
            <a:pPr lvl="1"/>
            <a:r>
              <a:rPr lang="en-AU" dirty="0">
                <a:solidFill>
                  <a:srgbClr val="FF0000"/>
                </a:solidFill>
              </a:rPr>
              <a:t>It appears to be the usual comment … and so the response is likely to be the usual response</a:t>
            </a:r>
          </a:p>
          <a:p>
            <a:endParaRPr lang="en-AU" dirty="0"/>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304746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passed in August 2020 and is waiting for FDIS start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A motion to submit was approved by IEEE 802 EC in Hawaii in Nov 2019</a:t>
            </a:r>
          </a:p>
          <a:p>
            <a:pPr lvl="1"/>
            <a:r>
              <a:rPr lang="en-AU" dirty="0"/>
              <a:t>802.</a:t>
            </a:r>
            <a:r>
              <a:rPr lang="en-AU" dirty="0">
                <a:cs typeface="Arial" panose="020B0604020202020204" pitchFamily="34" charset="0"/>
              </a:rPr>
              <a:t>1AX-Rev</a:t>
            </a:r>
            <a:r>
              <a:rPr lang="en-AU" dirty="0"/>
              <a:t> 60-day ballot passed on 22 August 2020 (</a:t>
            </a:r>
            <a:r>
              <a:rPr lang="en-AU" dirty="0">
                <a:solidFill>
                  <a:srgbClr val="FF0000"/>
                </a:solidFill>
              </a:rPr>
              <a:t>N??????</a:t>
            </a:r>
            <a:r>
              <a:rPr lang="en-AU" dirty="0"/>
              <a:t>)</a:t>
            </a:r>
          </a:p>
          <a:p>
            <a:pPr lvl="2"/>
            <a:r>
              <a:rPr lang="en-AU" dirty="0"/>
              <a:t>Passed 9/0/9 on need for ISO standard</a:t>
            </a:r>
          </a:p>
          <a:p>
            <a:pPr lvl="2"/>
            <a:r>
              <a:rPr lang="en-AU" dirty="0"/>
              <a:t>Passed 7/0/11 on support for submission to FDIS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194887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(July 2020) IEEE 802.1Q-Rev is planning to start WG balloting very soon</a:t>
            </a:r>
          </a:p>
          <a:p>
            <a:pPr lvl="2"/>
            <a:r>
              <a:rPr lang="en-US" dirty="0"/>
              <a:t>A draft is likely to be ready by Nov 2020 for liaising to SC6</a:t>
            </a:r>
          </a:p>
          <a:p>
            <a:pPr lvl="2"/>
            <a:r>
              <a:rPr lang="en-US" dirty="0"/>
              <a:t>Any amendments included in IEEE 802.1Q-Rev will not be sent </a:t>
            </a:r>
            <a:r>
              <a:rPr lang="en-US" dirty="0" err="1"/>
              <a:t>undependently</a:t>
            </a:r>
            <a:endParaRPr lang="en-US" dirty="0"/>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404873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42</a:t>
            </a:fld>
            <a:endParaRPr lang="en-US"/>
          </a:p>
        </p:txBody>
      </p:sp>
    </p:spTree>
    <p:extLst>
      <p:ext uri="{BB962C8B-B14F-4D97-AF65-F5344CB8AC3E}">
        <p14:creationId xmlns:p14="http://schemas.microsoft.com/office/powerpoint/2010/main" val="93414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802.1X-2020 was liaised for information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802.1X-2020 was liaised for information in Aug 2020 (N17251)</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43</a:t>
            </a:fld>
            <a:endParaRPr lang="en-US"/>
          </a:p>
        </p:txBody>
      </p:sp>
    </p:spTree>
    <p:extLst>
      <p:ext uri="{BB962C8B-B14F-4D97-AF65-F5344CB8AC3E}">
        <p14:creationId xmlns:p14="http://schemas.microsoft.com/office/powerpoint/2010/main" val="2941105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Will probably be sent for IEEE publication in July 2020</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44</a:t>
            </a:fld>
            <a:endParaRPr lang="en-US"/>
          </a:p>
        </p:txBody>
      </p:sp>
    </p:spTree>
    <p:extLst>
      <p:ext uri="{BB962C8B-B14F-4D97-AF65-F5344CB8AC3E}">
        <p14:creationId xmlns:p14="http://schemas.microsoft.com/office/powerpoint/2010/main" val="1196960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802.1AE-2018/Cor 1-2020 has been liaised for information</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45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802.1AE-2018/Cor 1-2020 was liaised in Aug 2020 (N17252)</a:t>
            </a:r>
          </a:p>
          <a:p>
            <a:r>
              <a:rPr lang="en-US" dirty="0"/>
              <a:t>90-day</a:t>
            </a:r>
            <a:r>
              <a:rPr lang="en-AU" dirty="0"/>
              <a:t> FDIS: </a:t>
            </a:r>
            <a:r>
              <a:rPr lang="en-AU" dirty="0">
                <a:solidFill>
                  <a:schemeClr val="accent2"/>
                </a:solidFill>
              </a:rPr>
              <a:t>waiting</a:t>
            </a:r>
          </a:p>
          <a:p>
            <a:endParaRPr lang="en-AU" dirty="0">
              <a:solidFill>
                <a:schemeClr val="accent2"/>
              </a:solidFill>
            </a:endParaRPr>
          </a:p>
        </p:txBody>
      </p:sp>
    </p:spTree>
    <p:extLst>
      <p:ext uri="{BB962C8B-B14F-4D97-AF65-F5344CB8AC3E}">
        <p14:creationId xmlns:p14="http://schemas.microsoft.com/office/powerpoint/2010/main" val="1934246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06348921"/>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spTree>
    <p:extLst>
      <p:ext uri="{BB962C8B-B14F-4D97-AF65-F5344CB8AC3E}">
        <p14:creationId xmlns:p14="http://schemas.microsoft.com/office/powerpoint/2010/main" val="588508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795304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a:t>
            </a:r>
            <a:r>
              <a:rPr lang="en-AU"/>
              <a:t>Dec 2020</a:t>
            </a:r>
            <a:endParaRPr lang="en-AU" dirty="0"/>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2496920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 and will be developed by the WG in Sept 2020 and approved by the EC in Oct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3242240"/>
              </p:ext>
            </p:extLst>
          </p:nvPr>
        </p:nvGraphicFramePr>
        <p:xfrm>
          <a:off x="6934200" y="4771231"/>
          <a:ext cx="914400" cy="806450"/>
        </p:xfrm>
        <a:graphic>
          <a:graphicData uri="http://schemas.openxmlformats.org/presentationml/2006/ole">
            <mc:AlternateContent xmlns:mc="http://schemas.openxmlformats.org/markup-compatibility/2006">
              <mc:Choice xmlns:v="urn:schemas-microsoft-com:vml" Requires="v">
                <p:oleObj spid="_x0000_s316458"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934200" y="477123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 </a:t>
            </a:r>
            <a:r>
              <a:rPr lang="en-AU"/>
              <a:t>but was </a:t>
            </a:r>
            <a:r>
              <a:rPr lang="en-AU" dirty="0"/>
              <a:t>submitted for restart by Jodi Haasz in Aug 2020</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1333320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252106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1377100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417895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215942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3159285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222402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442328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4225950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Sept 2020</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91429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P802.3cr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1507657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P802.3cu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2592050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9566843"/>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62</a:t>
            </a:fld>
            <a:endParaRPr lang="en-US"/>
          </a:p>
        </p:txBody>
      </p:sp>
    </p:spTree>
    <p:extLst>
      <p:ext uri="{BB962C8B-B14F-4D97-AF65-F5344CB8AC3E}">
        <p14:creationId xmlns:p14="http://schemas.microsoft.com/office/powerpoint/2010/main" val="341695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63</a:t>
            </a:fld>
            <a:endParaRPr lang="en-US"/>
          </a:p>
        </p:txBody>
      </p:sp>
    </p:spTree>
    <p:extLst>
      <p:ext uri="{BB962C8B-B14F-4D97-AF65-F5344CB8AC3E}">
        <p14:creationId xmlns:p14="http://schemas.microsoft.com/office/powerpoint/2010/main" val="660601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3203830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1174198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337908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and is waiting for publication</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4167547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4112704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144752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1264000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3194244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325978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spTree>
    <p:extLst>
      <p:ext uri="{BB962C8B-B14F-4D97-AF65-F5344CB8AC3E}">
        <p14:creationId xmlns:p14="http://schemas.microsoft.com/office/powerpoint/2010/main" val="314506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74</a:t>
            </a:fld>
            <a:endParaRPr lang="en-US"/>
          </a:p>
        </p:txBody>
      </p:sp>
    </p:spTree>
    <p:extLst>
      <p:ext uri="{BB962C8B-B14F-4D97-AF65-F5344CB8AC3E}">
        <p14:creationId xmlns:p14="http://schemas.microsoft.com/office/powerpoint/2010/main" val="2112261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75</a:t>
            </a:fld>
            <a:endParaRPr lang="en-US"/>
          </a:p>
        </p:txBody>
      </p:sp>
    </p:spTree>
    <p:extLst>
      <p:ext uri="{BB962C8B-B14F-4D97-AF65-F5344CB8AC3E}">
        <p14:creationId xmlns:p14="http://schemas.microsoft.com/office/powerpoint/2010/main" val="1073429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76</a:t>
            </a:fld>
            <a:endParaRPr lang="en-US"/>
          </a:p>
        </p:txBody>
      </p:sp>
    </p:spTree>
    <p:extLst>
      <p:ext uri="{BB962C8B-B14F-4D97-AF65-F5344CB8AC3E}">
        <p14:creationId xmlns:p14="http://schemas.microsoft.com/office/powerpoint/2010/main" val="29098171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77</a:t>
            </a:fld>
            <a:endParaRPr lang="en-US"/>
          </a:p>
        </p:txBody>
      </p:sp>
    </p:spTree>
    <p:extLst>
      <p:ext uri="{BB962C8B-B14F-4D97-AF65-F5344CB8AC3E}">
        <p14:creationId xmlns:p14="http://schemas.microsoft.com/office/powerpoint/2010/main" val="3392915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368028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64419099"/>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79</a:t>
            </a:fld>
            <a:endParaRPr lang="en-US"/>
          </a:p>
        </p:txBody>
      </p:sp>
    </p:spTree>
    <p:extLst>
      <p:ext uri="{BB962C8B-B14F-4D97-AF65-F5344CB8AC3E}">
        <p14:creationId xmlns:p14="http://schemas.microsoft.com/office/powerpoint/2010/main" val="322867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4015021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802.22-2019 60-day 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16 Oct 2020</a:t>
            </a:r>
          </a:p>
          <a:p>
            <a:pPr lvl="1"/>
            <a:r>
              <a:rPr lang="en-AU" dirty="0"/>
              <a:t>IEEE 802.22-2019 was submitted in Aug 2020</a:t>
            </a:r>
          </a:p>
          <a:p>
            <a:pPr lvl="2"/>
            <a:r>
              <a:rPr lang="en-AU" dirty="0"/>
              <a:t>It was erroneously believed it has been submitted previously</a:t>
            </a:r>
          </a:p>
          <a:p>
            <a:pPr lvl="1"/>
            <a:r>
              <a:rPr lang="en-AU" dirty="0"/>
              <a:t>802.22 WG is in 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81</a:t>
            </a:fld>
            <a:endParaRPr lang="en-US"/>
          </a:p>
        </p:txBody>
      </p:sp>
    </p:spTree>
    <p:extLst>
      <p:ext uri="{BB962C8B-B14F-4D97-AF65-F5344CB8AC3E}">
        <p14:creationId xmlns:p14="http://schemas.microsoft.com/office/powerpoint/2010/main" val="3551014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17477"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3199586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001000" cy="1066800"/>
          </a:xfrm>
        </p:spPr>
        <p:txBody>
          <a:bodyPr/>
          <a:lstStyle/>
          <a:p>
            <a:r>
              <a:rPr lang="en-AU" dirty="0"/>
              <a:t>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submitted proposal to SC6/WG1 for an </a:t>
            </a:r>
            <a:r>
              <a:rPr lang="en-AU" i="1" dirty="0"/>
              <a:t>ad hoc </a:t>
            </a:r>
            <a:r>
              <a:rPr lang="en-AU" dirty="0"/>
              <a:t>on trustworthiness at SC6 meeting in Feb 2020</a:t>
            </a:r>
          </a:p>
          <a:p>
            <a:pPr lvl="2"/>
            <a:r>
              <a:rPr lang="en-AU" dirty="0"/>
              <a:t>See N17076</a:t>
            </a:r>
          </a:p>
          <a:p>
            <a:pPr lvl="1"/>
            <a:r>
              <a:rPr lang="en-AU" dirty="0"/>
              <a:t>The proposal was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83</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8501"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882938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7924800" cy="1066800"/>
          </a:xfrm>
        </p:spPr>
        <p:txBody>
          <a:bodyPr/>
          <a:lstStyle/>
          <a:p>
            <a:r>
              <a:rPr lang="en-AU" dirty="0"/>
              <a:t>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was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was: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945890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9525"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448506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Activity in the </a:t>
            </a:r>
            <a:r>
              <a:rPr lang="en-CA" i="1" dirty="0"/>
              <a:t>Trustworthiness ad-hoc  </a:t>
            </a:r>
            <a:r>
              <a:rPr lang="en-CA" dirty="0"/>
              <a:t>(AHG 2) </a:t>
            </a:r>
            <a:r>
              <a:rPr lang="en-CA" i="1" dirty="0"/>
              <a:t>has been </a:t>
            </a:r>
            <a:r>
              <a:rPr lang="en-CA" dirty="0"/>
              <a:t>light</a:t>
            </a:r>
            <a:r>
              <a:rPr lang="en-CA" i="1" dirty="0"/>
              <a: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r>
              <a:rPr lang="en-CA" dirty="0"/>
              <a:t>(now called AHG 2)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A meeting will be scheduled during period 10-16 September (this week)</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86</a:t>
            </a:fld>
            <a:endParaRPr lang="en-US"/>
          </a:p>
        </p:txBody>
      </p:sp>
    </p:spTree>
    <p:extLst>
      <p:ext uri="{BB962C8B-B14F-4D97-AF65-F5344CB8AC3E}">
        <p14:creationId xmlns:p14="http://schemas.microsoft.com/office/powerpoint/2010/main" val="1813605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87</a:t>
            </a:fld>
            <a:endParaRPr lang="en-US"/>
          </a:p>
        </p:txBody>
      </p:sp>
    </p:spTree>
    <p:extLst>
      <p:ext uri="{BB962C8B-B14F-4D97-AF65-F5344CB8AC3E}">
        <p14:creationId xmlns:p14="http://schemas.microsoft.com/office/powerpoint/2010/main" val="419105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Activity in the </a:t>
            </a:r>
            <a:r>
              <a:rPr lang="en-AU" i="1" dirty="0"/>
              <a:t>Advisory Group on Concept and Terminology </a:t>
            </a:r>
            <a:r>
              <a:rPr lang="en-CA" dirty="0"/>
              <a:t>(AG 2) has been light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Ms.Qin</a:t>
            </a:r>
            <a:r>
              <a:rPr lang="en-AU" dirty="0"/>
              <a:t> </a:t>
            </a:r>
            <a:r>
              <a:rPr lang="en-AU" dirty="0" err="1"/>
              <a:t>Ll</a:t>
            </a:r>
            <a:r>
              <a:rPr lang="en-AU" dirty="0"/>
              <a:t> (</a:t>
            </a:r>
            <a:r>
              <a:rPr lang="en-AU" dirty="0">
                <a:hlinkClick r:id="rId2"/>
              </a:rPr>
              <a:t>liqin@iwncomm.com</a:t>
            </a:r>
            <a:r>
              <a:rPr lang="en-AU" dirty="0"/>
              <a:t>)  was appointed as the Convenor of the </a:t>
            </a:r>
            <a:r>
              <a:rPr lang="en-AU" i="1" dirty="0"/>
              <a:t>Advisory Group on Concept and Terminology</a:t>
            </a:r>
            <a:r>
              <a:rPr lang="en-CA" i="1" dirty="0"/>
              <a:t> </a:t>
            </a:r>
            <a:r>
              <a:rPr lang="en-CA" dirty="0"/>
              <a:t>(now called AHG 2) </a:t>
            </a:r>
            <a:endParaRPr lang="en-AU" dirty="0"/>
          </a:p>
          <a:p>
            <a:pPr lvl="1"/>
            <a:r>
              <a:rPr lang="en-AU" dirty="0"/>
              <a:t>It is not obvious it is of direct interest to IEEE 802</a:t>
            </a:r>
          </a:p>
          <a:p>
            <a:pPr lvl="2"/>
            <a:r>
              <a:rPr lang="en-AU" dirty="0"/>
              <a:t>However, it has been highlighted today because an IEEE 802 attendee expressed a view that the AG might be misused to the detriment of IEEE 802</a:t>
            </a:r>
          </a:p>
          <a:p>
            <a:pPr lvl="1"/>
            <a:r>
              <a:rPr lang="en-AU" dirty="0"/>
              <a:t>One 802 participants has registered</a:t>
            </a:r>
          </a:p>
          <a:p>
            <a:pPr lvl="2"/>
            <a:r>
              <a:rPr lang="en-AU" dirty="0"/>
              <a:t>Andrew Myles</a:t>
            </a:r>
          </a:p>
          <a:p>
            <a:pPr lvl="1"/>
            <a:r>
              <a:rPr lang="en-AU" dirty="0"/>
              <a:t>A meeting was scheduled for 24 August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88</a:t>
            </a:fld>
            <a:endParaRPr lang="en-US"/>
          </a:p>
        </p:txBody>
      </p:sp>
    </p:spTree>
    <p:extLst>
      <p:ext uri="{BB962C8B-B14F-4D97-AF65-F5344CB8AC3E}">
        <p14:creationId xmlns:p14="http://schemas.microsoft.com/office/powerpoint/2010/main" val="22769776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Korea NB experts submitted a proposal to SC6 for a WUR standard for Wi-Fi (&amp; other tech) in Feb 2020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271946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Sept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14 Sept 2020</a:t>
            </a:r>
            <a:br>
              <a:rPr lang="en-US" sz="1600" b="1" dirty="0">
                <a:latin typeface="+mj-lt"/>
              </a:rPr>
            </a:br>
            <a:r>
              <a:rPr lang="en-US" sz="1600" b="1" dirty="0">
                <a:latin typeface="+mj-lt"/>
              </a:rPr>
              <a:t>@17:00-19:00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a:ln>
                  <a:noFill/>
                </a:ln>
                <a:solidFill>
                  <a:srgbClr val="FF0000"/>
                </a:solidFill>
                <a:effectLst/>
                <a:latin typeface="+mj-lt"/>
              </a:rPr>
              <a:t>tbd</a:t>
            </a:r>
            <a:endParaRPr lang="en-AU" sz="1800" dirty="0">
              <a:solidFill>
                <a:srgbClr val="FF0000"/>
              </a:solidFill>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the discussion of the WUR proposal at the SC6 meeting in Feb 2020</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452154415"/>
              </p:ext>
            </p:extLst>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0551"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787723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An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1610"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1611"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521532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IEEE 802.15.4 might have an interest in the WUR activity but have not responded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800567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err="1"/>
              <a:t>TGba</a:t>
            </a:r>
            <a:r>
              <a:rPr lang="en-AU" dirty="0"/>
              <a:t>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1913444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p>
          <a:p>
            <a:pPr lvl="1"/>
            <a:r>
              <a:rPr lang="en-US" dirty="0">
                <a:solidFill>
                  <a:srgbClr val="FF0000"/>
                </a:solidFill>
              </a:rPr>
              <a:t>ACTION: Jul 2020, Ben Rolf may do he </a:t>
            </a:r>
            <a:r>
              <a:rPr lang="en-US">
                <a:solidFill>
                  <a:srgbClr val="FF0000"/>
                </a:solidFill>
              </a:rPr>
              <a:t>same wrt 802.15.4</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spTree>
    <p:extLst>
      <p:ext uri="{BB962C8B-B14F-4D97-AF65-F5344CB8AC3E}">
        <p14:creationId xmlns:p14="http://schemas.microsoft.com/office/powerpoint/2010/main" val="2655236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stretches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graphicFrame>
        <p:nvGraphicFramePr>
          <p:cNvPr id="9" name="Content Placeholder 8">
            <a:extLst>
              <a:ext uri="{FF2B5EF4-FFF2-40B4-BE49-F238E27FC236}">
                <a16:creationId xmlns:a16="http://schemas.microsoft.com/office/drawing/2014/main" id="{9CA6E793-C0C7-4A58-A71E-AEB15E832667}"/>
              </a:ext>
            </a:extLst>
          </p:cNvPr>
          <p:cNvGraphicFramePr>
            <a:graphicFrameLocks noGrp="1"/>
          </p:cNvGraphicFramePr>
          <p:nvPr>
            <p:ph idx="1"/>
            <p:extLst>
              <p:ext uri="{D42A27DB-BD31-4B8C-83A1-F6EECF244321}">
                <p14:modId xmlns:p14="http://schemas.microsoft.com/office/powerpoint/2010/main" val="983708159"/>
              </p:ext>
            </p:extLst>
          </p:nvPr>
        </p:nvGraphicFramePr>
        <p:xfrm>
          <a:off x="685799" y="2978150"/>
          <a:ext cx="7858125" cy="1511300"/>
        </p:xfrm>
        <a:graphic>
          <a:graphicData uri="http://schemas.openxmlformats.org/drawingml/2006/table">
            <a:tbl>
              <a:tblPr firstRow="1" bandRow="1">
                <a:tableStyleId>{21E4AEA4-8DFA-4A89-87EB-49C32662AFE0}</a:tableStyleId>
              </a:tblPr>
              <a:tblGrid>
                <a:gridCol w="3886201">
                  <a:extLst>
                    <a:ext uri="{9D8B030D-6E8A-4147-A177-3AD203B41FA5}">
                      <a16:colId xmlns:a16="http://schemas.microsoft.com/office/drawing/2014/main" val="1372783328"/>
                    </a:ext>
                  </a:extLst>
                </a:gridCol>
                <a:gridCol w="3971924">
                  <a:extLst>
                    <a:ext uri="{9D8B030D-6E8A-4147-A177-3AD203B41FA5}">
                      <a16:colId xmlns:a16="http://schemas.microsoft.com/office/drawing/2014/main" val="3847734731"/>
                    </a:ext>
                  </a:extLst>
                </a:gridCol>
              </a:tblGrid>
              <a:tr h="0">
                <a:tc>
                  <a:txBody>
                    <a:bodyPr/>
                    <a:lstStyle/>
                    <a:p>
                      <a:pPr>
                        <a:lnSpc>
                          <a:spcPts val="1050"/>
                        </a:lnSpc>
                        <a:spcAft>
                          <a:spcPts val="0"/>
                        </a:spcAft>
                      </a:pPr>
                      <a:r>
                        <a:rPr lang="en-AU" sz="1000" dirty="0">
                          <a:effectLst/>
                        </a:rPr>
                        <a:t>Meeting</a:t>
                      </a:r>
                      <a:endParaRPr lang="en-AU" sz="11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000">
                          <a:effectLst/>
                        </a:rPr>
                        <a:t>Meeting dates</a:t>
                      </a:r>
                      <a:endParaRPr lang="en-AU" sz="11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000" u="sng" dirty="0">
                          <a:effectLst/>
                          <a:hlinkClick r:id="rId2"/>
                        </a:rPr>
                        <a:t>ISO/IEC JTC 1/SC 6/WG 1 - 35th</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19-23</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000" u="sng" dirty="0">
                          <a:effectLst/>
                          <a:hlinkClick r:id="rId3"/>
                        </a:rPr>
                        <a:t>ISO/IEC JTC 1/SC 6 - 42nd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000" u="sng" dirty="0">
                          <a:effectLst/>
                          <a:hlinkClick r:id="rId4"/>
                        </a:rPr>
                        <a:t>ISO/IEC JTC 1/SC 6/WG 7 - 32nd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21-28</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000" u="sng" dirty="0">
                          <a:effectLst/>
                          <a:hlinkClick r:id="rId5"/>
                        </a:rPr>
                        <a:t>ISO/IEC JTC 1/SC 6/AG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000" u="sng" dirty="0">
                          <a:effectLst/>
                          <a:hlinkClick r:id="rId6"/>
                        </a:rPr>
                        <a:t>ISO/IEC JTC 1/SC 6/AHG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dirty="0">
                          <a:effectLst/>
                        </a:rPr>
                        <a:t>2020 October 26</a:t>
                      </a:r>
                      <a:endParaRPr lang="en-AU" sz="11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97</a:t>
            </a:fld>
            <a:endParaRPr lang="en-US"/>
          </a:p>
        </p:txBody>
      </p:sp>
    </p:spTree>
    <p:extLst>
      <p:ext uri="{BB962C8B-B14F-4D97-AF65-F5344CB8AC3E}">
        <p14:creationId xmlns:p14="http://schemas.microsoft.com/office/powerpoint/2010/main" val="12432047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98</a:t>
            </a:fld>
            <a:endParaRPr lang="en-US"/>
          </a:p>
        </p:txBody>
      </p:sp>
    </p:spTree>
    <p:extLst>
      <p:ext uri="{BB962C8B-B14F-4D97-AF65-F5344CB8AC3E}">
        <p14:creationId xmlns:p14="http://schemas.microsoft.com/office/powerpoint/2010/main" val="2285021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99</a:t>
            </a:fld>
            <a:endParaRPr lang="en-US"/>
          </a:p>
        </p:txBody>
      </p:sp>
    </p:spTree>
    <p:extLst>
      <p:ext uri="{BB962C8B-B14F-4D97-AF65-F5344CB8AC3E}">
        <p14:creationId xmlns:p14="http://schemas.microsoft.com/office/powerpoint/2010/main" val="931243923"/>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17172</Words>
  <Application>Microsoft Office PowerPoint</Application>
  <PresentationFormat>On-screen Show (4:3)</PresentationFormat>
  <Paragraphs>2580</Paragraphs>
  <Slides>172</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172</vt:i4>
      </vt:variant>
    </vt:vector>
  </HeadingPairs>
  <TitlesOfParts>
    <vt:vector size="179" baseType="lpstr">
      <vt:lpstr>Arial</vt:lpstr>
      <vt:lpstr>Calibri</vt:lpstr>
      <vt:lpstr>Times New Roman</vt:lpstr>
      <vt:lpstr>802-11-Submission</vt:lpstr>
      <vt:lpstr>Acrobat Document</vt:lpstr>
      <vt:lpstr>Document</vt:lpstr>
      <vt:lpstr>Packager Shell Object</vt:lpstr>
      <vt:lpstr>IEEE 802 JTC1 Standing Committee September 2020 agenda virtually (will be updated during meeting)</vt:lpstr>
      <vt:lpstr>This document will be used to provide information for any IEEE 802 JTC1 SC meetings in Sept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Sept 2020</vt:lpstr>
      <vt:lpstr>The IEEE 802 JTC1 SC regular meeting has a high-level list of agenda items to be considered</vt:lpstr>
      <vt:lpstr>The IEEE 802 JTC1 SC will consider approving its agenda</vt:lpstr>
      <vt:lpstr>The IEEE 802 JTC1 SC will consider approval of the minutes of its July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64 standards through to PSDO ratification with 37 in-process</vt:lpstr>
      <vt:lpstr>IEEE 802.1 WG has sent 31 standards completely through the PSDO ratification process</vt:lpstr>
      <vt:lpstr>IEEE 802.1 WG has sent 31 standards completely through the PSDO ratification process</vt:lpstr>
      <vt:lpstr>IEEE 802.1 WG has sent 31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12 standards in the pipeline for ratification under the PSDO</vt:lpstr>
      <vt:lpstr>IEEE 802.1 WG has a number of regular participants in IEEE 802 JTC1 SC activities</vt:lpstr>
      <vt:lpstr>IEEE 802.1Q-2018 is waiting for publication</vt:lpstr>
      <vt:lpstr>IEEE 802.1Qcc 60-day ballot passed in July 2020 but a response is required</vt:lpstr>
      <vt:lpstr>IEEE 802.1Qcp-2018 60-day ballot passed and is waiting for start of FDIS ballot</vt:lpstr>
      <vt:lpstr>IEEE 802.1Qcy-2019 60-day ballot passed and is waiting for start of FDIS ballot</vt:lpstr>
      <vt:lpstr>IEEE 802.1Xck FDIS ballot passed in June 2020 but requires a response</vt:lpstr>
      <vt:lpstr>IEEE 802.1AE-Rev FDIS passed in June 2020 but requires a response</vt:lpstr>
      <vt:lpstr>IEEE 802.1AS-Rev 60-day ballot passed in August 2020 but requires a response</vt:lpstr>
      <vt:lpstr>The China NB provided one comment on IEEE 802.1AS-Rev </vt:lpstr>
      <vt:lpstr>The China NB provided one comment on IEEE 802.1AS-Rev </vt:lpstr>
      <vt:lpstr>The China NB provided one comment on IEEE 802.1AS-Rev </vt:lpstr>
      <vt:lpstr>IEEE 802.1AX-REV 60-day ballot passed in August 2020 and is waiting for FDIS start</vt:lpstr>
      <vt:lpstr>IEEE 802.1Q-REV will probably be liaised in Nov 2020</vt:lpstr>
      <vt:lpstr>IEEE 802.1Qcx was liaised for information in Jan 2020</vt:lpstr>
      <vt:lpstr>IEEE 802.1X-2020 was liaised for information</vt:lpstr>
      <vt:lpstr>IEEE 802.1CMde was liaised for information in Jan 2020</vt:lpstr>
      <vt:lpstr>IEEE 802.1AE-2018/Cor 1-2020 has been liaised for information</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60-day pre-ballot closes in October 2020</vt:lpstr>
      <vt:lpstr>IEEE 802.3cd-2018 60-day pre-ballot closes in October 2020</vt:lpstr>
      <vt:lpstr>IEEE 802.3cn-2019 will be submitted to 60-day pre-ballot in September 2020</vt:lpstr>
      <vt:lpstr>IEEE 802.3cg-2019 will be submitted to 60-day pre-ballot in September 2020</vt:lpstr>
      <vt:lpstr>IEEE 802.3cq-2020 will be submitted to 60-day pre-ballot in October 2020</vt:lpstr>
      <vt:lpstr>IEEE 802.3cm-2020 will be submitted to 60-day pre-ballot in October 2020</vt:lpstr>
      <vt:lpstr>IEEE 802.3ch-2020 will be submitted to 60-day pre-ballot in October 2020</vt:lpstr>
      <vt:lpstr>IEEE 802.3ca-2020 will be submitted to 60-day pre-ballot in October 2020</vt:lpstr>
      <vt:lpstr>IEEE 802.3.2-2019 will be submitted to 60-day pre-ballot in September 2020</vt:lpstr>
      <vt:lpstr>IEEE 802.3cr draft will probably be liaised in Sept 2020</vt:lpstr>
      <vt:lpstr>IEEE 802.3cu draft will probably be liaised in Sept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and is waiting for publication</vt:lpstr>
      <vt:lpstr>IEEE 802.11ak FDIS ballot passed in Jun 2020 and is waiting for publication</vt:lpstr>
      <vt:lpstr>IEEE 802.11aq FDIS ballot passed in Jun 2020 and is waiting for publication</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802.22-2019 60-day ballot closes in October 2020</vt:lpstr>
      <vt:lpstr>7.1: It was observed that Wearable Devices overlapped with 802.15 work</vt:lpstr>
      <vt:lpstr>China NB submitted a proposal to SC6/WG1 for an ad hoc on trustworthiness at SC6 meeting in Feb 2020</vt:lpstr>
      <vt:lpstr>China NB submitted a proposal to SC6/WG1 for an ad hoc on trustworthiness at SC6 meeting in Feb 2020</vt:lpstr>
      <vt:lpstr>An IEEE 802 participant reported on the discussion of the Trustworthiness ad-hoc group proposal</vt:lpstr>
      <vt:lpstr>Activity in the Trustworthiness ad-hoc  (AHG 2) has been light </vt:lpstr>
      <vt:lpstr>SC6 approved an Advisory Group on Concepts and Terminology</vt:lpstr>
      <vt:lpstr>Activity in the Advisory Group on Concept and Terminology (AG 2) has been light </vt:lpstr>
      <vt:lpstr>Korea NB experts submitted a proposal to SC6 for a WUR standard for Wi-Fi (&amp; other tech) in Feb 2020 </vt:lpstr>
      <vt:lpstr>An IEEE 802 participant reported on the discussion of the WUR proposal at the SC6 meeting in Feb 2020</vt:lpstr>
      <vt:lpstr>An NWIP ballot started on the WUR proposal … but was then cancelled</vt:lpstr>
      <vt:lpstr>IEEE 802.15.4 might have an interest in the WUR activity but have not responded</vt:lpstr>
      <vt:lpstr>TGba started examining the WUR proposal in SC6/WG1</vt:lpstr>
      <vt:lpstr>Update: does anyone want to send a LS to SC6?</vt:lpstr>
      <vt:lpstr>The next SC6 meeting on Oct 2020 in Vienna, Austria has not yet been cancelled is now virtual</vt:lpstr>
      <vt:lpstr>The SC6 meeting in October stretches over two weeks</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2020-08-24T00:00:51Z</dcterms:modified>
</cp:coreProperties>
</file>