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9" r:id="rId2"/>
    <p:sldId id="327" r:id="rId3"/>
    <p:sldId id="405" r:id="rId4"/>
    <p:sldId id="406" r:id="rId5"/>
    <p:sldId id="396" r:id="rId6"/>
    <p:sldId id="421" r:id="rId7"/>
    <p:sldId id="422" r:id="rId8"/>
    <p:sldId id="423" r:id="rId9"/>
    <p:sldId id="432" r:id="rId10"/>
    <p:sldId id="425" r:id="rId11"/>
    <p:sldId id="431" r:id="rId12"/>
    <p:sldId id="427" r:id="rId13"/>
    <p:sldId id="392" r:id="rId14"/>
    <p:sldId id="407" r:id="rId15"/>
    <p:sldId id="411" r:id="rId16"/>
    <p:sldId id="404" r:id="rId17"/>
    <p:sldId id="385" r:id="rId18"/>
    <p:sldId id="290" r:id="rId19"/>
    <p:sldId id="414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8" autoAdjust="0"/>
    <p:restoredTop sz="93304" autoAdjust="0"/>
  </p:normalViewPr>
  <p:slideViewPr>
    <p:cSldViewPr>
      <p:cViewPr varScale="1">
        <p:scale>
          <a:sx n="172" d="100"/>
          <a:sy n="172" d="100"/>
        </p:scale>
        <p:origin x="420" y="108"/>
      </p:cViewPr>
      <p:guideLst>
        <p:guide orient="horz" pos="2160"/>
        <p:guide pos="29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 dirty="0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5941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6027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 dirty="0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6133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dirty="0" smtClean="0"/>
              <a:t>18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0333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4413" y="332601"/>
            <a:ext cx="350108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802.11-2020/1131r2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Multi-Link Reference Model Discussion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2020-07-29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160239"/>
                <a:gridCol w="864096"/>
                <a:gridCol w="2088232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Liuming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4409688" cy="4732013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</a:t>
            </a:r>
            <a:r>
              <a:rPr lang="en-US" altLang="ko-KR" sz="2000" dirty="0">
                <a:ea typeface="Gulim" panose="020B0600000101010101" charset="-127"/>
              </a:rPr>
              <a:t>– Option </a:t>
            </a:r>
            <a:r>
              <a:rPr lang="en-US" altLang="ko-KR" sz="2000" dirty="0" smtClean="0">
                <a:ea typeface="Gulim" panose="020B0600000101010101" charset="-127"/>
              </a:rPr>
              <a:t>1</a:t>
            </a:r>
            <a:endParaRPr lang="en-US" altLang="ko-KR" sz="20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Reuse the existing 802.11 protocol stacks for m</a:t>
            </a:r>
            <a:r>
              <a:rPr lang="en-US" altLang="ko-KR" sz="1600" dirty="0" smtClean="0">
                <a:ea typeface="Gulim" panose="020B0600000101010101" charset="-127"/>
              </a:rPr>
              <a:t>ulti-link operation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Note: some functions may need to be enhanced for multi-link.</a:t>
            </a: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Define a Common MAC Entity to control the MLD </a:t>
            </a:r>
            <a:r>
              <a:rPr lang="en-US" altLang="ko-KR" sz="1600" dirty="0">
                <a:ea typeface="Gulim" panose="020B0600000101010101" charset="-127"/>
              </a:rPr>
              <a:t>related ML </a:t>
            </a:r>
            <a:r>
              <a:rPr lang="en-US" altLang="ko-KR" sz="1600" dirty="0" smtClean="0">
                <a:ea typeface="Gulim" panose="020B0600000101010101" charset="-127"/>
              </a:rPr>
              <a:t>Functions</a:t>
            </a: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Define a ML SME Management Entity to coordinate ML SMEs for the ML setup, configuration, time synchronization and scheduling of affiliated STAs to the MLD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4" name="Group 3"/>
          <p:cNvGrpSpPr/>
          <p:nvPr/>
        </p:nvGrpSpPr>
        <p:grpSpPr>
          <a:xfrm>
            <a:off x="5470039" y="1547627"/>
            <a:ext cx="3422441" cy="4871033"/>
            <a:chOff x="5470039" y="1547627"/>
            <a:chExt cx="3422441" cy="4871033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70039" y="1547627"/>
              <a:ext cx="3422441" cy="4871033"/>
            </a:xfrm>
            <a:prstGeom prst="rect">
              <a:avLst/>
            </a:prstGeom>
          </p:spPr>
        </p:pic>
        <p:sp>
          <p:nvSpPr>
            <p:cNvPr id="73" name="TextBox 72"/>
            <p:cNvSpPr txBox="1"/>
            <p:nvPr/>
          </p:nvSpPr>
          <p:spPr>
            <a:xfrm>
              <a:off x="6528138" y="1943724"/>
              <a:ext cx="1217000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solidFill>
                    <a:srgbClr val="FF0000"/>
                  </a:solidFill>
                </a:rPr>
                <a:t>Common MAC Entity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140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ectangle 193"/>
          <p:cNvSpPr/>
          <p:nvPr/>
        </p:nvSpPr>
        <p:spPr bwMode="auto">
          <a:xfrm>
            <a:off x="251520" y="3157518"/>
            <a:ext cx="8568952" cy="318754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 MLD Instance</a:t>
            </a:r>
          </a:p>
        </p:txBody>
      </p:sp>
      <p:sp>
        <p:nvSpPr>
          <p:cNvPr id="175" name="矩形 181"/>
          <p:cNvSpPr/>
          <p:nvPr/>
        </p:nvSpPr>
        <p:spPr>
          <a:xfrm>
            <a:off x="539552" y="3549228"/>
            <a:ext cx="1397571" cy="435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6"/>
            <a:ext cx="8010088" cy="429592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</a:t>
            </a:r>
            <a:r>
              <a:rPr lang="en-US" altLang="ko-KR" sz="2000" dirty="0">
                <a:ea typeface="Gulim" panose="020B0600000101010101" charset="-127"/>
              </a:rPr>
              <a:t>– Option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11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cxnSp>
        <p:nvCxnSpPr>
          <p:cNvPr id="208" name="直接箭头连接符 230"/>
          <p:cNvCxnSpPr/>
          <p:nvPr/>
        </p:nvCxnSpPr>
        <p:spPr>
          <a:xfrm flipV="1">
            <a:off x="3759125" y="5617566"/>
            <a:ext cx="3981227" cy="13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7" name="直接箭头连接符 230"/>
          <p:cNvCxnSpPr/>
          <p:nvPr/>
        </p:nvCxnSpPr>
        <p:spPr>
          <a:xfrm>
            <a:off x="2023708" y="5715034"/>
            <a:ext cx="5716644" cy="182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10" name="直接箭头连接符 230"/>
          <p:cNvCxnSpPr/>
          <p:nvPr/>
        </p:nvCxnSpPr>
        <p:spPr>
          <a:xfrm>
            <a:off x="7308304" y="5393424"/>
            <a:ext cx="4371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9" name="直接箭头连接符 230"/>
          <p:cNvCxnSpPr/>
          <p:nvPr/>
        </p:nvCxnSpPr>
        <p:spPr>
          <a:xfrm>
            <a:off x="5508104" y="5505848"/>
            <a:ext cx="22373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90" name="直接箭头连接符 230"/>
          <p:cNvCxnSpPr/>
          <p:nvPr/>
        </p:nvCxnSpPr>
        <p:spPr>
          <a:xfrm>
            <a:off x="2023708" y="4965526"/>
            <a:ext cx="5716644" cy="182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86" name="直接箭头连接符 230"/>
          <p:cNvCxnSpPr/>
          <p:nvPr/>
        </p:nvCxnSpPr>
        <p:spPr>
          <a:xfrm flipV="1">
            <a:off x="3759704" y="4870014"/>
            <a:ext cx="3980648" cy="45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81" name="直接箭头连接符 230"/>
          <p:cNvCxnSpPr/>
          <p:nvPr/>
        </p:nvCxnSpPr>
        <p:spPr>
          <a:xfrm>
            <a:off x="5503052" y="4766773"/>
            <a:ext cx="22373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171" name="矩形 187"/>
          <p:cNvSpPr/>
          <p:nvPr/>
        </p:nvSpPr>
        <p:spPr>
          <a:xfrm>
            <a:off x="1577083" y="5181784"/>
            <a:ext cx="360040" cy="77071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3" name="矩形 180"/>
          <p:cNvSpPr/>
          <p:nvPr/>
        </p:nvSpPr>
        <p:spPr>
          <a:xfrm>
            <a:off x="2290521" y="3986156"/>
            <a:ext cx="4941302" cy="435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4" name="矩形 181"/>
          <p:cNvSpPr/>
          <p:nvPr/>
        </p:nvSpPr>
        <p:spPr>
          <a:xfrm>
            <a:off x="2290016" y="3550860"/>
            <a:ext cx="4941807" cy="435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5" name="文本框 182"/>
          <p:cNvSpPr txBox="1"/>
          <p:nvPr/>
        </p:nvSpPr>
        <p:spPr>
          <a:xfrm>
            <a:off x="4371450" y="3621541"/>
            <a:ext cx="599923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/>
              <a:t>802.1X</a:t>
            </a:r>
          </a:p>
        </p:txBody>
      </p:sp>
      <p:sp>
        <p:nvSpPr>
          <p:cNvPr id="28" name="文本框 185"/>
          <p:cNvSpPr txBox="1"/>
          <p:nvPr/>
        </p:nvSpPr>
        <p:spPr>
          <a:xfrm>
            <a:off x="4227962" y="4126108"/>
            <a:ext cx="560062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0000"/>
                </a:solidFill>
              </a:rPr>
              <a:t> MAC-U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4349912" y="3879292"/>
            <a:ext cx="715363" cy="200055"/>
            <a:chOff x="2282304" y="4053434"/>
            <a:chExt cx="715363" cy="200055"/>
          </a:xfrm>
        </p:grpSpPr>
        <p:sp>
          <p:nvSpPr>
            <p:cNvPr id="54" name="流程图: 终止 211"/>
            <p:cNvSpPr/>
            <p:nvPr/>
          </p:nvSpPr>
          <p:spPr>
            <a:xfrm>
              <a:off x="2282304" y="4077998"/>
              <a:ext cx="705880" cy="152377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57" name="文本框 214"/>
            <p:cNvSpPr txBox="1"/>
            <p:nvPr/>
          </p:nvSpPr>
          <p:spPr>
            <a:xfrm>
              <a:off x="2314492" y="4053434"/>
              <a:ext cx="68317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00" dirty="0"/>
                <a:t>MAC-SAP</a:t>
              </a:r>
            </a:p>
          </p:txBody>
        </p:sp>
      </p:grpSp>
      <p:cxnSp>
        <p:nvCxnSpPr>
          <p:cNvPr id="66" name="直接箭头连接符 228"/>
          <p:cNvCxnSpPr/>
          <p:nvPr/>
        </p:nvCxnSpPr>
        <p:spPr>
          <a:xfrm>
            <a:off x="4725844" y="4175473"/>
            <a:ext cx="251976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7" name="直接箭头连接符 230"/>
          <p:cNvCxnSpPr/>
          <p:nvPr/>
        </p:nvCxnSpPr>
        <p:spPr>
          <a:xfrm>
            <a:off x="7303252" y="4666122"/>
            <a:ext cx="4371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34" name="矩形 191"/>
          <p:cNvSpPr/>
          <p:nvPr/>
        </p:nvSpPr>
        <p:spPr>
          <a:xfrm>
            <a:off x="7740352" y="3550860"/>
            <a:ext cx="825461" cy="24663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5" name="文本框 192"/>
          <p:cNvSpPr txBox="1"/>
          <p:nvPr/>
        </p:nvSpPr>
        <p:spPr>
          <a:xfrm>
            <a:off x="7884368" y="4894324"/>
            <a:ext cx="566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 smtClean="0"/>
              <a:t>SME/</a:t>
            </a:r>
          </a:p>
          <a:p>
            <a:pPr algn="ctr"/>
            <a:r>
              <a:rPr lang="en-US" altLang="zh-CN" sz="800" dirty="0" smtClean="0"/>
              <a:t>MLDME</a:t>
            </a:r>
            <a:endParaRPr lang="en-US" altLang="zh-CN" sz="800" dirty="0"/>
          </a:p>
        </p:txBody>
      </p:sp>
      <p:grpSp>
        <p:nvGrpSpPr>
          <p:cNvPr id="8" name="Group 7"/>
          <p:cNvGrpSpPr/>
          <p:nvPr/>
        </p:nvGrpSpPr>
        <p:grpSpPr>
          <a:xfrm>
            <a:off x="2290016" y="6034364"/>
            <a:ext cx="1390520" cy="294128"/>
            <a:chOff x="1353912" y="6200536"/>
            <a:chExt cx="1032588" cy="294128"/>
          </a:xfrm>
        </p:grpSpPr>
        <p:sp>
          <p:nvSpPr>
            <p:cNvPr id="11" name="Left Brace 10"/>
            <p:cNvSpPr/>
            <p:nvPr/>
          </p:nvSpPr>
          <p:spPr bwMode="auto">
            <a:xfrm rot="16200000">
              <a:off x="1808181" y="5746267"/>
              <a:ext cx="124050" cy="1032588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3" name="文本框 190"/>
            <p:cNvSpPr txBox="1"/>
            <p:nvPr/>
          </p:nvSpPr>
          <p:spPr>
            <a:xfrm>
              <a:off x="1551263" y="6279220"/>
              <a:ext cx="67941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Affiliated STA2</a:t>
              </a:r>
              <a:endParaRPr lang="en-US" altLang="zh-CN" sz="8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782057" y="3589566"/>
            <a:ext cx="750383" cy="415498"/>
            <a:chOff x="1475656" y="2567109"/>
            <a:chExt cx="771540" cy="441654"/>
          </a:xfrm>
        </p:grpSpPr>
        <p:sp>
          <p:nvSpPr>
            <p:cNvPr id="19" name="矩形 205"/>
            <p:cNvSpPr/>
            <p:nvPr/>
          </p:nvSpPr>
          <p:spPr>
            <a:xfrm>
              <a:off x="1524525" y="2593529"/>
              <a:ext cx="655322" cy="40342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0" name="文本框 182"/>
            <p:cNvSpPr txBox="1"/>
            <p:nvPr/>
          </p:nvSpPr>
          <p:spPr>
            <a:xfrm>
              <a:off x="1475656" y="2567109"/>
              <a:ext cx="771540" cy="44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00" dirty="0" smtClean="0"/>
                <a:t>IEEE 802.1X</a:t>
              </a:r>
            </a:p>
            <a:p>
              <a:pPr algn="ctr"/>
              <a:r>
                <a:rPr lang="en-US" altLang="zh-CN" sz="700" dirty="0" smtClean="0"/>
                <a:t>Authentication or Supplicant </a:t>
              </a:r>
              <a:endParaRPr lang="en-US" altLang="zh-CN" sz="7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782057" y="4057581"/>
            <a:ext cx="700335" cy="379531"/>
            <a:chOff x="1475656" y="2593529"/>
            <a:chExt cx="720080" cy="403423"/>
          </a:xfrm>
        </p:grpSpPr>
        <p:sp>
          <p:nvSpPr>
            <p:cNvPr id="17" name="矩形 205"/>
            <p:cNvSpPr/>
            <p:nvPr/>
          </p:nvSpPr>
          <p:spPr>
            <a:xfrm>
              <a:off x="1524525" y="2593529"/>
              <a:ext cx="655322" cy="40342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8" name="文本框 182"/>
            <p:cNvSpPr txBox="1"/>
            <p:nvPr/>
          </p:nvSpPr>
          <p:spPr>
            <a:xfrm>
              <a:off x="1475656" y="2636912"/>
              <a:ext cx="720080" cy="326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00" dirty="0" smtClean="0"/>
                <a:t>RSNA Key Management</a:t>
              </a:r>
              <a:endParaRPr lang="en-US" altLang="zh-CN" sz="700" dirty="0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4043467" y="6034496"/>
            <a:ext cx="1388155" cy="294128"/>
            <a:chOff x="1353912" y="6200536"/>
            <a:chExt cx="1032588" cy="294128"/>
          </a:xfrm>
        </p:grpSpPr>
        <p:sp>
          <p:nvSpPr>
            <p:cNvPr id="107" name="Left Brace 106"/>
            <p:cNvSpPr/>
            <p:nvPr/>
          </p:nvSpPr>
          <p:spPr bwMode="auto">
            <a:xfrm rot="16200000">
              <a:off x="1808181" y="5746267"/>
              <a:ext cx="124050" cy="1032588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8" name="文本框 190"/>
            <p:cNvSpPr txBox="1"/>
            <p:nvPr/>
          </p:nvSpPr>
          <p:spPr>
            <a:xfrm>
              <a:off x="1466718" y="6279220"/>
              <a:ext cx="76241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Affiliated STA3</a:t>
              </a:r>
              <a:endParaRPr lang="en-US" altLang="zh-CN" sz="800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5843667" y="6050932"/>
            <a:ext cx="1388155" cy="294128"/>
            <a:chOff x="1353912" y="6200536"/>
            <a:chExt cx="1032588" cy="294128"/>
          </a:xfrm>
        </p:grpSpPr>
        <p:sp>
          <p:nvSpPr>
            <p:cNvPr id="110" name="Left Brace 109"/>
            <p:cNvSpPr/>
            <p:nvPr/>
          </p:nvSpPr>
          <p:spPr bwMode="auto">
            <a:xfrm rot="16200000">
              <a:off x="1808181" y="5746267"/>
              <a:ext cx="124050" cy="1032588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1" name="文本框 190"/>
            <p:cNvSpPr txBox="1"/>
            <p:nvPr/>
          </p:nvSpPr>
          <p:spPr>
            <a:xfrm>
              <a:off x="1534323" y="6279220"/>
              <a:ext cx="6948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Affiliated STA4</a:t>
              </a:r>
              <a:endParaRPr lang="en-US" altLang="zh-CN" sz="800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539552" y="3885640"/>
            <a:ext cx="1036872" cy="2469524"/>
            <a:chOff x="5479344" y="4051812"/>
            <a:chExt cx="1036872" cy="2469524"/>
          </a:xfrm>
        </p:grpSpPr>
        <p:sp>
          <p:nvSpPr>
            <p:cNvPr id="100" name="矩形 205"/>
            <p:cNvSpPr/>
            <p:nvPr/>
          </p:nvSpPr>
          <p:spPr>
            <a:xfrm>
              <a:off x="5479344" y="4152328"/>
              <a:ext cx="1036872" cy="119904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1" name="矩形 206"/>
            <p:cNvSpPr/>
            <p:nvPr/>
          </p:nvSpPr>
          <p:spPr>
            <a:xfrm>
              <a:off x="5479344" y="5351839"/>
              <a:ext cx="1036872" cy="77024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2" name="文本框 207"/>
            <p:cNvSpPr txBox="1"/>
            <p:nvPr/>
          </p:nvSpPr>
          <p:spPr>
            <a:xfrm>
              <a:off x="5698249" y="5589240"/>
              <a:ext cx="6019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PHY</a:t>
              </a:r>
            </a:p>
            <a:p>
              <a:pPr algn="ctr"/>
              <a:r>
                <a:rPr lang="en-US" altLang="zh-CN" sz="800" dirty="0" smtClean="0"/>
                <a:t>Sublayer</a:t>
              </a:r>
              <a:endParaRPr lang="en-US" altLang="zh-CN" sz="800" dirty="0"/>
            </a:p>
          </p:txBody>
        </p:sp>
        <p:sp>
          <p:nvSpPr>
            <p:cNvPr id="103" name="文本框 208"/>
            <p:cNvSpPr txBox="1"/>
            <p:nvPr/>
          </p:nvSpPr>
          <p:spPr>
            <a:xfrm>
              <a:off x="5735275" y="4797152"/>
              <a:ext cx="5535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/>
                <a:t> </a:t>
              </a:r>
              <a:r>
                <a:rPr lang="en-US" altLang="zh-CN" sz="800" dirty="0" smtClean="0"/>
                <a:t>MAC Sublayer</a:t>
              </a:r>
              <a:endParaRPr lang="en-US" altLang="zh-CN" sz="800" dirty="0"/>
            </a:p>
          </p:txBody>
        </p:sp>
        <p:sp>
          <p:nvSpPr>
            <p:cNvPr id="104" name="流程图: 终止 218"/>
            <p:cNvSpPr/>
            <p:nvPr/>
          </p:nvSpPr>
          <p:spPr>
            <a:xfrm>
              <a:off x="5644839" y="5272398"/>
              <a:ext cx="705880" cy="152377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5" name="文本框 221"/>
            <p:cNvSpPr txBox="1"/>
            <p:nvPr/>
          </p:nvSpPr>
          <p:spPr>
            <a:xfrm>
              <a:off x="5714469" y="5242667"/>
              <a:ext cx="63625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00" dirty="0"/>
                <a:t>PHY-SAP</a:t>
              </a:r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5483628" y="6227208"/>
              <a:ext cx="1032588" cy="294128"/>
              <a:chOff x="1353912" y="6200536"/>
              <a:chExt cx="1032588" cy="294128"/>
            </a:xfrm>
          </p:grpSpPr>
          <p:sp>
            <p:nvSpPr>
              <p:cNvPr id="113" name="Left Brace 112"/>
              <p:cNvSpPr/>
              <p:nvPr/>
            </p:nvSpPr>
            <p:spPr bwMode="auto">
              <a:xfrm rot="16200000">
                <a:off x="1808181" y="5746267"/>
                <a:ext cx="124050" cy="1032588"/>
              </a:xfrm>
              <a:prstGeom prst="leftBrace">
                <a:avLst>
                  <a:gd name="adj1" fmla="val 8333"/>
                  <a:gd name="adj2" fmla="val 49851"/>
                </a:avLst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4" name="文本框 190"/>
              <p:cNvSpPr txBox="1"/>
              <p:nvPr/>
            </p:nvSpPr>
            <p:spPr>
              <a:xfrm>
                <a:off x="1421637" y="6279220"/>
                <a:ext cx="96166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/>
                  <a:t>STA1</a:t>
                </a:r>
                <a:endParaRPr lang="en-US" altLang="zh-CN" sz="800" dirty="0"/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5631577" y="4051812"/>
              <a:ext cx="705880" cy="200055"/>
              <a:chOff x="2282304" y="4053434"/>
              <a:chExt cx="705880" cy="200055"/>
            </a:xfrm>
          </p:grpSpPr>
          <p:sp>
            <p:nvSpPr>
              <p:cNvPr id="116" name="流程图: 终止 211"/>
              <p:cNvSpPr/>
              <p:nvPr/>
            </p:nvSpPr>
            <p:spPr>
              <a:xfrm>
                <a:off x="2282304" y="4077998"/>
                <a:ext cx="705880" cy="152377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7" name="文本框 214"/>
              <p:cNvSpPr txBox="1"/>
              <p:nvPr/>
            </p:nvSpPr>
            <p:spPr>
              <a:xfrm>
                <a:off x="2304388" y="4053434"/>
                <a:ext cx="6831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700" dirty="0"/>
                  <a:t>MAC-SAP</a:t>
                </a:r>
              </a:p>
            </p:txBody>
          </p:sp>
        </p:grpSp>
      </p:grpSp>
      <p:grpSp>
        <p:nvGrpSpPr>
          <p:cNvPr id="168" name="Group 167"/>
          <p:cNvGrpSpPr/>
          <p:nvPr/>
        </p:nvGrpSpPr>
        <p:grpSpPr>
          <a:xfrm>
            <a:off x="2290017" y="4301252"/>
            <a:ext cx="1474160" cy="1662516"/>
            <a:chOff x="1497929" y="4467424"/>
            <a:chExt cx="1474160" cy="1662516"/>
          </a:xfrm>
        </p:grpSpPr>
        <p:grpSp>
          <p:nvGrpSpPr>
            <p:cNvPr id="126" name="Group 125"/>
            <p:cNvGrpSpPr/>
            <p:nvPr/>
          </p:nvGrpSpPr>
          <p:grpSpPr>
            <a:xfrm>
              <a:off x="1497929" y="4467424"/>
              <a:ext cx="1474160" cy="1662516"/>
              <a:chOff x="1497929" y="4467424"/>
              <a:chExt cx="1474160" cy="1662516"/>
            </a:xfrm>
          </p:grpSpPr>
          <p:grpSp>
            <p:nvGrpSpPr>
              <p:cNvPr id="123" name="Group 122"/>
              <p:cNvGrpSpPr/>
              <p:nvPr/>
            </p:nvGrpSpPr>
            <p:grpSpPr>
              <a:xfrm>
                <a:off x="1497929" y="4587625"/>
                <a:ext cx="1474160" cy="1542315"/>
                <a:chOff x="1497929" y="4587625"/>
                <a:chExt cx="1474160" cy="1542315"/>
              </a:xfrm>
            </p:grpSpPr>
            <p:grpSp>
              <p:nvGrpSpPr>
                <p:cNvPr id="7" name="Group 6"/>
                <p:cNvGrpSpPr/>
                <p:nvPr/>
              </p:nvGrpSpPr>
              <p:grpSpPr>
                <a:xfrm>
                  <a:off x="1497929" y="4588088"/>
                  <a:ext cx="1036872" cy="1540957"/>
                  <a:chOff x="1353913" y="4646862"/>
                  <a:chExt cx="1036872" cy="1540957"/>
                </a:xfrm>
              </p:grpSpPr>
              <p:sp>
                <p:nvSpPr>
                  <p:cNvPr id="48" name="矩形 205"/>
                  <p:cNvSpPr/>
                  <p:nvPr/>
                </p:nvSpPr>
                <p:spPr>
                  <a:xfrm>
                    <a:off x="1353913" y="4646862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" name="矩形 206"/>
                  <p:cNvSpPr/>
                  <p:nvPr/>
                </p:nvSpPr>
                <p:spPr>
                  <a:xfrm>
                    <a:off x="1353913" y="5417573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0" name="文本框 207"/>
                  <p:cNvSpPr txBox="1"/>
                  <p:nvPr/>
                </p:nvSpPr>
                <p:spPr>
                  <a:xfrm>
                    <a:off x="1565645" y="5702350"/>
                    <a:ext cx="55570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 smtClean="0"/>
                      <a:t>PHY</a:t>
                    </a:r>
                  </a:p>
                  <a:p>
                    <a:pPr algn="ctr"/>
                    <a:r>
                      <a:rPr lang="en-US" altLang="zh-CN" sz="800" dirty="0" smtClean="0"/>
                      <a:t>Sublayer</a:t>
                    </a:r>
                    <a:endParaRPr lang="en-US" altLang="zh-CN" sz="800" dirty="0"/>
                  </a:p>
                </p:txBody>
              </p:sp>
              <p:sp>
                <p:nvSpPr>
                  <p:cNvPr id="51" name="文本框 208"/>
                  <p:cNvSpPr txBox="1"/>
                  <p:nvPr/>
                </p:nvSpPr>
                <p:spPr>
                  <a:xfrm>
                    <a:off x="1609844" y="4895076"/>
                    <a:ext cx="553502" cy="21399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>
                        <a:solidFill>
                          <a:srgbClr val="FF0000"/>
                        </a:solidFill>
                      </a:rPr>
                      <a:t> MAC-L</a:t>
                    </a:r>
                  </a:p>
                </p:txBody>
              </p:sp>
              <p:sp>
                <p:nvSpPr>
                  <p:cNvPr id="61" name="流程图: 终止 218"/>
                  <p:cNvSpPr/>
                  <p:nvPr/>
                </p:nvSpPr>
                <p:spPr>
                  <a:xfrm>
                    <a:off x="1519408" y="5338132"/>
                    <a:ext cx="705880" cy="152377"/>
                  </a:xfrm>
                  <a:prstGeom prst="flowChartTerminator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3" name="文本框 221"/>
                  <p:cNvSpPr txBox="1"/>
                  <p:nvPr/>
                </p:nvSpPr>
                <p:spPr>
                  <a:xfrm>
                    <a:off x="1589038" y="5308401"/>
                    <a:ext cx="636250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700"/>
                      <a:t>PHY-SAP</a:t>
                    </a:r>
                  </a:p>
                </p:txBody>
              </p:sp>
            </p:grpSp>
            <p:grpSp>
              <p:nvGrpSpPr>
                <p:cNvPr id="118" name="Group 117"/>
                <p:cNvGrpSpPr/>
                <p:nvPr/>
              </p:nvGrpSpPr>
              <p:grpSpPr>
                <a:xfrm>
                  <a:off x="2535568" y="4587625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30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6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MLME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74" name="流程图: 终止 217"/>
                <p:cNvSpPr/>
                <p:nvPr/>
              </p:nvSpPr>
              <p:spPr>
                <a:xfrm rot="5400000">
                  <a:off x="2594842" y="489998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MLME- SAP</a:t>
                  </a:r>
                </a:p>
              </p:txBody>
            </p:sp>
            <p:grpSp>
              <p:nvGrpSpPr>
                <p:cNvPr id="119" name="Group 118"/>
                <p:cNvGrpSpPr/>
                <p:nvPr/>
              </p:nvGrpSpPr>
              <p:grpSpPr>
                <a:xfrm>
                  <a:off x="2535568" y="5359230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120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1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PLME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122" name="流程图: 终止 217"/>
                <p:cNvSpPr/>
                <p:nvPr/>
              </p:nvSpPr>
              <p:spPr>
                <a:xfrm rot="5400000">
                  <a:off x="2599894" y="566930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PLME- SAP</a:t>
                  </a:r>
                </a:p>
              </p:txBody>
            </p:sp>
          </p:grpSp>
          <p:cxnSp>
            <p:nvCxnSpPr>
              <p:cNvPr id="68" name="直接箭头连接符 231"/>
              <p:cNvCxnSpPr/>
              <p:nvPr/>
            </p:nvCxnSpPr>
            <p:spPr>
              <a:xfrm>
                <a:off x="2699792" y="4467424"/>
                <a:ext cx="1" cy="23623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</p:grpSp>
        <p:sp>
          <p:nvSpPr>
            <p:cNvPr id="163" name="流程图: 终止 217"/>
            <p:cNvSpPr/>
            <p:nvPr/>
          </p:nvSpPr>
          <p:spPr>
            <a:xfrm>
              <a:off x="2565880" y="5294115"/>
              <a:ext cx="282626" cy="134673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ts val="4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4033944" y="4301252"/>
            <a:ext cx="1474160" cy="1662516"/>
            <a:chOff x="3241856" y="4467424"/>
            <a:chExt cx="1474160" cy="1662516"/>
          </a:xfrm>
        </p:grpSpPr>
        <p:grpSp>
          <p:nvGrpSpPr>
            <p:cNvPr id="127" name="Group 126"/>
            <p:cNvGrpSpPr/>
            <p:nvPr/>
          </p:nvGrpSpPr>
          <p:grpSpPr>
            <a:xfrm>
              <a:off x="3241856" y="4467424"/>
              <a:ext cx="1474160" cy="1662516"/>
              <a:chOff x="1497929" y="4467424"/>
              <a:chExt cx="1474160" cy="1662516"/>
            </a:xfrm>
          </p:grpSpPr>
          <p:grpSp>
            <p:nvGrpSpPr>
              <p:cNvPr id="128" name="Group 127"/>
              <p:cNvGrpSpPr/>
              <p:nvPr/>
            </p:nvGrpSpPr>
            <p:grpSpPr>
              <a:xfrm>
                <a:off x="1497929" y="4587625"/>
                <a:ext cx="1474160" cy="1542315"/>
                <a:chOff x="1497929" y="4587625"/>
                <a:chExt cx="1474160" cy="1542315"/>
              </a:xfrm>
            </p:grpSpPr>
            <p:grpSp>
              <p:nvGrpSpPr>
                <p:cNvPr id="130" name="Group 129"/>
                <p:cNvGrpSpPr/>
                <p:nvPr/>
              </p:nvGrpSpPr>
              <p:grpSpPr>
                <a:xfrm>
                  <a:off x="1497929" y="4588088"/>
                  <a:ext cx="1036872" cy="1540957"/>
                  <a:chOff x="1353913" y="4646862"/>
                  <a:chExt cx="1036872" cy="1540957"/>
                </a:xfrm>
              </p:grpSpPr>
              <p:sp>
                <p:nvSpPr>
                  <p:cNvPr id="139" name="矩形 205"/>
                  <p:cNvSpPr/>
                  <p:nvPr/>
                </p:nvSpPr>
                <p:spPr>
                  <a:xfrm>
                    <a:off x="1353913" y="4646862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0" name="矩形 206"/>
                  <p:cNvSpPr/>
                  <p:nvPr/>
                </p:nvSpPr>
                <p:spPr>
                  <a:xfrm>
                    <a:off x="1353913" y="5417573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1" name="文本框 207"/>
                  <p:cNvSpPr txBox="1"/>
                  <p:nvPr/>
                </p:nvSpPr>
                <p:spPr>
                  <a:xfrm>
                    <a:off x="1565645" y="5702350"/>
                    <a:ext cx="55570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 smtClean="0"/>
                      <a:t>PHY</a:t>
                    </a:r>
                  </a:p>
                  <a:p>
                    <a:pPr algn="ctr"/>
                    <a:r>
                      <a:rPr lang="en-US" altLang="zh-CN" sz="800" dirty="0" smtClean="0"/>
                      <a:t>Sublayer</a:t>
                    </a:r>
                    <a:endParaRPr lang="en-US" altLang="zh-CN" sz="800" dirty="0"/>
                  </a:p>
                </p:txBody>
              </p:sp>
              <p:sp>
                <p:nvSpPr>
                  <p:cNvPr id="142" name="文本框 208"/>
                  <p:cNvSpPr txBox="1"/>
                  <p:nvPr/>
                </p:nvSpPr>
                <p:spPr>
                  <a:xfrm>
                    <a:off x="1609844" y="4895076"/>
                    <a:ext cx="553502" cy="21399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>
                        <a:solidFill>
                          <a:srgbClr val="FF0000"/>
                        </a:solidFill>
                      </a:rPr>
                      <a:t> MAC-L</a:t>
                    </a:r>
                  </a:p>
                </p:txBody>
              </p:sp>
              <p:sp>
                <p:nvSpPr>
                  <p:cNvPr id="143" name="流程图: 终止 218"/>
                  <p:cNvSpPr/>
                  <p:nvPr/>
                </p:nvSpPr>
                <p:spPr>
                  <a:xfrm>
                    <a:off x="1519408" y="5338132"/>
                    <a:ext cx="705880" cy="152377"/>
                  </a:xfrm>
                  <a:prstGeom prst="flowChartTerminator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4" name="文本框 221"/>
                  <p:cNvSpPr txBox="1"/>
                  <p:nvPr/>
                </p:nvSpPr>
                <p:spPr>
                  <a:xfrm>
                    <a:off x="1553674" y="5308401"/>
                    <a:ext cx="636250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700" dirty="0"/>
                      <a:t>PHY-SAP</a:t>
                    </a:r>
                  </a:p>
                </p:txBody>
              </p:sp>
            </p:grpSp>
            <p:grpSp>
              <p:nvGrpSpPr>
                <p:cNvPr id="131" name="Group 130"/>
                <p:cNvGrpSpPr/>
                <p:nvPr/>
              </p:nvGrpSpPr>
              <p:grpSpPr>
                <a:xfrm>
                  <a:off x="2535568" y="4587625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137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8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MLME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132" name="流程图: 终止 217"/>
                <p:cNvSpPr/>
                <p:nvPr/>
              </p:nvSpPr>
              <p:spPr>
                <a:xfrm rot="5400000">
                  <a:off x="2594842" y="489998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MLME- SAP</a:t>
                  </a:r>
                </a:p>
              </p:txBody>
            </p:sp>
            <p:grpSp>
              <p:nvGrpSpPr>
                <p:cNvPr id="133" name="Group 132"/>
                <p:cNvGrpSpPr/>
                <p:nvPr/>
              </p:nvGrpSpPr>
              <p:grpSpPr>
                <a:xfrm>
                  <a:off x="2535568" y="5359230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135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6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PLME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134" name="流程图: 终止 217"/>
                <p:cNvSpPr/>
                <p:nvPr/>
              </p:nvSpPr>
              <p:spPr>
                <a:xfrm rot="5400000">
                  <a:off x="2599894" y="566930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PLME- SAP</a:t>
                  </a:r>
                </a:p>
              </p:txBody>
            </p:sp>
          </p:grpSp>
          <p:cxnSp>
            <p:nvCxnSpPr>
              <p:cNvPr id="129" name="直接箭头连接符 231"/>
              <p:cNvCxnSpPr/>
              <p:nvPr/>
            </p:nvCxnSpPr>
            <p:spPr>
              <a:xfrm>
                <a:off x="2699792" y="4467424"/>
                <a:ext cx="1" cy="23623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</p:grpSp>
        <p:sp>
          <p:nvSpPr>
            <p:cNvPr id="164" name="流程图: 终止 217"/>
            <p:cNvSpPr/>
            <p:nvPr/>
          </p:nvSpPr>
          <p:spPr>
            <a:xfrm>
              <a:off x="4314634" y="5292384"/>
              <a:ext cx="282626" cy="134673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ts val="4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5834144" y="4301252"/>
            <a:ext cx="1474160" cy="1662516"/>
            <a:chOff x="5042056" y="4467424"/>
            <a:chExt cx="1474160" cy="1662516"/>
          </a:xfrm>
        </p:grpSpPr>
        <p:grpSp>
          <p:nvGrpSpPr>
            <p:cNvPr id="145" name="Group 144"/>
            <p:cNvGrpSpPr/>
            <p:nvPr/>
          </p:nvGrpSpPr>
          <p:grpSpPr>
            <a:xfrm>
              <a:off x="5042056" y="4467424"/>
              <a:ext cx="1474160" cy="1662516"/>
              <a:chOff x="1497929" y="4467424"/>
              <a:chExt cx="1474160" cy="1662516"/>
            </a:xfrm>
          </p:grpSpPr>
          <p:grpSp>
            <p:nvGrpSpPr>
              <p:cNvPr id="146" name="Group 145"/>
              <p:cNvGrpSpPr/>
              <p:nvPr/>
            </p:nvGrpSpPr>
            <p:grpSpPr>
              <a:xfrm>
                <a:off x="1497929" y="4587625"/>
                <a:ext cx="1474160" cy="1542315"/>
                <a:chOff x="1497929" y="4587625"/>
                <a:chExt cx="1474160" cy="1542315"/>
              </a:xfrm>
            </p:grpSpPr>
            <p:grpSp>
              <p:nvGrpSpPr>
                <p:cNvPr id="148" name="Group 147"/>
                <p:cNvGrpSpPr/>
                <p:nvPr/>
              </p:nvGrpSpPr>
              <p:grpSpPr>
                <a:xfrm>
                  <a:off x="1497929" y="4588088"/>
                  <a:ext cx="1036872" cy="1540957"/>
                  <a:chOff x="1353913" y="4646862"/>
                  <a:chExt cx="1036872" cy="1540957"/>
                </a:xfrm>
              </p:grpSpPr>
              <p:sp>
                <p:nvSpPr>
                  <p:cNvPr id="157" name="矩形 205"/>
                  <p:cNvSpPr/>
                  <p:nvPr/>
                </p:nvSpPr>
                <p:spPr>
                  <a:xfrm>
                    <a:off x="1353913" y="4646862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8" name="矩形 206"/>
                  <p:cNvSpPr/>
                  <p:nvPr/>
                </p:nvSpPr>
                <p:spPr>
                  <a:xfrm>
                    <a:off x="1353913" y="5417573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9" name="文本框 207"/>
                  <p:cNvSpPr txBox="1"/>
                  <p:nvPr/>
                </p:nvSpPr>
                <p:spPr>
                  <a:xfrm>
                    <a:off x="1565645" y="5702350"/>
                    <a:ext cx="55570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 smtClean="0"/>
                      <a:t>PHY</a:t>
                    </a:r>
                  </a:p>
                  <a:p>
                    <a:pPr algn="ctr"/>
                    <a:r>
                      <a:rPr lang="en-US" altLang="zh-CN" sz="800" dirty="0" smtClean="0"/>
                      <a:t>Sublayer</a:t>
                    </a:r>
                    <a:endParaRPr lang="en-US" altLang="zh-CN" sz="800" dirty="0"/>
                  </a:p>
                </p:txBody>
              </p:sp>
              <p:sp>
                <p:nvSpPr>
                  <p:cNvPr id="160" name="文本框 208"/>
                  <p:cNvSpPr txBox="1"/>
                  <p:nvPr/>
                </p:nvSpPr>
                <p:spPr>
                  <a:xfrm>
                    <a:off x="1609844" y="4895076"/>
                    <a:ext cx="553502" cy="21399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>
                        <a:solidFill>
                          <a:srgbClr val="FF0000"/>
                        </a:solidFill>
                      </a:rPr>
                      <a:t> MAC-L</a:t>
                    </a:r>
                  </a:p>
                </p:txBody>
              </p:sp>
              <p:sp>
                <p:nvSpPr>
                  <p:cNvPr id="161" name="流程图: 终止 218"/>
                  <p:cNvSpPr/>
                  <p:nvPr/>
                </p:nvSpPr>
                <p:spPr>
                  <a:xfrm>
                    <a:off x="1519408" y="5338132"/>
                    <a:ext cx="705880" cy="152377"/>
                  </a:xfrm>
                  <a:prstGeom prst="flowChartTerminator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62" name="文本框 221"/>
                  <p:cNvSpPr txBox="1"/>
                  <p:nvPr/>
                </p:nvSpPr>
                <p:spPr>
                  <a:xfrm>
                    <a:off x="1558726" y="5308401"/>
                    <a:ext cx="636250" cy="21399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/>
                      <a:t>PHY-SAP</a:t>
                    </a:r>
                  </a:p>
                </p:txBody>
              </p:sp>
            </p:grpSp>
            <p:grpSp>
              <p:nvGrpSpPr>
                <p:cNvPr id="149" name="Group 148"/>
                <p:cNvGrpSpPr/>
                <p:nvPr/>
              </p:nvGrpSpPr>
              <p:grpSpPr>
                <a:xfrm>
                  <a:off x="2535568" y="4587625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155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6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MLME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150" name="流程图: 终止 217"/>
                <p:cNvSpPr/>
                <p:nvPr/>
              </p:nvSpPr>
              <p:spPr>
                <a:xfrm rot="5400000">
                  <a:off x="2594842" y="489998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MLME- SAP</a:t>
                  </a:r>
                </a:p>
              </p:txBody>
            </p:sp>
            <p:grpSp>
              <p:nvGrpSpPr>
                <p:cNvPr id="151" name="Group 150"/>
                <p:cNvGrpSpPr/>
                <p:nvPr/>
              </p:nvGrpSpPr>
              <p:grpSpPr>
                <a:xfrm>
                  <a:off x="2535568" y="5359230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153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4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PLME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152" name="流程图: 终止 217"/>
                <p:cNvSpPr/>
                <p:nvPr/>
              </p:nvSpPr>
              <p:spPr>
                <a:xfrm rot="5400000">
                  <a:off x="2599894" y="566930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PLME- SAP</a:t>
                  </a:r>
                </a:p>
              </p:txBody>
            </p:sp>
          </p:grpSp>
          <p:cxnSp>
            <p:nvCxnSpPr>
              <p:cNvPr id="147" name="直接箭头连接符 231"/>
              <p:cNvCxnSpPr/>
              <p:nvPr/>
            </p:nvCxnSpPr>
            <p:spPr>
              <a:xfrm>
                <a:off x="2699792" y="4467424"/>
                <a:ext cx="1" cy="23623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</p:grpSp>
        <p:sp>
          <p:nvSpPr>
            <p:cNvPr id="165" name="流程图: 终止 217"/>
            <p:cNvSpPr/>
            <p:nvPr/>
          </p:nvSpPr>
          <p:spPr>
            <a:xfrm>
              <a:off x="6114834" y="5301208"/>
              <a:ext cx="282626" cy="134673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ts val="4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170" name="流程图: 终止 217"/>
          <p:cNvSpPr/>
          <p:nvPr/>
        </p:nvSpPr>
        <p:spPr>
          <a:xfrm rot="5400000">
            <a:off x="1643268" y="5482921"/>
            <a:ext cx="600953" cy="143437"/>
          </a:xfrm>
          <a:prstGeom prst="flowChartTermina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ts val="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PLME- SAP</a:t>
            </a:r>
          </a:p>
        </p:txBody>
      </p:sp>
      <p:sp>
        <p:nvSpPr>
          <p:cNvPr id="172" name="文本框 193"/>
          <p:cNvSpPr txBox="1"/>
          <p:nvPr/>
        </p:nvSpPr>
        <p:spPr>
          <a:xfrm rot="5400000">
            <a:off x="1471865" y="5481539"/>
            <a:ext cx="5294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 smtClean="0"/>
              <a:t>PLME</a:t>
            </a:r>
            <a:endParaRPr lang="en-US" altLang="zh-CN" sz="800" dirty="0"/>
          </a:p>
        </p:txBody>
      </p:sp>
      <p:sp>
        <p:nvSpPr>
          <p:cNvPr id="173" name="矩形 187"/>
          <p:cNvSpPr/>
          <p:nvPr/>
        </p:nvSpPr>
        <p:spPr>
          <a:xfrm>
            <a:off x="1577083" y="3986156"/>
            <a:ext cx="360040" cy="11990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69" name="流程图: 终止 217"/>
          <p:cNvSpPr/>
          <p:nvPr/>
        </p:nvSpPr>
        <p:spPr>
          <a:xfrm rot="5400000">
            <a:off x="1636357" y="4715722"/>
            <a:ext cx="600953" cy="143437"/>
          </a:xfrm>
          <a:prstGeom prst="flowChartTermina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ts val="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MLME- SAP</a:t>
            </a:r>
          </a:p>
        </p:txBody>
      </p:sp>
      <p:sp>
        <p:nvSpPr>
          <p:cNvPr id="174" name="流程图: 终止 217"/>
          <p:cNvSpPr/>
          <p:nvPr/>
        </p:nvSpPr>
        <p:spPr>
          <a:xfrm>
            <a:off x="1613727" y="5114828"/>
            <a:ext cx="282626" cy="134673"/>
          </a:xfrm>
          <a:prstGeom prst="flowChartTermina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ts val="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zh-CN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76" name="直接箭头连接符 230"/>
          <p:cNvCxnSpPr/>
          <p:nvPr/>
        </p:nvCxnSpPr>
        <p:spPr>
          <a:xfrm>
            <a:off x="1439012" y="5514004"/>
            <a:ext cx="25177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77" name="直接箭头连接符 230"/>
          <p:cNvCxnSpPr/>
          <p:nvPr/>
        </p:nvCxnSpPr>
        <p:spPr>
          <a:xfrm>
            <a:off x="1454168" y="4558972"/>
            <a:ext cx="25177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178" name="文本框 193"/>
          <p:cNvSpPr txBox="1"/>
          <p:nvPr/>
        </p:nvSpPr>
        <p:spPr>
          <a:xfrm rot="5400000">
            <a:off x="1483828" y="4703327"/>
            <a:ext cx="5294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 smtClean="0"/>
              <a:t>MLME</a:t>
            </a:r>
            <a:endParaRPr lang="en-US" altLang="zh-CN" sz="800" dirty="0"/>
          </a:p>
        </p:txBody>
      </p:sp>
      <p:cxnSp>
        <p:nvCxnSpPr>
          <p:cNvPr id="198" name="直接箭头连接符 231"/>
          <p:cNvCxnSpPr/>
          <p:nvPr/>
        </p:nvCxnSpPr>
        <p:spPr>
          <a:xfrm>
            <a:off x="3205761" y="4794121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2" name="直接箭头连接符 231"/>
          <p:cNvCxnSpPr/>
          <p:nvPr/>
        </p:nvCxnSpPr>
        <p:spPr>
          <a:xfrm>
            <a:off x="3213952" y="5514201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3" name="直接箭头连接符 231"/>
          <p:cNvCxnSpPr/>
          <p:nvPr/>
        </p:nvCxnSpPr>
        <p:spPr>
          <a:xfrm>
            <a:off x="4955441" y="5586209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4" name="直接箭头连接符 231"/>
          <p:cNvCxnSpPr/>
          <p:nvPr/>
        </p:nvCxnSpPr>
        <p:spPr>
          <a:xfrm>
            <a:off x="4957300" y="4797152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5" name="直接箭头连接符 231"/>
          <p:cNvCxnSpPr/>
          <p:nvPr/>
        </p:nvCxnSpPr>
        <p:spPr>
          <a:xfrm>
            <a:off x="6747396" y="4797152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6" name="直接箭头连接符 231"/>
          <p:cNvCxnSpPr/>
          <p:nvPr/>
        </p:nvCxnSpPr>
        <p:spPr>
          <a:xfrm>
            <a:off x="6748676" y="5586209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179" name="文本框 182"/>
          <p:cNvSpPr txBox="1"/>
          <p:nvPr/>
        </p:nvSpPr>
        <p:spPr>
          <a:xfrm>
            <a:off x="947741" y="3618731"/>
            <a:ext cx="599923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/>
              <a:t>802.1X</a:t>
            </a:r>
          </a:p>
        </p:txBody>
      </p:sp>
    </p:spTree>
    <p:extLst>
      <p:ext uri="{BB962C8B-B14F-4D97-AF65-F5344CB8AC3E}">
        <p14:creationId xmlns:p14="http://schemas.microsoft.com/office/powerpoint/2010/main" val="28107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3541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</a:t>
            </a:r>
            <a:r>
              <a:rPr lang="en-US" altLang="ko-KR" sz="2000" dirty="0">
                <a:ea typeface="Gulim" panose="020B0600000101010101" charset="-127"/>
              </a:rPr>
              <a:t>– Option </a:t>
            </a:r>
            <a:r>
              <a:rPr lang="en-US" altLang="ko-KR" sz="2000" dirty="0" smtClean="0">
                <a:ea typeface="Gulim" panose="020B0600000101010101" charset="-127"/>
              </a:rPr>
              <a:t>2  </a:t>
            </a:r>
            <a:endParaRPr lang="en-US" altLang="ko-KR" sz="2000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4" y="6556702"/>
            <a:ext cx="179536" cy="184666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12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281867"/>
              </p:ext>
            </p:extLst>
          </p:nvPr>
        </p:nvGraphicFramePr>
        <p:xfrm>
          <a:off x="565406" y="2246961"/>
          <a:ext cx="7967034" cy="4206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424664"/>
                <a:gridCol w="1654467"/>
                <a:gridCol w="2037819"/>
                <a:gridCol w="2057996"/>
              </a:tblGrid>
              <a:tr h="2313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</a:rPr>
                        <a:t>TX </a:t>
                      </a:r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</a:rPr>
                        <a:t>RX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rowSpan="10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MAC-U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A-MSDU Aggregation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A-MSDU De-aggregation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PS Defer Queue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Sequence Number Assignment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MSDU Integrity Protection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MSDU Integrity Protection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Fragmentation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Defragmentation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Packet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Number Assignment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Replay Detection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SYNRA Receiver Filtering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Block </a:t>
                      </a:r>
                      <a:r>
                        <a:rPr lang="en-US" sz="1000" baseline="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Buffering and Reordering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MPDU Encryption and Integrity Protection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MPDU Decryption and Integrity Check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Duplicate Detection and Removal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356">
                <a:tc row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MAC-L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1" dirty="0" smtClean="0"/>
                        <a:t>TX1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TX2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1" dirty="0" smtClean="0"/>
                        <a:t>RX1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1" dirty="0" smtClean="0"/>
                        <a:t>RX2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59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Block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Scoreboarding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Block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Scoreboarding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Address 1 Filtering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Address 1 Filtering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59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MPDU Header + CRC Creation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MPDU Header + CRC Creation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MPDU Header + CRC Validation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MPDU Header + CRC Validation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A-MPDU Aggregation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A-MPDU Aggregation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A-MPDU De-aggregation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A-MPDU De-aggregation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98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Summary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T</a:t>
            </a:r>
            <a:r>
              <a:rPr lang="en-US" altLang="ko-KR" dirty="0" smtClean="0">
                <a:ea typeface="Gulim" panose="020B0600000101010101" charset="-127"/>
              </a:rPr>
              <a:t>his contribution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Discussed the issues in the existing architecture </a:t>
            </a:r>
            <a:r>
              <a:rPr lang="en-US" altLang="ko-KR" sz="1800" dirty="0">
                <a:ea typeface="Gulim" panose="020B0600000101010101" charset="-127"/>
              </a:rPr>
              <a:t>reference model </a:t>
            </a:r>
            <a:r>
              <a:rPr lang="en-US" altLang="ko-KR" sz="1800" dirty="0" smtClean="0">
                <a:ea typeface="Gulim" panose="020B0600000101010101" charset="-127"/>
              </a:rPr>
              <a:t>to support multi-link device logical entity.</a:t>
            </a: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Proposed </a:t>
            </a:r>
            <a:r>
              <a:rPr lang="en-US" altLang="ko-KR" sz="1800" dirty="0">
                <a:ea typeface="Gulim" panose="020B0600000101010101" charset="-127"/>
              </a:rPr>
              <a:t>a</a:t>
            </a:r>
            <a:r>
              <a:rPr lang="en-US" altLang="ko-KR" sz="1800" dirty="0" smtClean="0">
                <a:ea typeface="Gulim" panose="020B0600000101010101" charset="-127"/>
              </a:rPr>
              <a:t> multi-link architecture reference model for 802.11be.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95806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Polls 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SP1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>
                <a:ea typeface="Gulim" panose="020B0600000101010101" charset="-127"/>
              </a:rPr>
              <a:t>Do you support </a:t>
            </a:r>
            <a:r>
              <a:rPr lang="en-US" altLang="ko-KR" sz="1800" dirty="0" smtClean="0">
                <a:ea typeface="Gulim" panose="020B0600000101010101" charset="-127"/>
              </a:rPr>
              <a:t>in SFD to reuse the existing MLME-SAP as the MLD MAC </a:t>
            </a:r>
            <a:r>
              <a:rPr lang="en-US" altLang="ko-KR" sz="1800" dirty="0">
                <a:ea typeface="Gulim" panose="020B0600000101010101" charset="-127"/>
              </a:rPr>
              <a:t>management interface and primitives to </a:t>
            </a:r>
            <a:r>
              <a:rPr lang="en-US" altLang="ko-KR" sz="1800" dirty="0" smtClean="0">
                <a:ea typeface="Gulim" panose="020B0600000101010101" charset="-127"/>
              </a:rPr>
              <a:t>SME ?</a:t>
            </a:r>
            <a:endParaRPr lang="en-US" altLang="ko-KR" sz="1800" dirty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Polls 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SP2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>
                <a:ea typeface="Gulim" panose="020B0600000101010101" charset="-127"/>
              </a:rPr>
              <a:t>Do you support to include the MLD reference model in SFD </a:t>
            </a:r>
            <a:r>
              <a:rPr lang="en-US" altLang="ko-KR" sz="1800" dirty="0" smtClean="0">
                <a:ea typeface="Gulim" panose="020B0600000101010101" charset="-127"/>
              </a:rPr>
              <a:t>R1 with </a:t>
            </a:r>
            <a:r>
              <a:rPr lang="en-US" altLang="ko-KR" sz="1600" dirty="0" smtClean="0">
                <a:ea typeface="Gulim" panose="020B0600000101010101" charset="-127"/>
              </a:rPr>
              <a:t>a common MAC entity for coordinating and/or managing the MAC </a:t>
            </a:r>
            <a:r>
              <a:rPr lang="en-US" altLang="ko-KR" sz="1600" dirty="0" err="1" smtClean="0">
                <a:ea typeface="Gulim" panose="020B0600000101010101" charset="-127"/>
              </a:rPr>
              <a:t>sublayers</a:t>
            </a:r>
            <a:r>
              <a:rPr lang="en-US" altLang="ko-KR" sz="1600" dirty="0" smtClean="0">
                <a:ea typeface="Gulim" panose="020B0600000101010101" charset="-127"/>
              </a:rPr>
              <a:t> of the STAs affiliated to the MLD ?</a:t>
            </a: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>
                <a:ea typeface="Gulim" panose="020B0600000101010101" charset="-127"/>
              </a:rPr>
              <a:t> </a:t>
            </a:r>
            <a:r>
              <a:rPr lang="en-US" altLang="ko-KR" sz="1600" dirty="0" smtClean="0">
                <a:ea typeface="Gulim" panose="020B0600000101010101" charset="-127"/>
              </a:rPr>
              <a:t>Note:  this is relate to the option 1 shown in page 10 </a:t>
            </a:r>
          </a:p>
          <a:p>
            <a:pPr marL="457200" lvl="1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Polls 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SP3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>
                <a:ea typeface="Gulim" panose="020B0600000101010101" charset="-127"/>
              </a:rPr>
              <a:t>Do you support </a:t>
            </a:r>
            <a:r>
              <a:rPr lang="en-US" altLang="ko-KR" sz="1800" dirty="0" smtClean="0">
                <a:ea typeface="Gulim" panose="020B0600000101010101" charset="-127"/>
              </a:rPr>
              <a:t>to include the </a:t>
            </a:r>
            <a:r>
              <a:rPr lang="en-US" altLang="ko-KR" sz="1800" dirty="0">
                <a:ea typeface="Gulim" panose="020B0600000101010101" charset="-127"/>
              </a:rPr>
              <a:t>MLD reference model in </a:t>
            </a:r>
            <a:r>
              <a:rPr lang="en-US" altLang="ko-KR" sz="1800" dirty="0" smtClean="0">
                <a:ea typeface="Gulim" panose="020B0600000101010101" charset="-127"/>
              </a:rPr>
              <a:t>SFD R1 with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Gulim" panose="020B0600000101010101" charset="-127"/>
              </a:rPr>
              <a:t>MAC </a:t>
            </a:r>
            <a:r>
              <a:rPr lang="en-US" altLang="ko-KR" sz="1600" dirty="0">
                <a:ea typeface="Gulim" panose="020B0600000101010101" charset="-127"/>
              </a:rPr>
              <a:t>upper layer (MAC-U</a:t>
            </a:r>
            <a:r>
              <a:rPr lang="en-US" altLang="ko-KR" sz="1600" dirty="0" smtClean="0">
                <a:ea typeface="Gulim" panose="020B0600000101010101" charset="-127"/>
              </a:rPr>
              <a:t>): a common part </a:t>
            </a:r>
            <a:r>
              <a:rPr lang="en-US" altLang="ko-KR" sz="1600" dirty="0">
                <a:ea typeface="Gulim" panose="020B0600000101010101" charset="-127"/>
              </a:rPr>
              <a:t>of MAC </a:t>
            </a:r>
            <a:r>
              <a:rPr lang="en-US" altLang="ko-KR" sz="1600" dirty="0" err="1">
                <a:ea typeface="Gulim" panose="020B0600000101010101" charset="-127"/>
              </a:rPr>
              <a:t>sublayer</a:t>
            </a:r>
            <a:r>
              <a:rPr lang="en-US" altLang="ko-KR" sz="1600" dirty="0">
                <a:ea typeface="Gulim" panose="020B0600000101010101" charset="-127"/>
              </a:rPr>
              <a:t> of </a:t>
            </a:r>
            <a:r>
              <a:rPr lang="en-US" altLang="ko-KR" sz="1600" dirty="0" smtClean="0">
                <a:ea typeface="Gulim" panose="020B0600000101010101" charset="-127"/>
              </a:rPr>
              <a:t>affiliated STAs </a:t>
            </a:r>
            <a:r>
              <a:rPr lang="en-US" altLang="ko-KR" sz="1600" dirty="0">
                <a:ea typeface="Gulim" panose="020B0600000101010101" charset="-127"/>
              </a:rPr>
              <a:t>of </a:t>
            </a:r>
            <a:r>
              <a:rPr lang="en-US" altLang="ko-KR" sz="1600" dirty="0" smtClean="0">
                <a:ea typeface="Gulim" panose="020B0600000101010101" charset="-127"/>
              </a:rPr>
              <a:t>the MLD </a:t>
            </a:r>
            <a:endParaRPr lang="en-US" altLang="ko-KR" sz="1600" dirty="0">
              <a:ea typeface="Gulim" panose="020B0600000101010101" charset="-127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>
                <a:ea typeface="Gulim" panose="020B0600000101010101" charset="-127"/>
              </a:rPr>
              <a:t>MAC lower layer (MAC-L</a:t>
            </a:r>
            <a:r>
              <a:rPr lang="en-US" altLang="ko-KR" sz="1600" dirty="0" smtClean="0">
                <a:ea typeface="Gulim" panose="020B0600000101010101" charset="-127"/>
              </a:rPr>
              <a:t>): </a:t>
            </a:r>
            <a:r>
              <a:rPr lang="en-US" altLang="ko-KR" sz="1600" dirty="0">
                <a:ea typeface="Gulim" panose="020B0600000101010101" charset="-127"/>
              </a:rPr>
              <a:t>an individual part of MAC </a:t>
            </a:r>
            <a:r>
              <a:rPr lang="en-US" altLang="ko-KR" sz="1600" dirty="0" err="1">
                <a:ea typeface="Gulim" panose="020B0600000101010101" charset="-127"/>
              </a:rPr>
              <a:t>sublayer</a:t>
            </a:r>
            <a:r>
              <a:rPr lang="en-US" altLang="ko-KR" sz="1600" dirty="0">
                <a:ea typeface="Gulim" panose="020B0600000101010101" charset="-127"/>
              </a:rPr>
              <a:t> of an affiliated STA </a:t>
            </a:r>
            <a:r>
              <a:rPr lang="en-US" altLang="ko-KR" sz="1600" dirty="0" smtClean="0">
                <a:ea typeface="Gulim" panose="020B0600000101010101" charset="-127"/>
              </a:rPr>
              <a:t>of the </a:t>
            </a:r>
            <a:r>
              <a:rPr lang="en-US" altLang="ko-KR" sz="1600" dirty="0">
                <a:ea typeface="Gulim" panose="020B0600000101010101" charset="-127"/>
              </a:rPr>
              <a:t>MLD </a:t>
            </a: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sz="1800" dirty="0" smtClean="0">
                <a:ea typeface="Gulim" panose="020B0600000101010101" charset="-127"/>
              </a:rPr>
              <a:t>Note: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Gulim" panose="020B0600000101010101" charset="-127"/>
              </a:rPr>
              <a:t>this </a:t>
            </a:r>
            <a:r>
              <a:rPr lang="en-US" altLang="ko-KR" sz="1600" dirty="0">
                <a:ea typeface="Gulim" panose="020B0600000101010101" charset="-127"/>
              </a:rPr>
              <a:t>is relate to the option </a:t>
            </a:r>
            <a:r>
              <a:rPr lang="en-US" altLang="ko-KR" sz="1600" dirty="0" smtClean="0">
                <a:ea typeface="Gulim" panose="020B0600000101010101" charset="-127"/>
              </a:rPr>
              <a:t>2 </a:t>
            </a:r>
            <a:r>
              <a:rPr lang="en-US" altLang="ko-KR" sz="1600" dirty="0">
                <a:ea typeface="Gulim" panose="020B0600000101010101" charset="-127"/>
              </a:rPr>
              <a:t>shown in page </a:t>
            </a:r>
            <a:r>
              <a:rPr lang="en-US" altLang="ko-KR" sz="1600" dirty="0" smtClean="0">
                <a:ea typeface="Gulim" panose="020B0600000101010101" charset="-127"/>
              </a:rPr>
              <a:t>12</a:t>
            </a:r>
          </a:p>
          <a:p>
            <a:pPr marL="457200" lvl="1" indent="0">
              <a:buNone/>
            </a:pPr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smtClean="0">
                <a:ea typeface="Gulim" panose="020B0600000101010101" charset="-127"/>
              </a:rPr>
              <a:t>IEEE802.11-REVmd D3.4</a:t>
            </a:r>
            <a:endParaRPr lang="en-US" altLang="ko-KR" sz="1800" b="0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11-20-0566-43-00be-compendium-of-straw-polls-and-potential-changes-to-the-specification-framework-document 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11-20-0068-00-00be-multi-link and multi-</a:t>
            </a:r>
            <a:r>
              <a:rPr lang="en-US" altLang="ko-KR" sz="1800" b="0" dirty="0" err="1">
                <a:ea typeface="Gulim" panose="020B0600000101010101" charset="-127"/>
              </a:rPr>
              <a:t>ap</a:t>
            </a:r>
            <a:r>
              <a:rPr lang="en-US" altLang="ko-KR" sz="1800" b="0" dirty="0">
                <a:ea typeface="Gulim" panose="020B0600000101010101" charset="-127"/>
              </a:rPr>
              <a:t> reference-model discussion</a:t>
            </a: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18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Backup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6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77235" y="6484694"/>
            <a:ext cx="153888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19</a:t>
            </a:r>
            <a:endParaRPr lang="en-US" altLang="zh-CN" dirty="0"/>
          </a:p>
        </p:txBody>
      </p:sp>
      <p:cxnSp>
        <p:nvCxnSpPr>
          <p:cNvPr id="58" name="直接连接符 28"/>
          <p:cNvCxnSpPr/>
          <p:nvPr/>
        </p:nvCxnSpPr>
        <p:spPr>
          <a:xfrm flipH="1">
            <a:off x="4955901" y="1809353"/>
            <a:ext cx="9753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0" name="内容占位符 2"/>
          <p:cNvSpPr>
            <a:spLocks noGrp="1"/>
          </p:cNvSpPr>
          <p:nvPr>
            <p:ph idx="1"/>
          </p:nvPr>
        </p:nvSpPr>
        <p:spPr>
          <a:xfrm>
            <a:off x="676492" y="1597279"/>
            <a:ext cx="4255547" cy="4640033"/>
          </a:xfrm>
        </p:spPr>
        <p:txBody>
          <a:bodyPr/>
          <a:lstStyle/>
          <a:p>
            <a:r>
              <a:rPr lang="en-US" altLang="ko-KR" sz="2000" dirty="0" smtClean="0">
                <a:ea typeface="Gulim" panose="020B0600000101010101" charset="-127"/>
              </a:rPr>
              <a:t>MAC-U (MLD Level)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MAC-SAP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ML Setup procedure, ML capabilities,  ML association state, MLD level information … 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Sequence Number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BA agreement </a:t>
            </a:r>
          </a:p>
          <a:p>
            <a:pPr lvl="1"/>
            <a:r>
              <a:rPr lang="en-US" sz="1400" dirty="0" smtClean="0">
                <a:ea typeface="Gulim" panose="020B0600000101010101" charset="-127"/>
              </a:rPr>
              <a:t>Same PMK and PTK across links</a:t>
            </a:r>
            <a:endParaRPr lang="en-GB" sz="1400" dirty="0" smtClean="0"/>
          </a:p>
          <a:p>
            <a:pPr lvl="1"/>
            <a:r>
              <a:rPr lang="en-GB" sz="1400" dirty="0" smtClean="0"/>
              <a:t>Etc.</a:t>
            </a:r>
            <a:endParaRPr lang="en-US" sz="1400" dirty="0"/>
          </a:p>
          <a:p>
            <a:pPr lvl="1"/>
            <a:endParaRPr lang="en-US" altLang="ko-KR" sz="1400" dirty="0" smtClean="0">
              <a:ea typeface="Gulim" panose="020B0600000101010101" charset="-127"/>
            </a:endParaRP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r>
              <a:rPr lang="en-US" altLang="ko-KR" sz="2000" dirty="0" smtClean="0">
                <a:ea typeface="Gulim" panose="020B0600000101010101" charset="-127"/>
              </a:rPr>
              <a:t>MAC-L (affiliated STA Level) </a:t>
            </a:r>
          </a:p>
          <a:p>
            <a:pPr lvl="1"/>
            <a:r>
              <a:rPr lang="en-US" altLang="ko-KR" sz="1400" dirty="0">
                <a:ea typeface="Gulim" panose="020B0600000101010101" charset="-127"/>
              </a:rPr>
              <a:t>MPDU Header</a:t>
            </a:r>
          </a:p>
          <a:p>
            <a:pPr lvl="1"/>
            <a:r>
              <a:rPr lang="en-US" altLang="ko-KR" sz="1400" dirty="0">
                <a:ea typeface="Gulim" panose="020B0600000101010101" charset="-127"/>
              </a:rPr>
              <a:t>A-MPDU   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GTK,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Etc.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1549619"/>
            <a:ext cx="3370773" cy="486693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 bwMode="auto">
          <a:xfrm>
            <a:off x="4955901" y="5301208"/>
            <a:ext cx="364854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" name="TextBox 6"/>
          <p:cNvSpPr txBox="1"/>
          <p:nvPr/>
        </p:nvSpPr>
        <p:spPr>
          <a:xfrm>
            <a:off x="7740352" y="3645024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MAC-U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40352" y="5675947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MAC-L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discusses the reference model to support multi-link operation in IEEE802.11be, and proposes architecture reference models to support multi-link device.  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Baseline Architecture Reference </a:t>
            </a:r>
            <a:r>
              <a:rPr lang="en-US" altLang="ko-KR" dirty="0" smtClean="0">
                <a:ea typeface="Gulim" panose="020B0600000101010101" charset="-127"/>
              </a:rPr>
              <a:t>Model [1]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2283741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Logical Entities 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MAC Sublayer and MAC Sublayer Management in Data Link Layer </a:t>
            </a:r>
            <a:endParaRPr lang="en-US" altLang="ko-KR" sz="12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PHY Sublayer and PHY Sublayer Management in Physical layer </a:t>
            </a:r>
          </a:p>
          <a:p>
            <a:r>
              <a:rPr lang="en-US" altLang="ko-KR" dirty="0" smtClean="0">
                <a:ea typeface="Gulim" panose="020B0600000101010101" charset="-127"/>
              </a:rPr>
              <a:t>SAP  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MAC SAP: is the interface </a:t>
            </a:r>
            <a:r>
              <a:rPr lang="en-US" altLang="ko-KR" sz="1600" dirty="0" smtClean="0">
                <a:ea typeface="Gulim" panose="020B0600000101010101" charset="-127"/>
              </a:rPr>
              <a:t>of MAC Sublayer to the upper </a:t>
            </a:r>
            <a:r>
              <a:rPr lang="en-US" altLang="ko-KR" sz="1600" dirty="0">
                <a:ea typeface="Gulim" panose="020B0600000101010101" charset="-127"/>
              </a:rPr>
              <a:t>layer (802.1X)</a:t>
            </a:r>
            <a:endParaRPr lang="en-US" altLang="ko-KR" sz="12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MLME SAP: is the interface </a:t>
            </a:r>
            <a:r>
              <a:rPr lang="en-US" altLang="ko-KR" sz="1600" dirty="0" smtClean="0">
                <a:ea typeface="Gulim" panose="020B0600000101010101" charset="-127"/>
              </a:rPr>
              <a:t>of MLME to </a:t>
            </a:r>
            <a:r>
              <a:rPr lang="en-US" altLang="ko-KR" sz="1600" dirty="0">
                <a:ea typeface="Gulim" panose="020B0600000101010101" charset="-127"/>
              </a:rPr>
              <a:t>Station Management </a:t>
            </a:r>
            <a:r>
              <a:rPr lang="en-US" altLang="ko-KR" sz="1600" dirty="0" smtClean="0">
                <a:ea typeface="Gulim" panose="020B0600000101010101" charset="-127"/>
              </a:rPr>
              <a:t>Entity (SME)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PLME SAP: </a:t>
            </a:r>
            <a:r>
              <a:rPr lang="en-US" altLang="ko-KR" sz="1600" dirty="0">
                <a:ea typeface="Gulim" panose="020B0600000101010101" charset="-127"/>
              </a:rPr>
              <a:t>is the </a:t>
            </a:r>
            <a:r>
              <a:rPr lang="en-US" altLang="ko-KR" sz="1600" dirty="0" smtClean="0">
                <a:ea typeface="Gulim" panose="020B0600000101010101" charset="-127"/>
              </a:rPr>
              <a:t>interface of PLME </a:t>
            </a:r>
            <a:r>
              <a:rPr lang="en-US" altLang="ko-KR" sz="1600" dirty="0">
                <a:ea typeface="Gulim" panose="020B0600000101010101" charset="-127"/>
              </a:rPr>
              <a:t>to Station Management </a:t>
            </a:r>
            <a:r>
              <a:rPr lang="en-US" altLang="ko-KR" sz="1600" dirty="0" smtClean="0">
                <a:ea typeface="Gulim" panose="020B0600000101010101" charset="-127"/>
              </a:rPr>
              <a:t>Entity (SME)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12" name="Group 11"/>
          <p:cNvGrpSpPr/>
          <p:nvPr/>
        </p:nvGrpSpPr>
        <p:grpSpPr>
          <a:xfrm>
            <a:off x="2411760" y="3996950"/>
            <a:ext cx="3672408" cy="2441208"/>
            <a:chOff x="2411760" y="3996950"/>
            <a:chExt cx="3672408" cy="244120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11760" y="3996950"/>
              <a:ext cx="3672408" cy="2441208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 bwMode="auto">
            <a:xfrm>
              <a:off x="3275856" y="4489192"/>
              <a:ext cx="812932" cy="30796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4860032" y="4685860"/>
              <a:ext cx="312666" cy="677513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860032" y="5529487"/>
              <a:ext cx="312666" cy="677513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802.11be Framework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5010764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Operation 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In SFD [</a:t>
            </a:r>
            <a:r>
              <a:rPr lang="en-US" altLang="ko-KR" sz="1800" dirty="0">
                <a:ea typeface="Gulim" panose="020B0600000101010101" charset="-127"/>
              </a:rPr>
              <a:t>2</a:t>
            </a:r>
            <a:r>
              <a:rPr lang="en-US" altLang="ko-KR" sz="1800" dirty="0" smtClean="0">
                <a:ea typeface="Gulim" panose="020B0600000101010101" charset="-127"/>
              </a:rPr>
              <a:t>], some Multi-link device (MLD) related text are as follows: 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A </a:t>
            </a:r>
            <a:r>
              <a:rPr lang="en-US" altLang="ko-KR" sz="1600" dirty="0">
                <a:ea typeface="Gulim" panose="020B0600000101010101" charset="-127"/>
              </a:rPr>
              <a:t>device that has more than one affiliated STA and has </a:t>
            </a:r>
            <a:r>
              <a:rPr lang="en-US" altLang="ko-KR" sz="1600" u="sng" dirty="0">
                <a:ea typeface="Gulim" panose="020B0600000101010101" charset="-127"/>
              </a:rPr>
              <a:t>one MAC SAP </a:t>
            </a:r>
            <a:r>
              <a:rPr lang="en-US" altLang="ko-KR" sz="1600" dirty="0">
                <a:ea typeface="Gulim" panose="020B0600000101010101" charset="-127"/>
              </a:rPr>
              <a:t>to LLC, which includes one MAC data service.</a:t>
            </a:r>
          </a:p>
          <a:p>
            <a:pPr lvl="3"/>
            <a:r>
              <a:rPr lang="en-US" altLang="ko-KR" sz="1400" dirty="0">
                <a:ea typeface="Gulim" panose="020B0600000101010101" charset="-127"/>
              </a:rPr>
              <a:t>NOTE 1 – The device can be logical.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AP </a:t>
            </a:r>
            <a:r>
              <a:rPr lang="en-US" altLang="ko-KR" sz="1600" dirty="0">
                <a:ea typeface="Gulim" panose="020B0600000101010101" charset="-127"/>
              </a:rPr>
              <a:t>multi-link device (AP MLD): A MLD, where each STA affiliated with the MLD is an AP.</a:t>
            </a:r>
          </a:p>
          <a:p>
            <a:pPr lvl="2"/>
            <a:r>
              <a:rPr lang="en-US" altLang="ko-KR" sz="1600" dirty="0">
                <a:ea typeface="Gulim" panose="020B0600000101010101" charset="-127"/>
              </a:rPr>
              <a:t>Non-AP multi-link device (non-AP MLD): A MLD, where each STA affiliated with the MLD is a non-AP STA</a:t>
            </a:r>
            <a:r>
              <a:rPr lang="en-US" altLang="ko-KR" sz="1600" dirty="0" smtClean="0">
                <a:ea typeface="Gulim" panose="020B0600000101010101" charset="-127"/>
              </a:rPr>
              <a:t>.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An </a:t>
            </a:r>
            <a:r>
              <a:rPr lang="en-US" altLang="ko-KR" sz="1600" dirty="0">
                <a:ea typeface="Gulim" panose="020B0600000101010101" charset="-127"/>
              </a:rPr>
              <a:t>STA of an MLD can provide </a:t>
            </a:r>
            <a:r>
              <a:rPr lang="en-US" altLang="ko-KR" sz="1600" u="sng" dirty="0">
                <a:ea typeface="Gulim" panose="020B0600000101010101" charset="-127"/>
              </a:rPr>
              <a:t>MLD-level information that is common</a:t>
            </a:r>
            <a:r>
              <a:rPr lang="en-US" altLang="ko-KR" sz="1600" dirty="0">
                <a:ea typeface="Gulim" panose="020B0600000101010101" charset="-127"/>
              </a:rPr>
              <a:t> to all STAs affiliated with the MLD and </a:t>
            </a:r>
            <a:r>
              <a:rPr lang="en-US" altLang="ko-KR" sz="1600" u="sng" dirty="0">
                <a:ea typeface="Gulim" panose="020B0600000101010101" charset="-127"/>
              </a:rPr>
              <a:t>per-link information that is specific to the STA </a:t>
            </a:r>
            <a:r>
              <a:rPr lang="en-US" altLang="ko-KR" sz="1600" dirty="0">
                <a:ea typeface="Gulim" panose="020B0600000101010101" charset="-127"/>
              </a:rPr>
              <a:t>on each link in management frames during multi-link setup</a:t>
            </a:r>
            <a:r>
              <a:rPr lang="en-US" altLang="ko-KR" sz="1600" dirty="0" smtClean="0">
                <a:ea typeface="Gulim" panose="020B0600000101010101" charset="-127"/>
              </a:rPr>
              <a:t>.</a:t>
            </a:r>
          </a:p>
          <a:p>
            <a:pPr lvl="2"/>
            <a:r>
              <a:rPr lang="en-US" altLang="ko-KR" sz="1600" dirty="0">
                <a:ea typeface="Gulim" panose="020B0600000101010101" charset="-127"/>
              </a:rPr>
              <a:t>A MLD has </a:t>
            </a:r>
            <a:r>
              <a:rPr lang="en-US" altLang="ko-KR" sz="1600" u="sng" dirty="0">
                <a:ea typeface="Gulim" panose="020B0600000101010101" charset="-127"/>
              </a:rPr>
              <a:t>a MAC address </a:t>
            </a:r>
            <a:r>
              <a:rPr lang="en-US" altLang="ko-KR" sz="1600" dirty="0">
                <a:ea typeface="Gulim" panose="020B0600000101010101" charset="-127"/>
              </a:rPr>
              <a:t>that singly identifies the </a:t>
            </a:r>
            <a:r>
              <a:rPr lang="en-US" altLang="ko-KR" sz="1600" u="sng" dirty="0">
                <a:ea typeface="Gulim" panose="020B0600000101010101" charset="-127"/>
              </a:rPr>
              <a:t>MLD management entity</a:t>
            </a:r>
            <a:r>
              <a:rPr lang="en-US" altLang="ko-KR" sz="1600" dirty="0">
                <a:ea typeface="Gulim" panose="020B0600000101010101" charset="-127"/>
              </a:rPr>
              <a:t>.</a:t>
            </a:r>
          </a:p>
          <a:p>
            <a:pPr lvl="3"/>
            <a:r>
              <a:rPr lang="en-US" altLang="ko-KR" sz="1400" dirty="0">
                <a:ea typeface="Gulim" panose="020B0600000101010101" charset="-127"/>
              </a:rPr>
              <a:t>For example, the MAC address can be used in multi-link setup between a non-AP MLD and an AP MLD</a:t>
            </a:r>
            <a:r>
              <a:rPr lang="en-US" altLang="ko-KR" sz="1400" dirty="0" smtClean="0">
                <a:ea typeface="Gulim" panose="020B0600000101010101" charset="-127"/>
              </a:rPr>
              <a:t>.</a:t>
            </a:r>
          </a:p>
          <a:p>
            <a:pPr lvl="3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80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802.11be Reference Model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b="1" dirty="0" smtClean="0">
                <a:ea typeface="Gulim" panose="020B0600000101010101" charset="-127"/>
                <a:cs typeface="+mn-cs"/>
              </a:rPr>
              <a:t>MLD MAC Sublayer Issues</a:t>
            </a:r>
            <a:endParaRPr lang="en-US" altLang="ko-KR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In the 802.11 baseline reference model, a STA has one MAC Sublayer.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As MLO introduces the concept of </a:t>
            </a:r>
            <a:r>
              <a:rPr lang="en-US" altLang="ko-KR" sz="1600" dirty="0">
                <a:ea typeface="Gulim" panose="020B0600000101010101" charset="-127"/>
              </a:rPr>
              <a:t>Multi-link device (</a:t>
            </a:r>
            <a:r>
              <a:rPr lang="en-US" altLang="ko-KR" sz="1600" dirty="0" smtClean="0">
                <a:ea typeface="Gulim" panose="020B0600000101010101" charset="-127"/>
              </a:rPr>
              <a:t>MLD) </a:t>
            </a:r>
            <a:r>
              <a:rPr lang="en-US" altLang="ko-KR" sz="1600" dirty="0">
                <a:ea typeface="Gulim" panose="020B0600000101010101" charset="-127"/>
              </a:rPr>
              <a:t>that has more than one affiliated </a:t>
            </a:r>
            <a:r>
              <a:rPr lang="en-US" altLang="ko-KR" sz="1600" dirty="0" smtClean="0">
                <a:ea typeface="Gulim" panose="020B0600000101010101" charset="-127"/>
              </a:rPr>
              <a:t>STA, the MLD has to interact to multiple </a:t>
            </a:r>
            <a:r>
              <a:rPr lang="en-US" altLang="ko-KR" sz="1600" dirty="0">
                <a:ea typeface="Gulim" panose="020B0600000101010101" charset="-127"/>
              </a:rPr>
              <a:t>affiliated STAs</a:t>
            </a:r>
            <a:r>
              <a:rPr lang="en-US" altLang="ko-KR" sz="1600" dirty="0" smtClean="0">
                <a:ea typeface="Gulim" panose="020B0600000101010101" charset="-127"/>
              </a:rPr>
              <a:t>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Both the MLD and its affiliated STAs are logical entities.  It needs to define a  architecture reference model about the MLD and its affiliated STAs in MAC Sublayer as the MAC SAP is the common interface for the affiliated </a:t>
            </a:r>
            <a:r>
              <a:rPr lang="en-US" altLang="ko-KR" sz="1600" dirty="0" smtClean="0">
                <a:ea typeface="Gulim" panose="020B0600000101010101" charset="-127"/>
              </a:rPr>
              <a:t>STAs to LLC.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marL="342900" lvl="1" indent="-342900">
              <a:buChar char="•"/>
            </a:pPr>
            <a:r>
              <a:rPr lang="en-US" altLang="ko-KR" b="1" dirty="0">
                <a:ea typeface="Gulim" panose="020B0600000101010101" charset="-127"/>
                <a:cs typeface="+mn-cs"/>
              </a:rPr>
              <a:t>MLD </a:t>
            </a:r>
            <a:r>
              <a:rPr lang="en-US" altLang="ko-KR" b="1" dirty="0" smtClean="0">
                <a:ea typeface="Gulim" panose="020B0600000101010101" charset="-127"/>
                <a:cs typeface="+mn-cs"/>
              </a:rPr>
              <a:t>MLME Issues</a:t>
            </a:r>
            <a:endParaRPr lang="en-US" altLang="ko-KR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A MLME is the logical entity to manage the operation of MAC Sublayer. The MLME provides an interface MLME SAP to allow the SME to control the MAC Sublayer management.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As MLD is introduced, it needs to define the interface of MLME to control the MLD MAC Sublayer management.  But it is missing in the SFD now.</a:t>
            </a:r>
          </a:p>
          <a:p>
            <a:pPr lvl="1"/>
            <a:endParaRPr lang="en-US" altLang="ko-KR" sz="18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802.11be Reference Model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General Consideration  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The MLD architecture reference model should consider to reuse and align with the 802.11 reference model in the baseline as much as possible.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The MLD architecture reference model needs to consider to support the </a:t>
            </a:r>
            <a:r>
              <a:rPr lang="en-US" altLang="ko-KR" sz="1600" dirty="0" smtClean="0">
                <a:ea typeface="Gulim" panose="020B0600000101010101" charset="-127"/>
              </a:rPr>
              <a:t>multiple </a:t>
            </a:r>
            <a:r>
              <a:rPr lang="en-US" altLang="ko-KR" sz="1600" dirty="0">
                <a:ea typeface="Gulim" panose="020B0600000101010101" charset="-127"/>
              </a:rPr>
              <a:t>AP MLD </a:t>
            </a:r>
            <a:r>
              <a:rPr lang="en-US" altLang="ko-KR" sz="1600" dirty="0" smtClean="0">
                <a:ea typeface="Gulim" panose="020B0600000101010101" charset="-127"/>
              </a:rPr>
              <a:t>in DSS as the </a:t>
            </a:r>
            <a:r>
              <a:rPr lang="en-US" altLang="ko-KR" sz="1600" dirty="0">
                <a:ea typeface="Gulim" panose="020B0600000101010101" charset="-127"/>
              </a:rPr>
              <a:t>Multi-AP </a:t>
            </a:r>
            <a:r>
              <a:rPr lang="en-US" altLang="ko-KR" sz="1600" dirty="0" smtClean="0">
                <a:ea typeface="Gulim" panose="020B0600000101010101" charset="-127"/>
              </a:rPr>
              <a:t>is also one of important features of 802.11be.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8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7760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>
                <a:ea typeface="Gulim" panose="020B0600000101010101" charset="-127"/>
              </a:rPr>
              <a:t>Multi-Link Reference Model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1563661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Existing Multi-Band Reference Model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The transparent FST Entity is similar to the ML reference model, but it only provides the session transmission between two STAs.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It does not provides the functions described in 802.11be SFD, such as ML discovery, ML setup, TID-to-link mapping, STR/non-STR, etc.</a:t>
            </a:r>
          </a:p>
          <a:p>
            <a:pPr lvl="1"/>
            <a:endParaRPr lang="en-US" altLang="ko-KR" sz="18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284984"/>
            <a:ext cx="6993040" cy="307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74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370128" cy="4835379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 </a:t>
            </a:r>
            <a:endParaRPr lang="en-US" altLang="ko-KR" sz="20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Logical </a:t>
            </a:r>
            <a:r>
              <a:rPr lang="en-US" altLang="ko-KR" sz="1600" dirty="0" smtClean="0">
                <a:ea typeface="Gulim" panose="020B0600000101010101" charset="-127"/>
              </a:rPr>
              <a:t>Entities</a:t>
            </a:r>
            <a:endParaRPr lang="en-US" altLang="ko-KR" sz="1200" dirty="0">
              <a:ea typeface="Gulim" panose="020B0600000101010101" charset="-127"/>
            </a:endParaRPr>
          </a:p>
          <a:p>
            <a:pPr lvl="2"/>
            <a:r>
              <a:rPr lang="en-US" altLang="ko-KR" sz="1200" dirty="0" smtClean="0">
                <a:ea typeface="Gulim" panose="020B0600000101010101" charset="-127"/>
              </a:rPr>
              <a:t>Option </a:t>
            </a:r>
            <a:r>
              <a:rPr lang="en-US" altLang="ko-KR" sz="1200" dirty="0">
                <a:ea typeface="Gulim" panose="020B0600000101010101" charset="-127"/>
              </a:rPr>
              <a:t>1</a:t>
            </a:r>
          </a:p>
          <a:p>
            <a:pPr lvl="3"/>
            <a:r>
              <a:rPr lang="en-US" altLang="ko-KR" sz="1100" u="sng" dirty="0">
                <a:ea typeface="Gulim" panose="020B0600000101010101" charset="-127"/>
              </a:rPr>
              <a:t>MAC </a:t>
            </a:r>
            <a:r>
              <a:rPr lang="en-US" altLang="ko-KR" sz="1100" u="sng" dirty="0" smtClean="0">
                <a:ea typeface="Gulim" panose="020B0600000101010101" charset="-127"/>
              </a:rPr>
              <a:t>Common Entity:  </a:t>
            </a:r>
            <a:r>
              <a:rPr lang="en-US" altLang="ko-KR" sz="1100" dirty="0">
                <a:ea typeface="Gulim" panose="020B0600000101010101" charset="-127"/>
              </a:rPr>
              <a:t>a common MAC control </a:t>
            </a:r>
            <a:r>
              <a:rPr lang="en-US" altLang="ko-KR" sz="1100" dirty="0" smtClean="0">
                <a:ea typeface="Gulim" panose="020B0600000101010101" charset="-127"/>
              </a:rPr>
              <a:t>entity</a:t>
            </a:r>
            <a:r>
              <a:rPr lang="en-US" altLang="ko-KR" sz="1100" dirty="0" smtClean="0">
                <a:solidFill>
                  <a:srgbClr val="FF0000"/>
                </a:solidFill>
                <a:ea typeface="Gulim" panose="020B0600000101010101" charset="-127"/>
              </a:rPr>
              <a:t> </a:t>
            </a:r>
            <a:r>
              <a:rPr lang="en-US" altLang="ko-KR" sz="1100" dirty="0">
                <a:ea typeface="Gulim" panose="020B0600000101010101" charset="-127"/>
              </a:rPr>
              <a:t>to </a:t>
            </a:r>
            <a:r>
              <a:rPr lang="en-US" altLang="ko-KR" sz="1100" dirty="0" smtClean="0">
                <a:ea typeface="Gulim" panose="020B0600000101010101" charset="-127"/>
              </a:rPr>
              <a:t>the 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of all affiliated STAs of MLD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:  an 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solidFill>
                  <a:srgbClr val="FF0000"/>
                </a:solidFill>
                <a:ea typeface="Gulim" panose="020B0600000101010101" charset="-127"/>
              </a:rPr>
              <a:t> </a:t>
            </a:r>
            <a:r>
              <a:rPr lang="en-US" altLang="ko-KR" sz="1100" dirty="0">
                <a:ea typeface="Gulim" panose="020B0600000101010101" charset="-127"/>
              </a:rPr>
              <a:t>of an affiliated STA of MLD 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PHY layer:  a physical layer of an affiliated STA of MLD 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MLME: a 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management entity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PLME:  a PHY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management </a:t>
            </a:r>
            <a:r>
              <a:rPr lang="en-US" altLang="ko-KR" sz="1100" dirty="0" smtClean="0">
                <a:ea typeface="Gulim" panose="020B0600000101010101" charset="-127"/>
              </a:rPr>
              <a:t>entity</a:t>
            </a:r>
          </a:p>
          <a:p>
            <a:pPr lvl="2"/>
            <a:r>
              <a:rPr lang="en-US" altLang="ko-KR" sz="1200" dirty="0" smtClean="0">
                <a:ea typeface="Gulim" panose="020B0600000101010101" charset="-127"/>
              </a:rPr>
              <a:t>Option </a:t>
            </a:r>
            <a:r>
              <a:rPr lang="en-US" altLang="ko-KR" sz="1200" dirty="0">
                <a:ea typeface="Gulim" panose="020B0600000101010101" charset="-127"/>
              </a:rPr>
              <a:t>2</a:t>
            </a:r>
          </a:p>
          <a:p>
            <a:pPr lvl="3"/>
            <a:r>
              <a:rPr lang="en-US" altLang="ko-KR" sz="1100" u="sng" dirty="0">
                <a:ea typeface="Gulim" panose="020B0600000101010101" charset="-127"/>
              </a:rPr>
              <a:t>MAC upper layer (MAC-U): </a:t>
            </a:r>
            <a:r>
              <a:rPr lang="en-US" altLang="ko-KR" sz="1100" dirty="0" smtClean="0">
                <a:ea typeface="Gulim" panose="020B0600000101010101" charset="-127"/>
              </a:rPr>
              <a:t> a </a:t>
            </a:r>
            <a:r>
              <a:rPr lang="en-US" altLang="ko-KR" sz="1100" dirty="0">
                <a:ea typeface="Gulim" panose="020B0600000101010101" charset="-127"/>
              </a:rPr>
              <a:t>common part of 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to all affiliated STAs of MLD</a:t>
            </a:r>
          </a:p>
          <a:p>
            <a:pPr lvl="3"/>
            <a:r>
              <a:rPr lang="en-US" altLang="ko-KR" sz="1100" u="sng" dirty="0">
                <a:ea typeface="Gulim" panose="020B0600000101010101" charset="-127"/>
              </a:rPr>
              <a:t>MAC lower layer (MAC-L):</a:t>
            </a:r>
            <a:r>
              <a:rPr lang="en-US" altLang="ko-KR" sz="1100" dirty="0">
                <a:ea typeface="Gulim" panose="020B0600000101010101" charset="-127"/>
              </a:rPr>
              <a:t>  an individual part of 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of an affiliated STA of MLD 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PHY layer:  a physical layer of an affiliated STA of MLD 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MLME: a MAC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management entity</a:t>
            </a: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PLME:  a PHY </a:t>
            </a:r>
            <a:r>
              <a:rPr lang="en-US" altLang="ko-KR" sz="1100" dirty="0" err="1">
                <a:ea typeface="Gulim" panose="020B0600000101010101" charset="-127"/>
              </a:rPr>
              <a:t>sublayer</a:t>
            </a:r>
            <a:r>
              <a:rPr lang="en-US" altLang="ko-KR" sz="1100" dirty="0">
                <a:ea typeface="Gulim" panose="020B0600000101010101" charset="-127"/>
              </a:rPr>
              <a:t> management </a:t>
            </a:r>
            <a:r>
              <a:rPr lang="en-US" altLang="ko-KR" sz="1100" dirty="0" smtClean="0">
                <a:ea typeface="Gulim" panose="020B0600000101010101" charset="-127"/>
              </a:rPr>
              <a:t>entity</a:t>
            </a:r>
          </a:p>
          <a:p>
            <a:pPr lvl="2"/>
            <a:r>
              <a:rPr lang="en-US" altLang="ko-KR" sz="1200" dirty="0">
                <a:ea typeface="Gulim" panose="020B0600000101010101" charset="-127"/>
              </a:rPr>
              <a:t>Common </a:t>
            </a:r>
            <a:r>
              <a:rPr lang="en-US" altLang="ko-KR" sz="1200" dirty="0" smtClean="0">
                <a:ea typeface="Gulim" panose="020B0600000101010101" charset="-127"/>
              </a:rPr>
              <a:t>entities to both options</a:t>
            </a:r>
            <a:endParaRPr lang="en-US" altLang="ko-KR" sz="1200" dirty="0">
              <a:ea typeface="Gulim" panose="020B0600000101010101" charset="-127"/>
            </a:endParaRPr>
          </a:p>
          <a:p>
            <a:pPr lvl="3"/>
            <a:r>
              <a:rPr lang="en-US" altLang="ko-KR" sz="1100" dirty="0">
                <a:ea typeface="Gulim" panose="020B0600000101010101" charset="-127"/>
              </a:rPr>
              <a:t>SME: a station management entity</a:t>
            </a:r>
          </a:p>
          <a:p>
            <a:pPr lvl="3"/>
            <a:r>
              <a:rPr lang="en-US" altLang="ko-KR" sz="1100" u="sng" dirty="0">
                <a:ea typeface="Gulim" panose="020B0600000101010101" charset="-127"/>
              </a:rPr>
              <a:t>Multi-Link SME Management Entity</a:t>
            </a:r>
            <a:r>
              <a:rPr lang="en-US" altLang="ko-KR" sz="1100" dirty="0">
                <a:ea typeface="Gulim" panose="020B0600000101010101" charset="-127"/>
              </a:rPr>
              <a:t>: </a:t>
            </a:r>
            <a:r>
              <a:rPr lang="en-US" altLang="ko-KR" sz="1100" dirty="0" smtClean="0">
                <a:ea typeface="Gulim" panose="020B0600000101010101" charset="-127"/>
              </a:rPr>
              <a:t>coordination of SMEs </a:t>
            </a:r>
            <a:r>
              <a:rPr lang="en-US" altLang="ko-KR" sz="1100" dirty="0">
                <a:ea typeface="Gulim" panose="020B0600000101010101" charset="-127"/>
              </a:rPr>
              <a:t>for </a:t>
            </a:r>
            <a:r>
              <a:rPr lang="en-US" altLang="ko-KR" sz="1100" dirty="0" smtClean="0">
                <a:ea typeface="Gulim" panose="020B0600000101010101" charset="-127"/>
              </a:rPr>
              <a:t>ML operation among affiliated </a:t>
            </a:r>
            <a:r>
              <a:rPr lang="en-US" altLang="ko-KR" sz="1100" dirty="0">
                <a:ea typeface="Gulim" panose="020B0600000101010101" charset="-127"/>
              </a:rPr>
              <a:t>STAs to the </a:t>
            </a:r>
            <a:r>
              <a:rPr lang="en-US" altLang="ko-KR" sz="1100" dirty="0" smtClean="0">
                <a:ea typeface="Gulim" panose="020B0600000101010101" charset="-127"/>
              </a:rPr>
              <a:t>MLD</a:t>
            </a:r>
            <a:endParaRPr lang="en-US" altLang="ko-KR" sz="11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Service Access Points</a:t>
            </a:r>
          </a:p>
          <a:p>
            <a:pPr lvl="2"/>
            <a:r>
              <a:rPr lang="en-US" altLang="ko-KR" sz="1100" dirty="0">
                <a:ea typeface="Gulim" panose="020B0600000101010101" charset="-127"/>
              </a:rPr>
              <a:t>MAC SAP: MAC data service interface and primitives to the LLC  </a:t>
            </a:r>
          </a:p>
          <a:p>
            <a:pPr lvl="2"/>
            <a:r>
              <a:rPr lang="en-US" altLang="ko-KR" sz="1100" dirty="0">
                <a:ea typeface="Gulim" panose="020B0600000101010101" charset="-127"/>
              </a:rPr>
              <a:t>MLME SAP: MAC management interface and primitives to SME </a:t>
            </a:r>
          </a:p>
          <a:p>
            <a:pPr lvl="2"/>
            <a:r>
              <a:rPr lang="en-US" altLang="ko-KR" sz="1100" dirty="0">
                <a:ea typeface="Gulim" panose="020B0600000101010101" charset="-127"/>
              </a:rPr>
              <a:t>PLME SAP:  PHY management interface and primitives to SME 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2029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ectangle 193"/>
          <p:cNvSpPr/>
          <p:nvPr/>
        </p:nvSpPr>
        <p:spPr bwMode="auto">
          <a:xfrm>
            <a:off x="251520" y="3157518"/>
            <a:ext cx="8568952" cy="318754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 MLD Instance</a:t>
            </a:r>
          </a:p>
        </p:txBody>
      </p:sp>
      <p:sp>
        <p:nvSpPr>
          <p:cNvPr id="175" name="矩形 181"/>
          <p:cNvSpPr/>
          <p:nvPr/>
        </p:nvSpPr>
        <p:spPr>
          <a:xfrm>
            <a:off x="542230" y="3549581"/>
            <a:ext cx="1390847" cy="435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6"/>
            <a:ext cx="8010088" cy="429592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</a:t>
            </a:r>
            <a:r>
              <a:rPr lang="en-US" altLang="ko-KR" sz="2000" dirty="0">
                <a:ea typeface="Gulim" panose="020B0600000101010101" charset="-127"/>
              </a:rPr>
              <a:t>– Option </a:t>
            </a:r>
            <a:r>
              <a:rPr lang="en-US" altLang="ko-KR" sz="2000" dirty="0" smtClean="0">
                <a:ea typeface="Gulim" panose="020B0600000101010101" charset="-127"/>
              </a:rPr>
              <a:t>1</a:t>
            </a:r>
            <a:endParaRPr lang="en-US" altLang="ko-KR" sz="2000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cxnSp>
        <p:nvCxnSpPr>
          <p:cNvPr id="208" name="直接箭头连接符 230"/>
          <p:cNvCxnSpPr/>
          <p:nvPr/>
        </p:nvCxnSpPr>
        <p:spPr>
          <a:xfrm flipV="1">
            <a:off x="3759125" y="5617566"/>
            <a:ext cx="3981227" cy="13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7" name="直接箭头连接符 230"/>
          <p:cNvCxnSpPr/>
          <p:nvPr/>
        </p:nvCxnSpPr>
        <p:spPr>
          <a:xfrm>
            <a:off x="2023708" y="5715034"/>
            <a:ext cx="5716644" cy="182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10" name="直接箭头连接符 230"/>
          <p:cNvCxnSpPr/>
          <p:nvPr/>
        </p:nvCxnSpPr>
        <p:spPr>
          <a:xfrm>
            <a:off x="7308304" y="5393424"/>
            <a:ext cx="4371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9" name="直接箭头连接符 230"/>
          <p:cNvCxnSpPr/>
          <p:nvPr/>
        </p:nvCxnSpPr>
        <p:spPr>
          <a:xfrm>
            <a:off x="5508104" y="5505848"/>
            <a:ext cx="22373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90" name="直接箭头连接符 230"/>
          <p:cNvCxnSpPr/>
          <p:nvPr/>
        </p:nvCxnSpPr>
        <p:spPr>
          <a:xfrm>
            <a:off x="2023708" y="4965526"/>
            <a:ext cx="5716644" cy="182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86" name="直接箭头连接符 230"/>
          <p:cNvCxnSpPr/>
          <p:nvPr/>
        </p:nvCxnSpPr>
        <p:spPr>
          <a:xfrm flipV="1">
            <a:off x="3759704" y="4870014"/>
            <a:ext cx="3980648" cy="45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81" name="直接箭头连接符 230"/>
          <p:cNvCxnSpPr/>
          <p:nvPr/>
        </p:nvCxnSpPr>
        <p:spPr>
          <a:xfrm>
            <a:off x="5503052" y="4766773"/>
            <a:ext cx="22373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171" name="矩形 187"/>
          <p:cNvSpPr/>
          <p:nvPr/>
        </p:nvSpPr>
        <p:spPr>
          <a:xfrm>
            <a:off x="1577083" y="5181784"/>
            <a:ext cx="360040" cy="77071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3" name="矩形 180"/>
          <p:cNvSpPr/>
          <p:nvPr/>
        </p:nvSpPr>
        <p:spPr>
          <a:xfrm>
            <a:off x="2290521" y="3986156"/>
            <a:ext cx="4941302" cy="435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4" name="矩形 181"/>
          <p:cNvSpPr/>
          <p:nvPr/>
        </p:nvSpPr>
        <p:spPr>
          <a:xfrm>
            <a:off x="2290016" y="3550860"/>
            <a:ext cx="4941807" cy="435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5" name="文本框 182"/>
          <p:cNvSpPr txBox="1"/>
          <p:nvPr/>
        </p:nvSpPr>
        <p:spPr>
          <a:xfrm>
            <a:off x="929317" y="3617670"/>
            <a:ext cx="599923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/>
              <a:t>802.1X</a:t>
            </a:r>
          </a:p>
        </p:txBody>
      </p:sp>
      <p:sp>
        <p:nvSpPr>
          <p:cNvPr id="28" name="文本框 185"/>
          <p:cNvSpPr txBox="1"/>
          <p:nvPr/>
        </p:nvSpPr>
        <p:spPr>
          <a:xfrm>
            <a:off x="3923928" y="4126108"/>
            <a:ext cx="13787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solidFill>
                  <a:srgbClr val="FF0000"/>
                </a:solidFill>
              </a:rPr>
              <a:t> </a:t>
            </a:r>
            <a:r>
              <a:rPr lang="en-US" altLang="zh-CN" sz="800" dirty="0" smtClean="0">
                <a:solidFill>
                  <a:srgbClr val="FF0000"/>
                </a:solidFill>
              </a:rPr>
              <a:t>Common MAC Entity</a:t>
            </a:r>
            <a:endParaRPr lang="en-US" altLang="zh-CN" sz="800" dirty="0">
              <a:solidFill>
                <a:srgbClr val="FF0000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4391359" y="3885808"/>
            <a:ext cx="715363" cy="200055"/>
            <a:chOff x="2282304" y="4053434"/>
            <a:chExt cx="715363" cy="200055"/>
          </a:xfrm>
        </p:grpSpPr>
        <p:sp>
          <p:nvSpPr>
            <p:cNvPr id="54" name="流程图: 终止 211"/>
            <p:cNvSpPr/>
            <p:nvPr/>
          </p:nvSpPr>
          <p:spPr>
            <a:xfrm>
              <a:off x="2282304" y="4077998"/>
              <a:ext cx="705880" cy="152377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57" name="文本框 214"/>
            <p:cNvSpPr txBox="1"/>
            <p:nvPr/>
          </p:nvSpPr>
          <p:spPr>
            <a:xfrm>
              <a:off x="2314492" y="4053434"/>
              <a:ext cx="68317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00" dirty="0"/>
                <a:t>MAC-SAP</a:t>
              </a:r>
            </a:p>
          </p:txBody>
        </p:sp>
      </p:grpSp>
      <p:cxnSp>
        <p:nvCxnSpPr>
          <p:cNvPr id="66" name="直接箭头连接符 228"/>
          <p:cNvCxnSpPr/>
          <p:nvPr/>
        </p:nvCxnSpPr>
        <p:spPr>
          <a:xfrm>
            <a:off x="4725844" y="4175473"/>
            <a:ext cx="251976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7" name="直接箭头连接符 230"/>
          <p:cNvCxnSpPr/>
          <p:nvPr/>
        </p:nvCxnSpPr>
        <p:spPr>
          <a:xfrm>
            <a:off x="7303252" y="4666122"/>
            <a:ext cx="4371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34" name="矩形 191"/>
          <p:cNvSpPr/>
          <p:nvPr/>
        </p:nvSpPr>
        <p:spPr>
          <a:xfrm>
            <a:off x="7740352" y="3550860"/>
            <a:ext cx="825461" cy="24663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5" name="文本框 192"/>
          <p:cNvSpPr txBox="1"/>
          <p:nvPr/>
        </p:nvSpPr>
        <p:spPr>
          <a:xfrm>
            <a:off x="7884368" y="4894324"/>
            <a:ext cx="566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 smtClean="0"/>
              <a:t>SME/</a:t>
            </a:r>
          </a:p>
          <a:p>
            <a:pPr algn="ctr"/>
            <a:r>
              <a:rPr lang="en-US" altLang="zh-CN" sz="800" dirty="0" smtClean="0"/>
              <a:t>MLDME</a:t>
            </a:r>
            <a:endParaRPr lang="en-US" altLang="zh-CN" sz="800" dirty="0"/>
          </a:p>
        </p:txBody>
      </p:sp>
      <p:grpSp>
        <p:nvGrpSpPr>
          <p:cNvPr id="8" name="Group 7"/>
          <p:cNvGrpSpPr/>
          <p:nvPr/>
        </p:nvGrpSpPr>
        <p:grpSpPr>
          <a:xfrm>
            <a:off x="2290016" y="6034364"/>
            <a:ext cx="1390520" cy="294128"/>
            <a:chOff x="1353912" y="6200536"/>
            <a:chExt cx="1032588" cy="294128"/>
          </a:xfrm>
        </p:grpSpPr>
        <p:sp>
          <p:nvSpPr>
            <p:cNvPr id="11" name="Left Brace 10"/>
            <p:cNvSpPr/>
            <p:nvPr/>
          </p:nvSpPr>
          <p:spPr bwMode="auto">
            <a:xfrm rot="16200000">
              <a:off x="1808181" y="5746267"/>
              <a:ext cx="124050" cy="1032588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3" name="文本框 190"/>
            <p:cNvSpPr txBox="1"/>
            <p:nvPr/>
          </p:nvSpPr>
          <p:spPr>
            <a:xfrm>
              <a:off x="1551263" y="6279220"/>
              <a:ext cx="67941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Affiliated STA2</a:t>
              </a:r>
              <a:endParaRPr lang="en-US" altLang="zh-CN" sz="8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782057" y="3589566"/>
            <a:ext cx="750383" cy="415498"/>
            <a:chOff x="1475656" y="2567109"/>
            <a:chExt cx="771540" cy="441654"/>
          </a:xfrm>
        </p:grpSpPr>
        <p:sp>
          <p:nvSpPr>
            <p:cNvPr id="19" name="矩形 205"/>
            <p:cNvSpPr/>
            <p:nvPr/>
          </p:nvSpPr>
          <p:spPr>
            <a:xfrm>
              <a:off x="1524525" y="2593529"/>
              <a:ext cx="655322" cy="40342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0" name="文本框 182"/>
            <p:cNvSpPr txBox="1"/>
            <p:nvPr/>
          </p:nvSpPr>
          <p:spPr>
            <a:xfrm>
              <a:off x="1475656" y="2567109"/>
              <a:ext cx="771540" cy="44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00" dirty="0" smtClean="0"/>
                <a:t>IEEE 802.1X</a:t>
              </a:r>
            </a:p>
            <a:p>
              <a:pPr algn="ctr"/>
              <a:r>
                <a:rPr lang="en-US" altLang="zh-CN" sz="700" dirty="0" smtClean="0"/>
                <a:t>Authentication or Supplicant </a:t>
              </a:r>
              <a:endParaRPr lang="en-US" altLang="zh-CN" sz="7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782057" y="4057581"/>
            <a:ext cx="700335" cy="379531"/>
            <a:chOff x="1475656" y="2593529"/>
            <a:chExt cx="720080" cy="403423"/>
          </a:xfrm>
        </p:grpSpPr>
        <p:sp>
          <p:nvSpPr>
            <p:cNvPr id="17" name="矩形 205"/>
            <p:cNvSpPr/>
            <p:nvPr/>
          </p:nvSpPr>
          <p:spPr>
            <a:xfrm>
              <a:off x="1524525" y="2593529"/>
              <a:ext cx="655322" cy="40342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8" name="文本框 182"/>
            <p:cNvSpPr txBox="1"/>
            <p:nvPr/>
          </p:nvSpPr>
          <p:spPr>
            <a:xfrm>
              <a:off x="1475656" y="2636912"/>
              <a:ext cx="720080" cy="326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00" dirty="0" smtClean="0"/>
                <a:t>RSNA Key Management</a:t>
              </a:r>
              <a:endParaRPr lang="en-US" altLang="zh-CN" sz="700" dirty="0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4043467" y="6034496"/>
            <a:ext cx="1388155" cy="294128"/>
            <a:chOff x="1353912" y="6200536"/>
            <a:chExt cx="1032588" cy="294128"/>
          </a:xfrm>
        </p:grpSpPr>
        <p:sp>
          <p:nvSpPr>
            <p:cNvPr id="107" name="Left Brace 106"/>
            <p:cNvSpPr/>
            <p:nvPr/>
          </p:nvSpPr>
          <p:spPr bwMode="auto">
            <a:xfrm rot="16200000">
              <a:off x="1808181" y="5746267"/>
              <a:ext cx="124050" cy="1032588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8" name="文本框 190"/>
            <p:cNvSpPr txBox="1"/>
            <p:nvPr/>
          </p:nvSpPr>
          <p:spPr>
            <a:xfrm>
              <a:off x="1466718" y="6279220"/>
              <a:ext cx="76241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Affiliated STA3</a:t>
              </a:r>
              <a:endParaRPr lang="en-US" altLang="zh-CN" sz="800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5843667" y="6050932"/>
            <a:ext cx="1388155" cy="294128"/>
            <a:chOff x="1353912" y="6200536"/>
            <a:chExt cx="1032588" cy="294128"/>
          </a:xfrm>
        </p:grpSpPr>
        <p:sp>
          <p:nvSpPr>
            <p:cNvPr id="110" name="Left Brace 109"/>
            <p:cNvSpPr/>
            <p:nvPr/>
          </p:nvSpPr>
          <p:spPr bwMode="auto">
            <a:xfrm rot="16200000">
              <a:off x="1808181" y="5746267"/>
              <a:ext cx="124050" cy="1032588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1" name="文本框 190"/>
            <p:cNvSpPr txBox="1"/>
            <p:nvPr/>
          </p:nvSpPr>
          <p:spPr>
            <a:xfrm>
              <a:off x="1534323" y="6279220"/>
              <a:ext cx="6948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Affiliated STA4</a:t>
              </a:r>
              <a:endParaRPr lang="en-US" altLang="zh-CN" sz="800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539552" y="3885640"/>
            <a:ext cx="1036872" cy="2469524"/>
            <a:chOff x="5479344" y="4051812"/>
            <a:chExt cx="1036872" cy="2469524"/>
          </a:xfrm>
        </p:grpSpPr>
        <p:sp>
          <p:nvSpPr>
            <p:cNvPr id="100" name="矩形 205"/>
            <p:cNvSpPr/>
            <p:nvPr/>
          </p:nvSpPr>
          <p:spPr>
            <a:xfrm>
              <a:off x="5479344" y="4152328"/>
              <a:ext cx="1036872" cy="119904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1" name="矩形 206"/>
            <p:cNvSpPr/>
            <p:nvPr/>
          </p:nvSpPr>
          <p:spPr>
            <a:xfrm>
              <a:off x="5479344" y="5351839"/>
              <a:ext cx="1036872" cy="77024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2" name="文本框 207"/>
            <p:cNvSpPr txBox="1"/>
            <p:nvPr/>
          </p:nvSpPr>
          <p:spPr>
            <a:xfrm>
              <a:off x="5698249" y="5589240"/>
              <a:ext cx="6019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PHY</a:t>
              </a:r>
            </a:p>
            <a:p>
              <a:pPr algn="ctr"/>
              <a:r>
                <a:rPr lang="en-US" altLang="zh-CN" sz="800" dirty="0" smtClean="0"/>
                <a:t>Sublayer</a:t>
              </a:r>
              <a:endParaRPr lang="en-US" altLang="zh-CN" sz="800" dirty="0"/>
            </a:p>
          </p:txBody>
        </p:sp>
        <p:sp>
          <p:nvSpPr>
            <p:cNvPr id="103" name="文本框 208"/>
            <p:cNvSpPr txBox="1"/>
            <p:nvPr/>
          </p:nvSpPr>
          <p:spPr>
            <a:xfrm>
              <a:off x="5735275" y="4797152"/>
              <a:ext cx="5535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/>
                <a:t> </a:t>
              </a:r>
              <a:r>
                <a:rPr lang="en-US" altLang="zh-CN" sz="800" dirty="0" smtClean="0"/>
                <a:t>MAC Sublayer</a:t>
              </a:r>
              <a:endParaRPr lang="en-US" altLang="zh-CN" sz="800" dirty="0"/>
            </a:p>
          </p:txBody>
        </p:sp>
        <p:sp>
          <p:nvSpPr>
            <p:cNvPr id="104" name="流程图: 终止 218"/>
            <p:cNvSpPr/>
            <p:nvPr/>
          </p:nvSpPr>
          <p:spPr>
            <a:xfrm>
              <a:off x="5644839" y="5272398"/>
              <a:ext cx="705880" cy="152377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5" name="文本框 221"/>
            <p:cNvSpPr txBox="1"/>
            <p:nvPr/>
          </p:nvSpPr>
          <p:spPr>
            <a:xfrm>
              <a:off x="5714469" y="5242667"/>
              <a:ext cx="63625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00" dirty="0"/>
                <a:t>PHY-SAP</a:t>
              </a:r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5483628" y="6227208"/>
              <a:ext cx="1032588" cy="294128"/>
              <a:chOff x="1353912" y="6200536"/>
              <a:chExt cx="1032588" cy="294128"/>
            </a:xfrm>
          </p:grpSpPr>
          <p:sp>
            <p:nvSpPr>
              <p:cNvPr id="113" name="Left Brace 112"/>
              <p:cNvSpPr/>
              <p:nvPr/>
            </p:nvSpPr>
            <p:spPr bwMode="auto">
              <a:xfrm rot="16200000">
                <a:off x="1808181" y="5746267"/>
                <a:ext cx="124050" cy="1032588"/>
              </a:xfrm>
              <a:prstGeom prst="leftBrace">
                <a:avLst>
                  <a:gd name="adj1" fmla="val 8333"/>
                  <a:gd name="adj2" fmla="val 49851"/>
                </a:avLst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4" name="文本框 190"/>
              <p:cNvSpPr txBox="1"/>
              <p:nvPr/>
            </p:nvSpPr>
            <p:spPr>
              <a:xfrm>
                <a:off x="1421637" y="6279220"/>
                <a:ext cx="96166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/>
                  <a:t>STA1</a:t>
                </a:r>
                <a:endParaRPr lang="en-US" altLang="zh-CN" sz="800" dirty="0"/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5631577" y="4051812"/>
              <a:ext cx="705880" cy="200055"/>
              <a:chOff x="2282304" y="4053434"/>
              <a:chExt cx="705880" cy="200055"/>
            </a:xfrm>
          </p:grpSpPr>
          <p:sp>
            <p:nvSpPr>
              <p:cNvPr id="116" name="流程图: 终止 211"/>
              <p:cNvSpPr/>
              <p:nvPr/>
            </p:nvSpPr>
            <p:spPr>
              <a:xfrm>
                <a:off x="2282304" y="4077998"/>
                <a:ext cx="705880" cy="152377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7" name="文本框 214"/>
              <p:cNvSpPr txBox="1"/>
              <p:nvPr/>
            </p:nvSpPr>
            <p:spPr>
              <a:xfrm>
                <a:off x="2304388" y="4053434"/>
                <a:ext cx="6831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700" dirty="0"/>
                  <a:t>MAC-SAP</a:t>
                </a:r>
              </a:p>
            </p:txBody>
          </p:sp>
        </p:grpSp>
      </p:grpSp>
      <p:grpSp>
        <p:nvGrpSpPr>
          <p:cNvPr id="168" name="Group 167"/>
          <p:cNvGrpSpPr/>
          <p:nvPr/>
        </p:nvGrpSpPr>
        <p:grpSpPr>
          <a:xfrm>
            <a:off x="2290017" y="4301252"/>
            <a:ext cx="1474160" cy="1662516"/>
            <a:chOff x="1497929" y="4467424"/>
            <a:chExt cx="1474160" cy="1662516"/>
          </a:xfrm>
        </p:grpSpPr>
        <p:grpSp>
          <p:nvGrpSpPr>
            <p:cNvPr id="126" name="Group 125"/>
            <p:cNvGrpSpPr/>
            <p:nvPr/>
          </p:nvGrpSpPr>
          <p:grpSpPr>
            <a:xfrm>
              <a:off x="1497929" y="4467424"/>
              <a:ext cx="1474160" cy="1662516"/>
              <a:chOff x="1497929" y="4467424"/>
              <a:chExt cx="1474160" cy="1662516"/>
            </a:xfrm>
          </p:grpSpPr>
          <p:grpSp>
            <p:nvGrpSpPr>
              <p:cNvPr id="123" name="Group 122"/>
              <p:cNvGrpSpPr/>
              <p:nvPr/>
            </p:nvGrpSpPr>
            <p:grpSpPr>
              <a:xfrm>
                <a:off x="1497929" y="4587625"/>
                <a:ext cx="1474160" cy="1542315"/>
                <a:chOff x="1497929" y="4587625"/>
                <a:chExt cx="1474160" cy="1542315"/>
              </a:xfrm>
            </p:grpSpPr>
            <p:grpSp>
              <p:nvGrpSpPr>
                <p:cNvPr id="7" name="Group 6"/>
                <p:cNvGrpSpPr/>
                <p:nvPr/>
              </p:nvGrpSpPr>
              <p:grpSpPr>
                <a:xfrm>
                  <a:off x="1497929" y="4588088"/>
                  <a:ext cx="1036872" cy="1540957"/>
                  <a:chOff x="1353913" y="4646862"/>
                  <a:chExt cx="1036872" cy="1540957"/>
                </a:xfrm>
              </p:grpSpPr>
              <p:sp>
                <p:nvSpPr>
                  <p:cNvPr id="48" name="矩形 205"/>
                  <p:cNvSpPr/>
                  <p:nvPr/>
                </p:nvSpPr>
                <p:spPr>
                  <a:xfrm>
                    <a:off x="1353913" y="4646862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" name="矩形 206"/>
                  <p:cNvSpPr/>
                  <p:nvPr/>
                </p:nvSpPr>
                <p:spPr>
                  <a:xfrm>
                    <a:off x="1353913" y="5417573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0" name="文本框 207"/>
                  <p:cNvSpPr txBox="1"/>
                  <p:nvPr/>
                </p:nvSpPr>
                <p:spPr>
                  <a:xfrm>
                    <a:off x="1565645" y="5702350"/>
                    <a:ext cx="55570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 smtClean="0"/>
                      <a:t>PHY</a:t>
                    </a:r>
                  </a:p>
                  <a:p>
                    <a:pPr algn="ctr"/>
                    <a:r>
                      <a:rPr lang="en-US" altLang="zh-CN" sz="800" dirty="0" smtClean="0"/>
                      <a:t>Sublayer</a:t>
                    </a:r>
                    <a:endParaRPr lang="en-US" altLang="zh-CN" sz="800" dirty="0"/>
                  </a:p>
                </p:txBody>
              </p:sp>
              <p:sp>
                <p:nvSpPr>
                  <p:cNvPr id="51" name="文本框 208"/>
                  <p:cNvSpPr txBox="1"/>
                  <p:nvPr/>
                </p:nvSpPr>
                <p:spPr>
                  <a:xfrm>
                    <a:off x="1609844" y="4895076"/>
                    <a:ext cx="553502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/>
                      <a:t> </a:t>
                    </a:r>
                    <a:r>
                      <a:rPr lang="en-US" altLang="zh-CN" sz="800" dirty="0" smtClean="0"/>
                      <a:t>MAC Sublayer</a:t>
                    </a:r>
                    <a:endParaRPr lang="en-US" altLang="zh-CN" sz="800" dirty="0"/>
                  </a:p>
                </p:txBody>
              </p:sp>
              <p:sp>
                <p:nvSpPr>
                  <p:cNvPr id="61" name="流程图: 终止 218"/>
                  <p:cNvSpPr/>
                  <p:nvPr/>
                </p:nvSpPr>
                <p:spPr>
                  <a:xfrm>
                    <a:off x="1519408" y="5338132"/>
                    <a:ext cx="705880" cy="152377"/>
                  </a:xfrm>
                  <a:prstGeom prst="flowChartTerminator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3" name="文本框 221"/>
                  <p:cNvSpPr txBox="1"/>
                  <p:nvPr/>
                </p:nvSpPr>
                <p:spPr>
                  <a:xfrm>
                    <a:off x="1589038" y="5308401"/>
                    <a:ext cx="636250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700"/>
                      <a:t>PHY-SAP</a:t>
                    </a:r>
                  </a:p>
                </p:txBody>
              </p:sp>
            </p:grpSp>
            <p:grpSp>
              <p:nvGrpSpPr>
                <p:cNvPr id="118" name="Group 117"/>
                <p:cNvGrpSpPr/>
                <p:nvPr/>
              </p:nvGrpSpPr>
              <p:grpSpPr>
                <a:xfrm>
                  <a:off x="2535568" y="4587625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30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6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MLME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74" name="流程图: 终止 217"/>
                <p:cNvSpPr/>
                <p:nvPr/>
              </p:nvSpPr>
              <p:spPr>
                <a:xfrm rot="5400000">
                  <a:off x="2594842" y="489998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MLME- SAP</a:t>
                  </a:r>
                </a:p>
              </p:txBody>
            </p:sp>
            <p:grpSp>
              <p:nvGrpSpPr>
                <p:cNvPr id="119" name="Group 118"/>
                <p:cNvGrpSpPr/>
                <p:nvPr/>
              </p:nvGrpSpPr>
              <p:grpSpPr>
                <a:xfrm>
                  <a:off x="2535568" y="5359230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120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1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PLME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122" name="流程图: 终止 217"/>
                <p:cNvSpPr/>
                <p:nvPr/>
              </p:nvSpPr>
              <p:spPr>
                <a:xfrm rot="5400000">
                  <a:off x="2599894" y="566930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PLME- SAP</a:t>
                  </a:r>
                </a:p>
              </p:txBody>
            </p:sp>
          </p:grpSp>
          <p:cxnSp>
            <p:nvCxnSpPr>
              <p:cNvPr id="68" name="直接箭头连接符 231"/>
              <p:cNvCxnSpPr/>
              <p:nvPr/>
            </p:nvCxnSpPr>
            <p:spPr>
              <a:xfrm>
                <a:off x="2699792" y="4467424"/>
                <a:ext cx="1" cy="23623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</p:grpSp>
        <p:sp>
          <p:nvSpPr>
            <p:cNvPr id="163" name="流程图: 终止 217"/>
            <p:cNvSpPr/>
            <p:nvPr/>
          </p:nvSpPr>
          <p:spPr>
            <a:xfrm>
              <a:off x="2565880" y="5294115"/>
              <a:ext cx="282626" cy="134673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ts val="4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4033944" y="4301252"/>
            <a:ext cx="1474160" cy="1662516"/>
            <a:chOff x="3241856" y="4467424"/>
            <a:chExt cx="1474160" cy="1662516"/>
          </a:xfrm>
        </p:grpSpPr>
        <p:grpSp>
          <p:nvGrpSpPr>
            <p:cNvPr id="127" name="Group 126"/>
            <p:cNvGrpSpPr/>
            <p:nvPr/>
          </p:nvGrpSpPr>
          <p:grpSpPr>
            <a:xfrm>
              <a:off x="3241856" y="4467424"/>
              <a:ext cx="1474160" cy="1662516"/>
              <a:chOff x="1497929" y="4467424"/>
              <a:chExt cx="1474160" cy="1662516"/>
            </a:xfrm>
          </p:grpSpPr>
          <p:grpSp>
            <p:nvGrpSpPr>
              <p:cNvPr id="128" name="Group 127"/>
              <p:cNvGrpSpPr/>
              <p:nvPr/>
            </p:nvGrpSpPr>
            <p:grpSpPr>
              <a:xfrm>
                <a:off x="1497929" y="4587625"/>
                <a:ext cx="1474160" cy="1542315"/>
                <a:chOff x="1497929" y="4587625"/>
                <a:chExt cx="1474160" cy="1542315"/>
              </a:xfrm>
            </p:grpSpPr>
            <p:grpSp>
              <p:nvGrpSpPr>
                <p:cNvPr id="130" name="Group 129"/>
                <p:cNvGrpSpPr/>
                <p:nvPr/>
              </p:nvGrpSpPr>
              <p:grpSpPr>
                <a:xfrm>
                  <a:off x="1497929" y="4588088"/>
                  <a:ext cx="1036872" cy="1540957"/>
                  <a:chOff x="1353913" y="4646862"/>
                  <a:chExt cx="1036872" cy="1540957"/>
                </a:xfrm>
              </p:grpSpPr>
              <p:sp>
                <p:nvSpPr>
                  <p:cNvPr id="139" name="矩形 205"/>
                  <p:cNvSpPr/>
                  <p:nvPr/>
                </p:nvSpPr>
                <p:spPr>
                  <a:xfrm>
                    <a:off x="1353913" y="4646862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0" name="矩形 206"/>
                  <p:cNvSpPr/>
                  <p:nvPr/>
                </p:nvSpPr>
                <p:spPr>
                  <a:xfrm>
                    <a:off x="1353913" y="5417573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1" name="文本框 207"/>
                  <p:cNvSpPr txBox="1"/>
                  <p:nvPr/>
                </p:nvSpPr>
                <p:spPr>
                  <a:xfrm>
                    <a:off x="1565645" y="5702350"/>
                    <a:ext cx="55570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 smtClean="0"/>
                      <a:t>PHY</a:t>
                    </a:r>
                  </a:p>
                  <a:p>
                    <a:pPr algn="ctr"/>
                    <a:r>
                      <a:rPr lang="en-US" altLang="zh-CN" sz="800" dirty="0" smtClean="0"/>
                      <a:t>Sublayer</a:t>
                    </a:r>
                    <a:endParaRPr lang="en-US" altLang="zh-CN" sz="800" dirty="0"/>
                  </a:p>
                </p:txBody>
              </p:sp>
              <p:sp>
                <p:nvSpPr>
                  <p:cNvPr id="142" name="文本框 208"/>
                  <p:cNvSpPr txBox="1"/>
                  <p:nvPr/>
                </p:nvSpPr>
                <p:spPr>
                  <a:xfrm>
                    <a:off x="1609844" y="4895076"/>
                    <a:ext cx="553502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/>
                      <a:t> </a:t>
                    </a:r>
                    <a:r>
                      <a:rPr lang="en-US" altLang="zh-CN" sz="800" dirty="0" smtClean="0"/>
                      <a:t>MAC</a:t>
                    </a:r>
                  </a:p>
                  <a:p>
                    <a:pPr algn="ctr"/>
                    <a:r>
                      <a:rPr lang="en-US" altLang="zh-CN" sz="800" dirty="0" smtClean="0"/>
                      <a:t>Sublayer</a:t>
                    </a:r>
                    <a:endParaRPr lang="en-US" altLang="zh-CN" sz="800" dirty="0"/>
                  </a:p>
                </p:txBody>
              </p:sp>
              <p:sp>
                <p:nvSpPr>
                  <p:cNvPr id="143" name="流程图: 终止 218"/>
                  <p:cNvSpPr/>
                  <p:nvPr/>
                </p:nvSpPr>
                <p:spPr>
                  <a:xfrm>
                    <a:off x="1519408" y="5338132"/>
                    <a:ext cx="705880" cy="152377"/>
                  </a:xfrm>
                  <a:prstGeom prst="flowChartTerminator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4" name="文本框 221"/>
                  <p:cNvSpPr txBox="1"/>
                  <p:nvPr/>
                </p:nvSpPr>
                <p:spPr>
                  <a:xfrm>
                    <a:off x="1553674" y="5308401"/>
                    <a:ext cx="636250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700" dirty="0"/>
                      <a:t>PHY-SAP</a:t>
                    </a:r>
                  </a:p>
                </p:txBody>
              </p:sp>
            </p:grpSp>
            <p:grpSp>
              <p:nvGrpSpPr>
                <p:cNvPr id="131" name="Group 130"/>
                <p:cNvGrpSpPr/>
                <p:nvPr/>
              </p:nvGrpSpPr>
              <p:grpSpPr>
                <a:xfrm>
                  <a:off x="2535568" y="4587625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137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8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MLME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132" name="流程图: 终止 217"/>
                <p:cNvSpPr/>
                <p:nvPr/>
              </p:nvSpPr>
              <p:spPr>
                <a:xfrm rot="5400000">
                  <a:off x="2594842" y="489998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MLME- SAP</a:t>
                  </a:r>
                </a:p>
              </p:txBody>
            </p:sp>
            <p:grpSp>
              <p:nvGrpSpPr>
                <p:cNvPr id="133" name="Group 132"/>
                <p:cNvGrpSpPr/>
                <p:nvPr/>
              </p:nvGrpSpPr>
              <p:grpSpPr>
                <a:xfrm>
                  <a:off x="2535568" y="5359230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135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6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PLME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134" name="流程图: 终止 217"/>
                <p:cNvSpPr/>
                <p:nvPr/>
              </p:nvSpPr>
              <p:spPr>
                <a:xfrm rot="5400000">
                  <a:off x="2599894" y="566930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PLME- SAP</a:t>
                  </a:r>
                </a:p>
              </p:txBody>
            </p:sp>
          </p:grpSp>
          <p:cxnSp>
            <p:nvCxnSpPr>
              <p:cNvPr id="129" name="直接箭头连接符 231"/>
              <p:cNvCxnSpPr/>
              <p:nvPr/>
            </p:nvCxnSpPr>
            <p:spPr>
              <a:xfrm>
                <a:off x="2699792" y="4467424"/>
                <a:ext cx="1" cy="23623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</p:grpSp>
        <p:sp>
          <p:nvSpPr>
            <p:cNvPr id="164" name="流程图: 终止 217"/>
            <p:cNvSpPr/>
            <p:nvPr/>
          </p:nvSpPr>
          <p:spPr>
            <a:xfrm>
              <a:off x="4314634" y="5292384"/>
              <a:ext cx="282626" cy="134673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ts val="4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5834144" y="4301252"/>
            <a:ext cx="1474160" cy="1662516"/>
            <a:chOff x="5042056" y="4467424"/>
            <a:chExt cx="1474160" cy="1662516"/>
          </a:xfrm>
        </p:grpSpPr>
        <p:grpSp>
          <p:nvGrpSpPr>
            <p:cNvPr id="145" name="Group 144"/>
            <p:cNvGrpSpPr/>
            <p:nvPr/>
          </p:nvGrpSpPr>
          <p:grpSpPr>
            <a:xfrm>
              <a:off x="5042056" y="4467424"/>
              <a:ext cx="1474160" cy="1662516"/>
              <a:chOff x="1497929" y="4467424"/>
              <a:chExt cx="1474160" cy="1662516"/>
            </a:xfrm>
          </p:grpSpPr>
          <p:grpSp>
            <p:nvGrpSpPr>
              <p:cNvPr id="146" name="Group 145"/>
              <p:cNvGrpSpPr/>
              <p:nvPr/>
            </p:nvGrpSpPr>
            <p:grpSpPr>
              <a:xfrm>
                <a:off x="1497929" y="4587625"/>
                <a:ext cx="1474160" cy="1542315"/>
                <a:chOff x="1497929" y="4587625"/>
                <a:chExt cx="1474160" cy="1542315"/>
              </a:xfrm>
            </p:grpSpPr>
            <p:grpSp>
              <p:nvGrpSpPr>
                <p:cNvPr id="148" name="Group 147"/>
                <p:cNvGrpSpPr/>
                <p:nvPr/>
              </p:nvGrpSpPr>
              <p:grpSpPr>
                <a:xfrm>
                  <a:off x="1497929" y="4588088"/>
                  <a:ext cx="1036872" cy="1540957"/>
                  <a:chOff x="1353913" y="4646862"/>
                  <a:chExt cx="1036872" cy="1540957"/>
                </a:xfrm>
              </p:grpSpPr>
              <p:sp>
                <p:nvSpPr>
                  <p:cNvPr id="157" name="矩形 205"/>
                  <p:cNvSpPr/>
                  <p:nvPr/>
                </p:nvSpPr>
                <p:spPr>
                  <a:xfrm>
                    <a:off x="1353913" y="4646862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8" name="矩形 206"/>
                  <p:cNvSpPr/>
                  <p:nvPr/>
                </p:nvSpPr>
                <p:spPr>
                  <a:xfrm>
                    <a:off x="1353913" y="5417573"/>
                    <a:ext cx="1036872" cy="77024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zh-CN" altLang="en-US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9" name="文本框 207"/>
                  <p:cNvSpPr txBox="1"/>
                  <p:nvPr/>
                </p:nvSpPr>
                <p:spPr>
                  <a:xfrm>
                    <a:off x="1565645" y="5702350"/>
                    <a:ext cx="55570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 smtClean="0"/>
                      <a:t>PHY</a:t>
                    </a:r>
                  </a:p>
                  <a:p>
                    <a:pPr algn="ctr"/>
                    <a:r>
                      <a:rPr lang="en-US" altLang="zh-CN" sz="800" dirty="0" smtClean="0"/>
                      <a:t>Sublayer</a:t>
                    </a:r>
                    <a:endParaRPr lang="en-US" altLang="zh-CN" sz="800" dirty="0"/>
                  </a:p>
                </p:txBody>
              </p:sp>
              <p:sp>
                <p:nvSpPr>
                  <p:cNvPr id="160" name="文本框 208"/>
                  <p:cNvSpPr txBox="1"/>
                  <p:nvPr/>
                </p:nvSpPr>
                <p:spPr>
                  <a:xfrm>
                    <a:off x="1609844" y="4895076"/>
                    <a:ext cx="553502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/>
                      <a:t> </a:t>
                    </a:r>
                    <a:r>
                      <a:rPr lang="en-US" altLang="zh-CN" sz="800" dirty="0" smtClean="0"/>
                      <a:t>MAC</a:t>
                    </a:r>
                  </a:p>
                  <a:p>
                    <a:pPr algn="ctr"/>
                    <a:r>
                      <a:rPr lang="en-US" altLang="zh-CN" sz="800" dirty="0" smtClean="0"/>
                      <a:t>Sublayer</a:t>
                    </a:r>
                    <a:endParaRPr lang="en-US" altLang="zh-CN" sz="800" dirty="0"/>
                  </a:p>
                </p:txBody>
              </p:sp>
              <p:sp>
                <p:nvSpPr>
                  <p:cNvPr id="161" name="流程图: 终止 218"/>
                  <p:cNvSpPr/>
                  <p:nvPr/>
                </p:nvSpPr>
                <p:spPr>
                  <a:xfrm>
                    <a:off x="1519408" y="5338132"/>
                    <a:ext cx="705880" cy="152377"/>
                  </a:xfrm>
                  <a:prstGeom prst="flowChartTerminator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62" name="文本框 221"/>
                  <p:cNvSpPr txBox="1"/>
                  <p:nvPr/>
                </p:nvSpPr>
                <p:spPr>
                  <a:xfrm>
                    <a:off x="1558726" y="5308401"/>
                    <a:ext cx="636250" cy="21399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800" dirty="0"/>
                      <a:t>PHY-SAP</a:t>
                    </a:r>
                  </a:p>
                </p:txBody>
              </p:sp>
            </p:grpSp>
            <p:grpSp>
              <p:nvGrpSpPr>
                <p:cNvPr id="149" name="Group 148"/>
                <p:cNvGrpSpPr/>
                <p:nvPr/>
              </p:nvGrpSpPr>
              <p:grpSpPr>
                <a:xfrm>
                  <a:off x="2535568" y="4587625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155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6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MLME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150" name="流程图: 终止 217"/>
                <p:cNvSpPr/>
                <p:nvPr/>
              </p:nvSpPr>
              <p:spPr>
                <a:xfrm rot="5400000">
                  <a:off x="2594842" y="489998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MLME- SAP</a:t>
                  </a:r>
                </a:p>
              </p:txBody>
            </p:sp>
            <p:grpSp>
              <p:nvGrpSpPr>
                <p:cNvPr id="151" name="Group 150"/>
                <p:cNvGrpSpPr/>
                <p:nvPr/>
              </p:nvGrpSpPr>
              <p:grpSpPr>
                <a:xfrm>
                  <a:off x="2535568" y="5359230"/>
                  <a:ext cx="360040" cy="770710"/>
                  <a:chOff x="6948264" y="4587624"/>
                  <a:chExt cx="360040" cy="831049"/>
                </a:xfrm>
              </p:grpSpPr>
              <p:sp>
                <p:nvSpPr>
                  <p:cNvPr id="153" name="矩形 187"/>
                  <p:cNvSpPr/>
                  <p:nvPr/>
                </p:nvSpPr>
                <p:spPr>
                  <a:xfrm>
                    <a:off x="6948264" y="4587624"/>
                    <a:ext cx="360040" cy="83104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pPr marL="0" marR="0" indent="0" algn="ctr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anose="020B0604020202020204" pitchFamily="34" charset="0"/>
                      <a:buNone/>
                    </a:pPr>
                    <a:endParaRPr kumimoji="0" lang="en-US" altLang="zh-CN" sz="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4" name="文本框 193"/>
                  <p:cNvSpPr txBox="1"/>
                  <p:nvPr/>
                </p:nvSpPr>
                <p:spPr>
                  <a:xfrm rot="5400000">
                    <a:off x="6842526" y="4885039"/>
                    <a:ext cx="570934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800" dirty="0" smtClean="0"/>
                      <a:t>PLME</a:t>
                    </a:r>
                    <a:endParaRPr lang="en-US" altLang="zh-CN" sz="800" dirty="0"/>
                  </a:p>
                </p:txBody>
              </p:sp>
            </p:grpSp>
            <p:sp>
              <p:nvSpPr>
                <p:cNvPr id="152" name="流程图: 终止 217"/>
                <p:cNvSpPr/>
                <p:nvPr/>
              </p:nvSpPr>
              <p:spPr>
                <a:xfrm rot="5400000">
                  <a:off x="2599894" y="5669301"/>
                  <a:ext cx="600953" cy="143437"/>
                </a:xfrm>
                <a:prstGeom prst="flowChartTerminator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marR="0" indent="0" algn="ctr" defTabSz="457200" rtl="0" eaLnBrk="1" fontAlgn="base" latinLnBrk="0" hangingPunct="1">
                    <a:lnSpc>
                      <a:spcPts val="4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r>
                    <a:rPr kumimoji="0" lang="en-US" altLang="zh-CN" sz="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Arial" panose="020B0604020202020204" pitchFamily="34" charset="0"/>
                    </a:rPr>
                    <a:t>PLME- SAP</a:t>
                  </a:r>
                </a:p>
              </p:txBody>
            </p:sp>
          </p:grpSp>
          <p:cxnSp>
            <p:nvCxnSpPr>
              <p:cNvPr id="147" name="直接箭头连接符 231"/>
              <p:cNvCxnSpPr/>
              <p:nvPr/>
            </p:nvCxnSpPr>
            <p:spPr>
              <a:xfrm>
                <a:off x="2699792" y="4467424"/>
                <a:ext cx="1" cy="23623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</p:grpSp>
        <p:sp>
          <p:nvSpPr>
            <p:cNvPr id="165" name="流程图: 终止 217"/>
            <p:cNvSpPr/>
            <p:nvPr/>
          </p:nvSpPr>
          <p:spPr>
            <a:xfrm>
              <a:off x="6114834" y="5301208"/>
              <a:ext cx="282626" cy="134673"/>
            </a:xfrm>
            <a:prstGeom prst="flowChartTerminator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indent="0" algn="ctr" defTabSz="457200" rtl="0" eaLnBrk="1" fontAlgn="base" latinLnBrk="0" hangingPunct="1">
                <a:lnSpc>
                  <a:spcPts val="4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en-US" altLang="zh-CN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170" name="流程图: 终止 217"/>
          <p:cNvSpPr/>
          <p:nvPr/>
        </p:nvSpPr>
        <p:spPr>
          <a:xfrm rot="5400000">
            <a:off x="1643268" y="5482921"/>
            <a:ext cx="600953" cy="143437"/>
          </a:xfrm>
          <a:prstGeom prst="flowChartTermina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ts val="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PLME- SAP</a:t>
            </a:r>
          </a:p>
        </p:txBody>
      </p:sp>
      <p:sp>
        <p:nvSpPr>
          <p:cNvPr id="172" name="文本框 193"/>
          <p:cNvSpPr txBox="1"/>
          <p:nvPr/>
        </p:nvSpPr>
        <p:spPr>
          <a:xfrm rot="5400000">
            <a:off x="1471865" y="5481539"/>
            <a:ext cx="5294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 smtClean="0"/>
              <a:t>PLME</a:t>
            </a:r>
            <a:endParaRPr lang="en-US" altLang="zh-CN" sz="800" dirty="0"/>
          </a:p>
        </p:txBody>
      </p:sp>
      <p:sp>
        <p:nvSpPr>
          <p:cNvPr id="173" name="矩形 187"/>
          <p:cNvSpPr/>
          <p:nvPr/>
        </p:nvSpPr>
        <p:spPr>
          <a:xfrm>
            <a:off x="1577083" y="3986156"/>
            <a:ext cx="360040" cy="11990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69" name="流程图: 终止 217"/>
          <p:cNvSpPr/>
          <p:nvPr/>
        </p:nvSpPr>
        <p:spPr>
          <a:xfrm rot="5400000">
            <a:off x="1636357" y="4715722"/>
            <a:ext cx="600953" cy="143437"/>
          </a:xfrm>
          <a:prstGeom prst="flowChartTermina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ts val="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MLME- SAP</a:t>
            </a:r>
          </a:p>
        </p:txBody>
      </p:sp>
      <p:sp>
        <p:nvSpPr>
          <p:cNvPr id="174" name="流程图: 终止 217"/>
          <p:cNvSpPr/>
          <p:nvPr/>
        </p:nvSpPr>
        <p:spPr>
          <a:xfrm>
            <a:off x="1613727" y="5114828"/>
            <a:ext cx="282626" cy="134673"/>
          </a:xfrm>
          <a:prstGeom prst="flowChartTermina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457200" rtl="0" eaLnBrk="1" fontAlgn="base" latinLnBrk="0" hangingPunct="1">
              <a:lnSpc>
                <a:spcPts val="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zh-CN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76" name="直接箭头连接符 230"/>
          <p:cNvCxnSpPr/>
          <p:nvPr/>
        </p:nvCxnSpPr>
        <p:spPr>
          <a:xfrm>
            <a:off x="1439012" y="5514004"/>
            <a:ext cx="25177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177" name="直接箭头连接符 230"/>
          <p:cNvCxnSpPr/>
          <p:nvPr/>
        </p:nvCxnSpPr>
        <p:spPr>
          <a:xfrm>
            <a:off x="1454168" y="4558972"/>
            <a:ext cx="25177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178" name="文本框 193"/>
          <p:cNvSpPr txBox="1"/>
          <p:nvPr/>
        </p:nvSpPr>
        <p:spPr>
          <a:xfrm rot="5400000">
            <a:off x="1483828" y="4703327"/>
            <a:ext cx="5294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 smtClean="0"/>
              <a:t>MLME</a:t>
            </a:r>
            <a:endParaRPr lang="en-US" altLang="zh-CN" sz="800" dirty="0"/>
          </a:p>
        </p:txBody>
      </p:sp>
      <p:cxnSp>
        <p:nvCxnSpPr>
          <p:cNvPr id="198" name="直接箭头连接符 231"/>
          <p:cNvCxnSpPr/>
          <p:nvPr/>
        </p:nvCxnSpPr>
        <p:spPr>
          <a:xfrm>
            <a:off x="3205761" y="4794121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2" name="直接箭头连接符 231"/>
          <p:cNvCxnSpPr/>
          <p:nvPr/>
        </p:nvCxnSpPr>
        <p:spPr>
          <a:xfrm>
            <a:off x="3213952" y="5514201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3" name="直接箭头连接符 231"/>
          <p:cNvCxnSpPr/>
          <p:nvPr/>
        </p:nvCxnSpPr>
        <p:spPr>
          <a:xfrm>
            <a:off x="4955441" y="5586209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4" name="直接箭头连接符 231"/>
          <p:cNvCxnSpPr/>
          <p:nvPr/>
        </p:nvCxnSpPr>
        <p:spPr>
          <a:xfrm>
            <a:off x="4957300" y="4797152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5" name="直接箭头连接符 231"/>
          <p:cNvCxnSpPr/>
          <p:nvPr/>
        </p:nvCxnSpPr>
        <p:spPr>
          <a:xfrm>
            <a:off x="6747396" y="4797152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206" name="直接箭头连接符 231"/>
          <p:cNvCxnSpPr/>
          <p:nvPr/>
        </p:nvCxnSpPr>
        <p:spPr>
          <a:xfrm>
            <a:off x="6748676" y="5586209"/>
            <a:ext cx="234319" cy="3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179" name="文本框 182"/>
          <p:cNvSpPr txBox="1"/>
          <p:nvPr/>
        </p:nvSpPr>
        <p:spPr>
          <a:xfrm>
            <a:off x="4476133" y="3645024"/>
            <a:ext cx="599923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/>
              <a:t>802.1X</a:t>
            </a:r>
          </a:p>
        </p:txBody>
      </p:sp>
    </p:spTree>
    <p:extLst>
      <p:ext uri="{BB962C8B-B14F-4D97-AF65-F5344CB8AC3E}">
        <p14:creationId xmlns:p14="http://schemas.microsoft.com/office/powerpoint/2010/main" val="146084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1508</Words>
  <Application>Microsoft Office PowerPoint</Application>
  <PresentationFormat>On-screen Show (4:3)</PresentationFormat>
  <Paragraphs>327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Gulim</vt:lpstr>
      <vt:lpstr>宋体</vt:lpstr>
      <vt:lpstr>Arial</vt:lpstr>
      <vt:lpstr>Calibri</vt:lpstr>
      <vt:lpstr>Times New Roman</vt:lpstr>
      <vt:lpstr>802-11-Submission</vt:lpstr>
      <vt:lpstr>PowerPoint Presentation</vt:lpstr>
      <vt:lpstr>Abstract</vt:lpstr>
      <vt:lpstr>Baseline Architecture Reference Model [1]</vt:lpstr>
      <vt:lpstr>802.11be Framework</vt:lpstr>
      <vt:lpstr>802.11be Reference Model</vt:lpstr>
      <vt:lpstr>802.11be Reference Model</vt:lpstr>
      <vt:lpstr>Multi-Link Reference Model</vt:lpstr>
      <vt:lpstr>Proposals</vt:lpstr>
      <vt:lpstr>Proposals</vt:lpstr>
      <vt:lpstr>Proposals</vt:lpstr>
      <vt:lpstr>Proposals</vt:lpstr>
      <vt:lpstr>Proposals</vt:lpstr>
      <vt:lpstr>Summary </vt:lpstr>
      <vt:lpstr>Straw Polls  </vt:lpstr>
      <vt:lpstr>Straw Polls  </vt:lpstr>
      <vt:lpstr>Straw Polls  </vt:lpstr>
      <vt:lpstr>References </vt:lpstr>
      <vt:lpstr>PowerPoint Presentation</vt:lpstr>
      <vt:lpstr>Backup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2019-01-11T20:08:00Z</dcterms:created>
  <dcterms:modified xsi:type="dcterms:W3CDTF">2020-08-26T17:47:25Z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2052-10.8.2.6613</vt:lpwstr>
  </property>
</Properties>
</file>