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9" r:id="rId2"/>
    <p:sldId id="327" r:id="rId3"/>
    <p:sldId id="405" r:id="rId4"/>
    <p:sldId id="406" r:id="rId5"/>
    <p:sldId id="396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392" r:id="rId14"/>
    <p:sldId id="407" r:id="rId15"/>
    <p:sldId id="411" r:id="rId16"/>
    <p:sldId id="404" r:id="rId17"/>
    <p:sldId id="429" r:id="rId18"/>
    <p:sldId id="385" r:id="rId19"/>
    <p:sldId id="290" r:id="rId20"/>
    <p:sldId id="414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42" d="100"/>
          <a:sy n="142" d="100"/>
        </p:scale>
        <p:origin x="96" y="152"/>
      </p:cViewPr>
      <p:guideLst>
        <p:guide orient="horz" pos="216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594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027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 dirty="0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613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dirty="0" smtClean="0"/>
              <a:t>19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333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802.11-2020/1131r1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Reference Model Discussion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2020-07-29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Liuming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4409688" cy="4732013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Reuse the existing 802.11 protocol stacks for m</a:t>
            </a:r>
            <a:r>
              <a:rPr lang="en-US" altLang="ko-KR" sz="1600" dirty="0" smtClean="0">
                <a:ea typeface="Gulim" panose="020B0600000101010101" charset="-127"/>
              </a:rPr>
              <a:t>ulti-link operation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some functions may need to be enhanced for multi-link.</a:t>
            </a: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Common MAC Entity to control the MLD </a:t>
            </a:r>
            <a:r>
              <a:rPr lang="en-US" altLang="ko-KR" sz="1600" dirty="0">
                <a:ea typeface="Gulim" panose="020B0600000101010101" charset="-127"/>
              </a:rPr>
              <a:t>related ML </a:t>
            </a:r>
            <a:r>
              <a:rPr lang="en-US" altLang="ko-KR" sz="1600" dirty="0" smtClean="0">
                <a:ea typeface="Gulim" panose="020B0600000101010101" charset="-127"/>
              </a:rPr>
              <a:t>Functions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ML SME Management Entity to coordinate ML SMEs for the ML setup, configuration, time synchronization and scheduling of affiliated STAs to the MLD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4" name="Group 3"/>
          <p:cNvGrpSpPr/>
          <p:nvPr/>
        </p:nvGrpSpPr>
        <p:grpSpPr>
          <a:xfrm>
            <a:off x="5470039" y="1547627"/>
            <a:ext cx="3422441" cy="4871033"/>
            <a:chOff x="5470039" y="1547627"/>
            <a:chExt cx="3422441" cy="4871033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0039" y="1547627"/>
              <a:ext cx="3422441" cy="4871033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6528138" y="1943724"/>
              <a:ext cx="121700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Common MAC Entity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14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010088" cy="1275629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2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Revise the existing 802.11 reference model for ML reference model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Specify </a:t>
            </a:r>
            <a:r>
              <a:rPr lang="en-US" altLang="ko-KR" sz="1600" dirty="0">
                <a:ea typeface="Gulim" panose="020B0600000101010101" charset="-127"/>
              </a:rPr>
              <a:t>MAC-U and </a:t>
            </a:r>
            <a:r>
              <a:rPr lang="en-US" altLang="ko-KR" sz="1600" dirty="0" smtClean="0">
                <a:ea typeface="Gulim" panose="020B0600000101010101" charset="-127"/>
              </a:rPr>
              <a:t>MAC-L</a:t>
            </a:r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The </a:t>
            </a:r>
            <a:r>
              <a:rPr lang="en-US" altLang="ko-KR" sz="1400" dirty="0">
                <a:ea typeface="Gulim" panose="020B0600000101010101" charset="-127"/>
              </a:rPr>
              <a:t>primitives between MAC-U and MLME, MAC-L and MLME need be considered.</a:t>
            </a: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9" name="Group 8"/>
          <p:cNvGrpSpPr/>
          <p:nvPr/>
        </p:nvGrpSpPr>
        <p:grpSpPr>
          <a:xfrm>
            <a:off x="1403350" y="2928442"/>
            <a:ext cx="6303010" cy="3576303"/>
            <a:chOff x="1403648" y="2492896"/>
            <a:chExt cx="6480719" cy="3801437"/>
          </a:xfrm>
        </p:grpSpPr>
        <p:grpSp>
          <p:nvGrpSpPr>
            <p:cNvPr id="10" name="Group 9"/>
            <p:cNvGrpSpPr/>
            <p:nvPr/>
          </p:nvGrpSpPr>
          <p:grpSpPr>
            <a:xfrm>
              <a:off x="1403648" y="2492896"/>
              <a:ext cx="6468746" cy="3464560"/>
              <a:chOff x="1403648" y="2636912"/>
              <a:chExt cx="6468746" cy="3464560"/>
            </a:xfrm>
          </p:grpSpPr>
          <p:cxnSp>
            <p:nvCxnSpPr>
              <p:cNvPr id="21" name="直接箭头连接符 176"/>
              <p:cNvCxnSpPr/>
              <p:nvPr/>
            </p:nvCxnSpPr>
            <p:spPr>
              <a:xfrm>
                <a:off x="317547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177"/>
              <p:cNvCxnSpPr/>
              <p:nvPr/>
            </p:nvCxnSpPr>
            <p:spPr>
              <a:xfrm>
                <a:off x="580310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3" name="矩形 180"/>
              <p:cNvSpPr/>
              <p:nvPr/>
            </p:nvSpPr>
            <p:spPr>
              <a:xfrm>
                <a:off x="3380223" y="4000317"/>
                <a:ext cx="2638547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4" name="矩形 181"/>
              <p:cNvSpPr/>
              <p:nvPr/>
            </p:nvSpPr>
            <p:spPr>
              <a:xfrm>
                <a:off x="2542384" y="3537619"/>
                <a:ext cx="4200612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5" name="文本框 182"/>
              <p:cNvSpPr txBox="1"/>
              <p:nvPr/>
            </p:nvSpPr>
            <p:spPr>
              <a:xfrm>
                <a:off x="4444254" y="3608233"/>
                <a:ext cx="616837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802.1X</a:t>
                </a:r>
              </a:p>
            </p:txBody>
          </p:sp>
          <p:sp>
            <p:nvSpPr>
              <p:cNvPr id="26" name="矩形 183"/>
              <p:cNvSpPr/>
              <p:nvPr/>
            </p:nvSpPr>
            <p:spPr>
              <a:xfrm>
                <a:off x="4953183" y="4463016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7" name="矩形 184"/>
              <p:cNvSpPr/>
              <p:nvPr/>
            </p:nvSpPr>
            <p:spPr>
              <a:xfrm>
                <a:off x="4953183" y="5282244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8" name="文本框 185"/>
              <p:cNvSpPr txBox="1"/>
              <p:nvPr/>
            </p:nvSpPr>
            <p:spPr>
              <a:xfrm>
                <a:off x="4427984" y="4149080"/>
                <a:ext cx="575853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>
                    <a:solidFill>
                      <a:srgbClr val="FF0000"/>
                    </a:solidFill>
                  </a:rPr>
                  <a:t> MAC-U</a:t>
                </a:r>
              </a:p>
            </p:txBody>
          </p:sp>
          <p:sp>
            <p:nvSpPr>
              <p:cNvPr id="29" name="文本框 186"/>
              <p:cNvSpPr txBox="1"/>
              <p:nvPr/>
            </p:nvSpPr>
            <p:spPr>
              <a:xfrm>
                <a:off x="5230734" y="5599269"/>
                <a:ext cx="510486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30" name="矩形 187"/>
              <p:cNvSpPr/>
              <p:nvPr/>
            </p:nvSpPr>
            <p:spPr>
              <a:xfrm>
                <a:off x="6019289" y="4000811"/>
                <a:ext cx="1004370" cy="12809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 188"/>
              <p:cNvSpPr/>
              <p:nvPr/>
            </p:nvSpPr>
            <p:spPr>
              <a:xfrm>
                <a:off x="6018251" y="5281750"/>
                <a:ext cx="1005408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2" name="矩形 189"/>
              <p:cNvSpPr/>
              <p:nvPr/>
            </p:nvSpPr>
            <p:spPr>
              <a:xfrm>
                <a:off x="1413505" y="4000317"/>
                <a:ext cx="848734" cy="210016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文本框 190"/>
              <p:cNvSpPr txBox="1"/>
              <p:nvPr/>
            </p:nvSpPr>
            <p:spPr>
              <a:xfrm>
                <a:off x="1611162" y="4906949"/>
                <a:ext cx="506335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SME</a:t>
                </a:r>
              </a:p>
            </p:txBody>
          </p:sp>
          <p:sp>
            <p:nvSpPr>
              <p:cNvPr id="34" name="矩形 191"/>
              <p:cNvSpPr/>
              <p:nvPr/>
            </p:nvSpPr>
            <p:spPr>
              <a:xfrm>
                <a:off x="7023659" y="4000317"/>
                <a:ext cx="848734" cy="210066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5" name="文本框 192"/>
              <p:cNvSpPr txBox="1"/>
              <p:nvPr/>
            </p:nvSpPr>
            <p:spPr>
              <a:xfrm>
                <a:off x="7262819" y="4907443"/>
                <a:ext cx="498554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SME</a:t>
                </a:r>
              </a:p>
            </p:txBody>
          </p:sp>
          <p:sp>
            <p:nvSpPr>
              <p:cNvPr id="36" name="文本框 193"/>
              <p:cNvSpPr txBox="1"/>
              <p:nvPr/>
            </p:nvSpPr>
            <p:spPr>
              <a:xfrm>
                <a:off x="6143797" y="4295615"/>
                <a:ext cx="784405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37" name="文本框 194"/>
              <p:cNvSpPr txBox="1"/>
              <p:nvPr/>
            </p:nvSpPr>
            <p:spPr>
              <a:xfrm>
                <a:off x="6143279" y="5478780"/>
                <a:ext cx="784924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cxnSp>
            <p:nvCxnSpPr>
              <p:cNvPr id="38" name="直接连接符 195"/>
              <p:cNvCxnSpPr/>
              <p:nvPr/>
            </p:nvCxnSpPr>
            <p:spPr>
              <a:xfrm flipV="1">
                <a:off x="2260683" y="3214175"/>
                <a:ext cx="1556" cy="288630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直接连接符 196"/>
              <p:cNvCxnSpPr/>
              <p:nvPr/>
            </p:nvCxnSpPr>
            <p:spPr>
              <a:xfrm flipV="1">
                <a:off x="7023659" y="3211705"/>
                <a:ext cx="0" cy="288877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直接连接符 197"/>
              <p:cNvCxnSpPr/>
              <p:nvPr/>
            </p:nvCxnSpPr>
            <p:spPr>
              <a:xfrm>
                <a:off x="2260683" y="3207261"/>
                <a:ext cx="4776464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直接连接符 198"/>
              <p:cNvCxnSpPr/>
              <p:nvPr/>
            </p:nvCxnSpPr>
            <p:spPr>
              <a:xfrm flipH="1">
                <a:off x="1403648" y="2636912"/>
                <a:ext cx="9857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直接连接符 199"/>
              <p:cNvCxnSpPr/>
              <p:nvPr/>
            </p:nvCxnSpPr>
            <p:spPr>
              <a:xfrm>
                <a:off x="7872393" y="2636912"/>
                <a:ext cx="0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直接连接符 200"/>
              <p:cNvCxnSpPr/>
              <p:nvPr/>
            </p:nvCxnSpPr>
            <p:spPr>
              <a:xfrm flipV="1">
                <a:off x="1403648" y="2636912"/>
                <a:ext cx="6468745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4" name="文本框 201"/>
              <p:cNvSpPr txBox="1"/>
              <p:nvPr/>
            </p:nvSpPr>
            <p:spPr>
              <a:xfrm>
                <a:off x="3847216" y="2847274"/>
                <a:ext cx="1821458" cy="2290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>
                    <a:solidFill>
                      <a:srgbClr val="FF0000"/>
                    </a:solidFill>
                  </a:rPr>
                  <a:t>Multi-link SME </a:t>
                </a:r>
                <a:r>
                  <a:rPr lang="en-US" altLang="zh-CN" sz="800" dirty="0" smtClean="0">
                    <a:solidFill>
                      <a:srgbClr val="FF0000"/>
                    </a:solidFill>
                  </a:rPr>
                  <a:t>Management Entity</a:t>
                </a:r>
                <a:endParaRPr lang="en-US" altLang="zh-CN" sz="8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直接箭头连接符 202"/>
              <p:cNvCxnSpPr/>
              <p:nvPr/>
            </p:nvCxnSpPr>
            <p:spPr>
              <a:xfrm>
                <a:off x="5898930" y="485411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6" name="直接箭头连接符 203"/>
              <p:cNvCxnSpPr/>
              <p:nvPr/>
            </p:nvCxnSpPr>
            <p:spPr>
              <a:xfrm>
                <a:off x="589063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47" name="文本框 204"/>
              <p:cNvSpPr txBox="1"/>
              <p:nvPr/>
            </p:nvSpPr>
            <p:spPr>
              <a:xfrm>
                <a:off x="5139871" y="4746955"/>
                <a:ext cx="656265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>
                    <a:solidFill>
                      <a:srgbClr val="FF0000"/>
                    </a:solidFill>
                  </a:rPr>
                  <a:t> MAC-L</a:t>
                </a:r>
              </a:p>
            </p:txBody>
          </p:sp>
          <p:sp>
            <p:nvSpPr>
              <p:cNvPr id="48" name="矩形 205"/>
              <p:cNvSpPr/>
              <p:nvPr/>
            </p:nvSpPr>
            <p:spPr>
              <a:xfrm>
                <a:off x="3379705" y="4463509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9" name="矩形 206"/>
              <p:cNvSpPr/>
              <p:nvPr/>
            </p:nvSpPr>
            <p:spPr>
              <a:xfrm>
                <a:off x="3379705" y="5282738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0" name="文本框 207"/>
              <p:cNvSpPr txBox="1"/>
              <p:nvPr/>
            </p:nvSpPr>
            <p:spPr>
              <a:xfrm>
                <a:off x="3707059" y="5585442"/>
                <a:ext cx="461720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51" name="文本框 208"/>
              <p:cNvSpPr txBox="1"/>
              <p:nvPr/>
            </p:nvSpPr>
            <p:spPr>
              <a:xfrm>
                <a:off x="3642852" y="4727349"/>
                <a:ext cx="569108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>
                    <a:solidFill>
                      <a:srgbClr val="FF0000"/>
                    </a:solidFill>
                  </a:rPr>
                  <a:t> MAC-L</a:t>
                </a:r>
              </a:p>
            </p:txBody>
          </p:sp>
          <p:sp>
            <p:nvSpPr>
              <p:cNvPr id="52" name="矩形 209"/>
              <p:cNvSpPr/>
              <p:nvPr/>
            </p:nvSpPr>
            <p:spPr>
              <a:xfrm>
                <a:off x="2262239" y="4001305"/>
                <a:ext cx="1119022" cy="128143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矩形 210"/>
              <p:cNvSpPr/>
              <p:nvPr/>
            </p:nvSpPr>
            <p:spPr>
              <a:xfrm>
                <a:off x="2262239" y="5282738"/>
                <a:ext cx="1119022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流程图: 终止 211"/>
              <p:cNvSpPr/>
              <p:nvPr/>
            </p:nvSpPr>
            <p:spPr>
              <a:xfrm>
                <a:off x="4334271" y="3921308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5" name="文本框 212"/>
              <p:cNvSpPr txBox="1"/>
              <p:nvPr/>
            </p:nvSpPr>
            <p:spPr>
              <a:xfrm>
                <a:off x="2443814" y="4352896"/>
                <a:ext cx="786999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6" name="文本框 213"/>
              <p:cNvSpPr txBox="1"/>
              <p:nvPr/>
            </p:nvSpPr>
            <p:spPr>
              <a:xfrm>
                <a:off x="2430326" y="5471372"/>
                <a:ext cx="818126" cy="489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7" name="文本框 214"/>
              <p:cNvSpPr txBox="1"/>
              <p:nvPr/>
            </p:nvSpPr>
            <p:spPr>
              <a:xfrm>
                <a:off x="4420390" y="3900568"/>
                <a:ext cx="702437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MAC-SAP</a:t>
                </a:r>
              </a:p>
            </p:txBody>
          </p:sp>
          <p:cxnSp>
            <p:nvCxnSpPr>
              <p:cNvPr id="58" name="直接箭头连接符 215"/>
              <p:cNvCxnSpPr/>
              <p:nvPr/>
            </p:nvCxnSpPr>
            <p:spPr>
              <a:xfrm>
                <a:off x="3256752" y="4872877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59" name="直接箭头连接符 216"/>
              <p:cNvCxnSpPr/>
              <p:nvPr/>
            </p:nvCxnSpPr>
            <p:spPr>
              <a:xfrm>
                <a:off x="324897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60" name="流程图: 终止 217"/>
              <p:cNvSpPr/>
              <p:nvPr/>
            </p:nvSpPr>
            <p:spPr>
              <a:xfrm>
                <a:off x="2382077" y="5211631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sp>
            <p:nvSpPr>
              <p:cNvPr id="61" name="流程图: 终止 218"/>
              <p:cNvSpPr/>
              <p:nvPr/>
            </p:nvSpPr>
            <p:spPr>
              <a:xfrm>
                <a:off x="3549866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2" name="流程图: 终止 219"/>
              <p:cNvSpPr/>
              <p:nvPr/>
            </p:nvSpPr>
            <p:spPr>
              <a:xfrm>
                <a:off x="5123345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3" name="文本框 221"/>
              <p:cNvSpPr txBox="1"/>
              <p:nvPr/>
            </p:nvSpPr>
            <p:spPr>
              <a:xfrm>
                <a:off x="3621459" y="5166693"/>
                <a:ext cx="654189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sp>
            <p:nvSpPr>
              <p:cNvPr id="64" name="文本框 222"/>
              <p:cNvSpPr txBox="1"/>
              <p:nvPr/>
            </p:nvSpPr>
            <p:spPr>
              <a:xfrm>
                <a:off x="5204794" y="5166693"/>
                <a:ext cx="644332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cxnSp>
            <p:nvCxnSpPr>
              <p:cNvPr id="65" name="直接箭头连接符 227"/>
              <p:cNvCxnSpPr/>
              <p:nvPr/>
            </p:nvCxnSpPr>
            <p:spPr>
              <a:xfrm>
                <a:off x="325657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6" name="直接箭头连接符 228"/>
              <p:cNvCxnSpPr/>
              <p:nvPr/>
            </p:nvCxnSpPr>
            <p:spPr>
              <a:xfrm>
                <a:off x="588420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7" name="直接箭头连接符 230"/>
              <p:cNvCxnSpPr/>
              <p:nvPr/>
            </p:nvCxnSpPr>
            <p:spPr>
              <a:xfrm>
                <a:off x="3248497" y="420168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68" name="直接箭头连接符 231"/>
              <p:cNvCxnSpPr/>
              <p:nvPr/>
            </p:nvCxnSpPr>
            <p:spPr>
              <a:xfrm>
                <a:off x="5890732" y="423216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69" name="流程图: 终止 217"/>
              <p:cNvSpPr/>
              <p:nvPr/>
            </p:nvSpPr>
            <p:spPr>
              <a:xfrm>
                <a:off x="6061976" y="5207109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cxnSp>
            <p:nvCxnSpPr>
              <p:cNvPr id="70" name="直接连接符 198"/>
              <p:cNvCxnSpPr/>
              <p:nvPr/>
            </p:nvCxnSpPr>
            <p:spPr>
              <a:xfrm flipH="1">
                <a:off x="1403648" y="6100484"/>
                <a:ext cx="857035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直接连接符 198"/>
              <p:cNvCxnSpPr/>
              <p:nvPr/>
            </p:nvCxnSpPr>
            <p:spPr>
              <a:xfrm flipH="1">
                <a:off x="7032738" y="6100484"/>
                <a:ext cx="83965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74" name="流程图: 终止 217"/>
              <p:cNvSpPr/>
              <p:nvPr/>
            </p:nvSpPr>
            <p:spPr>
              <a:xfrm rot="5400000">
                <a:off x="6626934" y="4484160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  <p:sp>
            <p:nvSpPr>
              <p:cNvPr id="75" name="流程图: 终止 217"/>
              <p:cNvSpPr/>
              <p:nvPr/>
            </p:nvSpPr>
            <p:spPr>
              <a:xfrm rot="5400000">
                <a:off x="6682096" y="5617305"/>
                <a:ext cx="679117" cy="146781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6" name="流程图: 终止 217"/>
              <p:cNvSpPr/>
              <p:nvPr/>
            </p:nvSpPr>
            <p:spPr>
              <a:xfrm rot="5400000">
                <a:off x="1926272" y="5622903"/>
                <a:ext cx="674053" cy="15766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7" name="流程图: 终止 217"/>
              <p:cNvSpPr/>
              <p:nvPr/>
            </p:nvSpPr>
            <p:spPr>
              <a:xfrm rot="5400000">
                <a:off x="1863136" y="4537799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</p:grpSp>
        <p:sp>
          <p:nvSpPr>
            <p:cNvPr id="11" name="Left Brace 10"/>
            <p:cNvSpPr/>
            <p:nvPr/>
          </p:nvSpPr>
          <p:spPr bwMode="auto">
            <a:xfrm rot="16200000">
              <a:off x="2851942" y="4572994"/>
              <a:ext cx="144017" cy="3040606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16200000">
              <a:off x="6346767" y="4627705"/>
              <a:ext cx="144017" cy="2931183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文本框 190"/>
            <p:cNvSpPr txBox="1"/>
            <p:nvPr/>
          </p:nvSpPr>
          <p:spPr>
            <a:xfrm>
              <a:off x="2670621" y="6106345"/>
              <a:ext cx="506335" cy="187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STA1</a:t>
              </a:r>
              <a:endParaRPr lang="en-US" altLang="zh-CN" sz="800" dirty="0"/>
            </a:p>
          </p:txBody>
        </p:sp>
        <p:sp>
          <p:nvSpPr>
            <p:cNvPr id="14" name="文本框 190"/>
            <p:cNvSpPr txBox="1"/>
            <p:nvPr/>
          </p:nvSpPr>
          <p:spPr>
            <a:xfrm>
              <a:off x="6162861" y="6106345"/>
              <a:ext cx="506335" cy="187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STA2</a:t>
              </a:r>
              <a:endParaRPr lang="en-US" altLang="zh-CN" sz="800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475656" y="2567109"/>
              <a:ext cx="771540" cy="441654"/>
              <a:chOff x="1475656" y="2567109"/>
              <a:chExt cx="771540" cy="441654"/>
            </a:xfrm>
          </p:grpSpPr>
          <p:sp>
            <p:nvSpPr>
              <p:cNvPr id="19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0" name="文本框 182"/>
              <p:cNvSpPr txBox="1"/>
              <p:nvPr/>
            </p:nvSpPr>
            <p:spPr>
              <a:xfrm>
                <a:off x="1475656" y="2567109"/>
                <a:ext cx="771540" cy="44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IEEE 802.1X</a:t>
                </a:r>
              </a:p>
              <a:p>
                <a:pPr algn="ctr"/>
                <a:r>
                  <a:rPr lang="en-US" altLang="zh-CN" sz="700" dirty="0" smtClean="0"/>
                  <a:t>Authentication or Supplicant </a:t>
                </a:r>
                <a:endParaRPr lang="en-US" altLang="zh-CN" sz="7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475656" y="3097585"/>
              <a:ext cx="720080" cy="403423"/>
              <a:chOff x="1475656" y="2593529"/>
              <a:chExt cx="720080" cy="403423"/>
            </a:xfrm>
          </p:grpSpPr>
          <p:sp>
            <p:nvSpPr>
              <p:cNvPr id="17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8" name="文本框 182"/>
              <p:cNvSpPr txBox="1"/>
              <p:nvPr/>
            </p:nvSpPr>
            <p:spPr>
              <a:xfrm>
                <a:off x="1475656" y="2636912"/>
                <a:ext cx="720080" cy="32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RSNA Key Management</a:t>
                </a:r>
                <a:endParaRPr lang="en-US" altLang="zh-CN" sz="7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89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354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2  </a:t>
            </a:r>
            <a:endParaRPr lang="en-US" altLang="ko-KR" sz="20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4" y="6556702"/>
            <a:ext cx="179536" cy="184666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81867"/>
              </p:ext>
            </p:extLst>
          </p:nvPr>
        </p:nvGraphicFramePr>
        <p:xfrm>
          <a:off x="565406" y="2246961"/>
          <a:ext cx="7967034" cy="420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424664"/>
                <a:gridCol w="1654467"/>
                <a:gridCol w="2037819"/>
                <a:gridCol w="2057996"/>
              </a:tblGrid>
              <a:tr h="2313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TX </a:t>
                      </a:r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RX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De-aggregation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PS Defer Queue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Sequence Number Assignment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Fragmentation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Defragmentation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Packet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Number Assignment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Replay Detection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SYNRA Receiver Filtering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Buffering and Reordering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Encryption and Integrity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Decryption and Integrity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Duplicate Detection and Removal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MAC-L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TX1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Discussed the issues in the existing architecture </a:t>
            </a:r>
            <a:r>
              <a:rPr lang="en-US" altLang="ko-KR" sz="1800" dirty="0">
                <a:ea typeface="Gulim" panose="020B0600000101010101" charset="-127"/>
              </a:rPr>
              <a:t>reference model </a:t>
            </a:r>
            <a:r>
              <a:rPr lang="en-US" altLang="ko-KR" sz="1800" dirty="0" smtClean="0">
                <a:ea typeface="Gulim" panose="020B0600000101010101" charset="-127"/>
              </a:rPr>
              <a:t>to support multi-link device logical entity.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Proposed </a:t>
            </a:r>
            <a:r>
              <a:rPr lang="en-US" altLang="ko-KR" sz="1800" dirty="0">
                <a:ea typeface="Gulim" panose="020B0600000101010101" charset="-127"/>
              </a:rPr>
              <a:t>a</a:t>
            </a:r>
            <a:r>
              <a:rPr lang="en-US" altLang="ko-KR" sz="1800" dirty="0" smtClean="0">
                <a:ea typeface="Gulim" panose="020B0600000101010101" charset="-127"/>
              </a:rPr>
              <a:t> multi-link architecture reference model for 802.11be.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95806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in SFD to reuse the existing MLME-SAP as the MLD MAC </a:t>
            </a:r>
            <a:r>
              <a:rPr lang="en-US" altLang="ko-KR" sz="1800" dirty="0">
                <a:ea typeface="Gulim" panose="020B0600000101010101" charset="-127"/>
              </a:rPr>
              <a:t>management interface and primitives to </a:t>
            </a:r>
            <a:r>
              <a:rPr lang="en-US" altLang="ko-KR" sz="1800" dirty="0" smtClean="0">
                <a:ea typeface="Gulim" panose="020B0600000101010101" charset="-127"/>
              </a:rPr>
              <a:t>SME ?</a:t>
            </a:r>
            <a:endParaRPr lang="en-US" altLang="ko-KR" sz="1800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SP2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to include the MLD reference model in SFD </a:t>
            </a:r>
            <a:r>
              <a:rPr lang="en-US" altLang="ko-KR" sz="1800" dirty="0" smtClean="0">
                <a:ea typeface="Gulim" panose="020B0600000101010101" charset="-127"/>
              </a:rPr>
              <a:t>R1 with </a:t>
            </a:r>
            <a:r>
              <a:rPr lang="en-US" altLang="ko-KR" sz="1600" dirty="0" smtClean="0">
                <a:ea typeface="Gulim" panose="020B0600000101010101" charset="-127"/>
              </a:rPr>
              <a:t>a </a:t>
            </a:r>
            <a:r>
              <a:rPr lang="en-US" altLang="ko-KR" sz="1600" dirty="0" smtClean="0">
                <a:ea typeface="Gulim" panose="020B0600000101010101" charset="-127"/>
              </a:rPr>
              <a:t>common MAC entity for managing the MAC </a:t>
            </a:r>
            <a:r>
              <a:rPr lang="en-US" altLang="ko-KR" sz="1600" dirty="0" err="1">
                <a:ea typeface="Gulim" panose="020B0600000101010101" charset="-127"/>
              </a:rPr>
              <a:t>s</a:t>
            </a:r>
            <a:r>
              <a:rPr lang="en-US" altLang="ko-KR" sz="1600" dirty="0" err="1" smtClean="0">
                <a:ea typeface="Gulim" panose="020B0600000101010101" charset="-127"/>
              </a:rPr>
              <a:t>ublayer</a:t>
            </a:r>
            <a:r>
              <a:rPr lang="en-US" altLang="ko-KR" sz="1600" dirty="0" smtClean="0">
                <a:ea typeface="Gulim" panose="020B0600000101010101" charset="-127"/>
              </a:rPr>
              <a:t> of the MLD ?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Note:  this is relate to the option 1 shown in page 9 </a:t>
            </a: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SP3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to include the </a:t>
            </a:r>
            <a:r>
              <a:rPr lang="en-US" altLang="ko-KR" sz="1800" dirty="0">
                <a:ea typeface="Gulim" panose="020B0600000101010101" charset="-127"/>
              </a:rPr>
              <a:t>MLD reference model in </a:t>
            </a:r>
            <a:r>
              <a:rPr lang="en-US" altLang="ko-KR" sz="1800" dirty="0" smtClean="0">
                <a:ea typeface="Gulim" panose="020B0600000101010101" charset="-127"/>
              </a:rPr>
              <a:t>SFD R1 with  </a:t>
            </a:r>
            <a:endParaRPr lang="en-US" altLang="ko-KR" sz="1800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MAC </a:t>
            </a:r>
            <a:r>
              <a:rPr lang="en-US" altLang="ko-KR" sz="1600" dirty="0">
                <a:ea typeface="Gulim" panose="020B0600000101010101" charset="-127"/>
              </a:rPr>
              <a:t>upper layer (MAC-U</a:t>
            </a:r>
            <a:r>
              <a:rPr lang="en-US" altLang="ko-KR" sz="1600" dirty="0" smtClean="0">
                <a:ea typeface="Gulim" panose="020B0600000101010101" charset="-127"/>
              </a:rPr>
              <a:t>): a common part </a:t>
            </a:r>
            <a:r>
              <a:rPr lang="en-US" altLang="ko-KR" sz="1600" dirty="0">
                <a:ea typeface="Gulim" panose="020B0600000101010101" charset="-127"/>
              </a:rPr>
              <a:t>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</a:t>
            </a:r>
            <a:r>
              <a:rPr lang="en-US" altLang="ko-KR" sz="1600" dirty="0" smtClean="0">
                <a:ea typeface="Gulim" panose="020B0600000101010101" charset="-127"/>
              </a:rPr>
              <a:t>affiliated STAs </a:t>
            </a:r>
            <a:r>
              <a:rPr lang="en-US" altLang="ko-KR" sz="1600" dirty="0">
                <a:ea typeface="Gulim" panose="020B0600000101010101" charset="-127"/>
              </a:rPr>
              <a:t>of </a:t>
            </a:r>
            <a:r>
              <a:rPr lang="en-US" altLang="ko-KR" sz="1600" dirty="0" smtClean="0">
                <a:ea typeface="Gulim" panose="020B0600000101010101" charset="-127"/>
              </a:rPr>
              <a:t>the MLD </a:t>
            </a:r>
            <a:endParaRPr lang="en-US" altLang="ko-KR" sz="1600" dirty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MAC lower layer (MAC-L</a:t>
            </a:r>
            <a:r>
              <a:rPr lang="en-US" altLang="ko-KR" sz="1600" dirty="0" smtClean="0">
                <a:ea typeface="Gulim" panose="020B0600000101010101" charset="-127"/>
              </a:rPr>
              <a:t>): </a:t>
            </a:r>
            <a:r>
              <a:rPr lang="en-US" altLang="ko-KR" sz="1600" dirty="0">
                <a:ea typeface="Gulim" panose="020B0600000101010101" charset="-127"/>
              </a:rPr>
              <a:t>an individual part 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an affiliated STA </a:t>
            </a:r>
            <a:r>
              <a:rPr lang="en-US" altLang="ko-KR" sz="1600" dirty="0" smtClean="0">
                <a:ea typeface="Gulim" panose="020B0600000101010101" charset="-127"/>
              </a:rPr>
              <a:t>of the </a:t>
            </a:r>
            <a:r>
              <a:rPr lang="en-US" altLang="ko-KR" sz="1600" dirty="0">
                <a:ea typeface="Gulim" panose="020B0600000101010101" charset="-127"/>
              </a:rPr>
              <a:t>MLD 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sz="1800" dirty="0" smtClean="0">
                <a:ea typeface="Gulim" panose="020B0600000101010101" charset="-127"/>
              </a:rPr>
              <a:t>Note: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this </a:t>
            </a:r>
            <a:r>
              <a:rPr lang="en-US" altLang="ko-KR" sz="1600" dirty="0">
                <a:ea typeface="Gulim" panose="020B0600000101010101" charset="-127"/>
              </a:rPr>
              <a:t>is relate to the option </a:t>
            </a:r>
            <a:r>
              <a:rPr lang="en-US" altLang="ko-KR" sz="1600" dirty="0" smtClean="0">
                <a:ea typeface="Gulim" panose="020B0600000101010101" charset="-127"/>
              </a:rPr>
              <a:t>2 </a:t>
            </a:r>
            <a:r>
              <a:rPr lang="en-US" altLang="ko-KR" sz="1600" dirty="0">
                <a:ea typeface="Gulim" panose="020B0600000101010101" charset="-127"/>
              </a:rPr>
              <a:t>shown in page </a:t>
            </a:r>
            <a:r>
              <a:rPr lang="en-US" altLang="ko-KR" sz="1600" dirty="0" smtClean="0">
                <a:ea typeface="Gulim" panose="020B0600000101010101" charset="-127"/>
              </a:rPr>
              <a:t>11</a:t>
            </a: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SP4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to include the </a:t>
            </a:r>
            <a:r>
              <a:rPr lang="en-US" altLang="ko-KR" sz="1800" dirty="0">
                <a:ea typeface="Gulim" panose="020B0600000101010101" charset="-127"/>
              </a:rPr>
              <a:t>MLD reference model in </a:t>
            </a:r>
            <a:r>
              <a:rPr lang="en-US" altLang="ko-KR" sz="1800" dirty="0" smtClean="0">
                <a:ea typeface="Gulim" panose="020B0600000101010101" charset="-127"/>
              </a:rPr>
              <a:t>SFD R1 with  </a:t>
            </a:r>
            <a:endParaRPr lang="en-US" altLang="ko-KR" sz="1800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Multi-Link SME Management Entity for the coordination of ML </a:t>
            </a:r>
            <a:r>
              <a:rPr lang="en-US" altLang="ko-KR" sz="1600" dirty="0">
                <a:ea typeface="Gulim" panose="020B0600000101010101" charset="-127"/>
              </a:rPr>
              <a:t>operation </a:t>
            </a:r>
            <a:r>
              <a:rPr lang="en-US" altLang="ko-KR" sz="1600" dirty="0" smtClean="0">
                <a:ea typeface="Gulim" panose="020B0600000101010101" charset="-127"/>
              </a:rPr>
              <a:t>among </a:t>
            </a:r>
            <a:r>
              <a:rPr lang="en-US" altLang="ko-KR" sz="1600" dirty="0">
                <a:ea typeface="Gulim" panose="020B0600000101010101" charset="-127"/>
              </a:rPr>
              <a:t>affiliated STAs to the </a:t>
            </a:r>
            <a:r>
              <a:rPr lang="en-US" altLang="ko-KR" sz="1600" dirty="0" smtClean="0">
                <a:ea typeface="Gulim" panose="020B0600000101010101" charset="-127"/>
              </a:rPr>
              <a:t>MLD.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93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smtClean="0">
                <a:ea typeface="Gulim" panose="020B0600000101010101" charset="-127"/>
              </a:rPr>
              <a:t>IEEE802.11-REVmd D3.4</a:t>
            </a:r>
            <a:endParaRPr lang="en-US" altLang="ko-KR" sz="1800" b="0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11-20-0566-43-00be-compendium-of-straw-polls-and-potential-changes-to-the-specification-framework-document 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11-20-0068-00-00be-multi-link and multi-</a:t>
            </a:r>
            <a:r>
              <a:rPr lang="en-US" altLang="ko-KR" sz="1800" b="0" dirty="0" err="1">
                <a:ea typeface="Gulim" panose="020B0600000101010101" charset="-127"/>
              </a:rPr>
              <a:t>ap</a:t>
            </a:r>
            <a:r>
              <a:rPr lang="en-US" altLang="ko-KR" sz="1800" b="0" dirty="0">
                <a:ea typeface="Gulim" panose="020B0600000101010101" charset="-127"/>
              </a:rPr>
              <a:t> reference-model discussion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19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discusses the reference model to support multi-link operation in IEEE802.11be, and proposes architecture reference models to support multi-link device. 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Backup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6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77235" y="6484694"/>
            <a:ext cx="153888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19</a:t>
            </a:r>
            <a:endParaRPr lang="en-US" altLang="zh-CN" dirty="0"/>
          </a:p>
        </p:txBody>
      </p:sp>
      <p:cxnSp>
        <p:nvCxnSpPr>
          <p:cNvPr id="58" name="直接连接符 28"/>
          <p:cNvCxnSpPr/>
          <p:nvPr/>
        </p:nvCxnSpPr>
        <p:spPr>
          <a:xfrm flipH="1">
            <a:off x="4955901" y="1809353"/>
            <a:ext cx="9753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0" name="内容占位符 2"/>
          <p:cNvSpPr>
            <a:spLocks noGrp="1"/>
          </p:cNvSpPr>
          <p:nvPr>
            <p:ph idx="1"/>
          </p:nvPr>
        </p:nvSpPr>
        <p:spPr>
          <a:xfrm>
            <a:off x="676492" y="1597279"/>
            <a:ext cx="4255547" cy="4640033"/>
          </a:xfrm>
        </p:spPr>
        <p:txBody>
          <a:bodyPr/>
          <a:lstStyle/>
          <a:p>
            <a:r>
              <a:rPr lang="en-US" altLang="ko-KR" sz="2000" dirty="0" smtClean="0">
                <a:ea typeface="Gulim" panose="020B0600000101010101" charset="-127"/>
              </a:rPr>
              <a:t>MAC-U (MLD Level)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MAC-SAP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ML Setup procedure, ML capabilities,  ML association state, MLD level information … 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Sequence Number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BA agreement </a:t>
            </a:r>
          </a:p>
          <a:p>
            <a:pPr lvl="1"/>
            <a:r>
              <a:rPr lang="en-US" sz="1400" dirty="0" smtClean="0">
                <a:ea typeface="Gulim" panose="020B0600000101010101" charset="-127"/>
              </a:rPr>
              <a:t>Same PMK and PTK across links</a:t>
            </a:r>
            <a:endParaRPr lang="en-GB" sz="1400" dirty="0" smtClean="0"/>
          </a:p>
          <a:p>
            <a:pPr lvl="1"/>
            <a:r>
              <a:rPr lang="en-GB" sz="1400" dirty="0" smtClean="0"/>
              <a:t>Etc.</a:t>
            </a:r>
            <a:endParaRPr lang="en-US" sz="1400" dirty="0"/>
          </a:p>
          <a:p>
            <a:pPr lvl="1"/>
            <a:endParaRPr lang="en-US" altLang="ko-KR" sz="14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r>
              <a:rPr lang="en-US" altLang="ko-KR" sz="2000" dirty="0" smtClean="0">
                <a:ea typeface="Gulim" panose="020B0600000101010101" charset="-127"/>
              </a:rPr>
              <a:t>MAC-L (affiliated STA Level) 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MPDU Header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A-MPDU  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Etc.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549619"/>
            <a:ext cx="3370773" cy="486693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4955901" y="5301208"/>
            <a:ext cx="36485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TextBox 6"/>
          <p:cNvSpPr txBox="1"/>
          <p:nvPr/>
        </p:nvSpPr>
        <p:spPr>
          <a:xfrm>
            <a:off x="7740352" y="3645024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0352" y="5675947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Baseline Architecture Reference </a:t>
            </a:r>
            <a:r>
              <a:rPr lang="en-US" altLang="ko-KR" dirty="0" smtClean="0">
                <a:ea typeface="Gulim" panose="020B0600000101010101" charset="-127"/>
              </a:rPr>
              <a:t>Model [1]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2283741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Logical Entities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MAC Sublayer and MAC Sublayer Management in Data Link Layer </a:t>
            </a:r>
            <a:endParaRPr lang="en-US" altLang="ko-KR" sz="12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PHY Sublayer and PHY Sublayer Management in Physical layer </a:t>
            </a:r>
          </a:p>
          <a:p>
            <a:r>
              <a:rPr lang="en-US" altLang="ko-KR" dirty="0" smtClean="0">
                <a:ea typeface="Gulim" panose="020B0600000101010101" charset="-127"/>
              </a:rPr>
              <a:t>SAP 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MAC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MAC Sublayer to the upper </a:t>
            </a:r>
            <a:r>
              <a:rPr lang="en-US" altLang="ko-KR" sz="1600" dirty="0">
                <a:ea typeface="Gulim" panose="020B0600000101010101" charset="-127"/>
              </a:rPr>
              <a:t>layer (802.1X)</a:t>
            </a:r>
            <a:endParaRPr lang="en-US" altLang="ko-KR" sz="12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MLME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MLME to </a:t>
            </a:r>
            <a:r>
              <a:rPr lang="en-US" altLang="ko-KR" sz="1600" dirty="0">
                <a:ea typeface="Gulim" panose="020B0600000101010101" charset="-127"/>
              </a:rPr>
              <a:t>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PLME SAP: </a:t>
            </a:r>
            <a:r>
              <a:rPr lang="en-US" altLang="ko-KR" sz="1600" dirty="0">
                <a:ea typeface="Gulim" panose="020B0600000101010101" charset="-127"/>
              </a:rPr>
              <a:t>is the </a:t>
            </a:r>
            <a:r>
              <a:rPr lang="en-US" altLang="ko-KR" sz="1600" dirty="0" smtClean="0">
                <a:ea typeface="Gulim" panose="020B0600000101010101" charset="-127"/>
              </a:rPr>
              <a:t>interface of PLME </a:t>
            </a:r>
            <a:r>
              <a:rPr lang="en-US" altLang="ko-KR" sz="1600" dirty="0">
                <a:ea typeface="Gulim" panose="020B0600000101010101" charset="-127"/>
              </a:rPr>
              <a:t>to 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12" name="Group 11"/>
          <p:cNvGrpSpPr/>
          <p:nvPr/>
        </p:nvGrpSpPr>
        <p:grpSpPr>
          <a:xfrm>
            <a:off x="2411760" y="3996950"/>
            <a:ext cx="3672408" cy="2441208"/>
            <a:chOff x="2411760" y="3996950"/>
            <a:chExt cx="3672408" cy="244120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3996950"/>
              <a:ext cx="3672408" cy="2441208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3275856" y="4489192"/>
              <a:ext cx="812932" cy="30796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860032" y="4685860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860032" y="5529487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Framework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5010764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Operation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In SFD [</a:t>
            </a:r>
            <a:r>
              <a:rPr lang="en-US" altLang="ko-KR" sz="1800" dirty="0">
                <a:ea typeface="Gulim" panose="020B0600000101010101" charset="-127"/>
              </a:rPr>
              <a:t>2</a:t>
            </a:r>
            <a:r>
              <a:rPr lang="en-US" altLang="ko-KR" sz="1800" dirty="0" smtClean="0">
                <a:ea typeface="Gulim" panose="020B0600000101010101" charset="-127"/>
              </a:rPr>
              <a:t>], some Multi-link device (MLD) related text are as follows: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 </a:t>
            </a:r>
            <a:r>
              <a:rPr lang="en-US" altLang="ko-KR" sz="1600" dirty="0">
                <a:ea typeface="Gulim" panose="020B0600000101010101" charset="-127"/>
              </a:rPr>
              <a:t>device that has more than one affiliated STA and has </a:t>
            </a:r>
            <a:r>
              <a:rPr lang="en-US" altLang="ko-KR" sz="1600" u="sng" dirty="0">
                <a:ea typeface="Gulim" panose="020B0600000101010101" charset="-127"/>
              </a:rPr>
              <a:t>one MAC SAP </a:t>
            </a:r>
            <a:r>
              <a:rPr lang="en-US" altLang="ko-KR" sz="1600" dirty="0">
                <a:ea typeface="Gulim" panose="020B0600000101010101" charset="-127"/>
              </a:rPr>
              <a:t>to LLC, which includes one MAC data service.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NOTE 1 – The device can be logical.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AP </a:t>
            </a:r>
            <a:r>
              <a:rPr lang="en-US" altLang="ko-KR" sz="1600" dirty="0">
                <a:ea typeface="Gulim" panose="020B0600000101010101" charset="-127"/>
              </a:rPr>
              <a:t>multi-link device (AP MLD): A MLD, where each STA affiliated with the MLD is an AP.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Non-AP multi-link device (non-AP MLD): A MLD, where each STA affiliated with the MLD is a non-AP STA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An </a:t>
            </a:r>
            <a:r>
              <a:rPr lang="en-US" altLang="ko-KR" sz="1600" dirty="0">
                <a:ea typeface="Gulim" panose="020B0600000101010101" charset="-127"/>
              </a:rPr>
              <a:t>STA of an MLD can provide </a:t>
            </a:r>
            <a:r>
              <a:rPr lang="en-US" altLang="ko-KR" sz="1600" u="sng" dirty="0">
                <a:ea typeface="Gulim" panose="020B0600000101010101" charset="-127"/>
              </a:rPr>
              <a:t>MLD-level information that is common</a:t>
            </a:r>
            <a:r>
              <a:rPr lang="en-US" altLang="ko-KR" sz="1600" dirty="0">
                <a:ea typeface="Gulim" panose="020B0600000101010101" charset="-127"/>
              </a:rPr>
              <a:t> to all STAs affiliated with the MLD and </a:t>
            </a:r>
            <a:r>
              <a:rPr lang="en-US" altLang="ko-KR" sz="1600" u="sng" dirty="0">
                <a:ea typeface="Gulim" panose="020B0600000101010101" charset="-127"/>
              </a:rPr>
              <a:t>per-link information that is specific to the STA </a:t>
            </a:r>
            <a:r>
              <a:rPr lang="en-US" altLang="ko-KR" sz="1600" dirty="0">
                <a:ea typeface="Gulim" panose="020B0600000101010101" charset="-127"/>
              </a:rPr>
              <a:t>on each link in management frames during multi-link setup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A MLD has </a:t>
            </a:r>
            <a:r>
              <a:rPr lang="en-US" altLang="ko-KR" sz="1600" u="sng" dirty="0">
                <a:ea typeface="Gulim" panose="020B0600000101010101" charset="-127"/>
              </a:rPr>
              <a:t>a MAC address </a:t>
            </a:r>
            <a:r>
              <a:rPr lang="en-US" altLang="ko-KR" sz="1600" dirty="0">
                <a:ea typeface="Gulim" panose="020B0600000101010101" charset="-127"/>
              </a:rPr>
              <a:t>that singly identifies the </a:t>
            </a:r>
            <a:r>
              <a:rPr lang="en-US" altLang="ko-KR" sz="1600" u="sng" dirty="0">
                <a:ea typeface="Gulim" panose="020B0600000101010101" charset="-127"/>
              </a:rPr>
              <a:t>MLD management entity</a:t>
            </a:r>
            <a:r>
              <a:rPr lang="en-US" altLang="ko-KR" sz="1600" dirty="0">
                <a:ea typeface="Gulim" panose="020B0600000101010101" charset="-127"/>
              </a:rPr>
              <a:t>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For example, the MAC address can be used in multi-link setup between a non-AP MLD and an AP MLD</a:t>
            </a:r>
            <a:r>
              <a:rPr lang="en-US" altLang="ko-KR" sz="1400" dirty="0" smtClean="0">
                <a:ea typeface="Gulim" panose="020B0600000101010101" charset="-127"/>
              </a:rPr>
              <a:t>.</a:t>
            </a:r>
          </a:p>
          <a:p>
            <a:pPr lvl="3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b="1" dirty="0" smtClean="0">
                <a:ea typeface="Gulim" panose="020B0600000101010101" charset="-127"/>
                <a:cs typeface="+mn-cs"/>
              </a:rPr>
              <a:t>MLD MAC Sublayer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In the 802.11 baseline reference model, a STA has one MAC Sublayer.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As MLO introduces the concept of </a:t>
            </a:r>
            <a:r>
              <a:rPr lang="en-US" altLang="ko-KR" sz="1600" dirty="0">
                <a:ea typeface="Gulim" panose="020B0600000101010101" charset="-127"/>
              </a:rPr>
              <a:t>Multi-link device (</a:t>
            </a:r>
            <a:r>
              <a:rPr lang="en-US" altLang="ko-KR" sz="1600" dirty="0" smtClean="0">
                <a:ea typeface="Gulim" panose="020B0600000101010101" charset="-127"/>
              </a:rPr>
              <a:t>MLD) </a:t>
            </a:r>
            <a:r>
              <a:rPr lang="en-US" altLang="ko-KR" sz="1600" dirty="0">
                <a:ea typeface="Gulim" panose="020B0600000101010101" charset="-127"/>
              </a:rPr>
              <a:t>that has more than one affiliated </a:t>
            </a:r>
            <a:r>
              <a:rPr lang="en-US" altLang="ko-KR" sz="1600" dirty="0" smtClean="0">
                <a:ea typeface="Gulim" panose="020B0600000101010101" charset="-127"/>
              </a:rPr>
              <a:t>STA, the MLD has to interact to multiple </a:t>
            </a:r>
            <a:r>
              <a:rPr lang="en-US" altLang="ko-KR" sz="1600" dirty="0">
                <a:ea typeface="Gulim" panose="020B0600000101010101" charset="-127"/>
              </a:rPr>
              <a:t>affiliated STAs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Both the MLD and its affiliated STAs are logical entities.  It needs to define a  architecture reference model about the MLD and its affiliated STAs in MAC Sublayer as the MAC SAP is the common interface for the affiliated STAs.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b="1" dirty="0">
                <a:ea typeface="Gulim" panose="020B0600000101010101" charset="-127"/>
                <a:cs typeface="+mn-cs"/>
              </a:rPr>
              <a:t>MLD </a:t>
            </a:r>
            <a:r>
              <a:rPr lang="en-US" altLang="ko-KR" b="1" dirty="0" smtClean="0">
                <a:ea typeface="Gulim" panose="020B0600000101010101" charset="-127"/>
                <a:cs typeface="+mn-cs"/>
              </a:rPr>
              <a:t>MLME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 MLME is the logical entity to manage the operation of MAC Sublayer. The MLME provides an interface MLME SAP to allow the SME to control the MAC Sublayer management.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As MLD is introduced, it needs to define the interface of MLME to control the MLD MAC Sublayer management.  But it is missing in the SFD now.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General Consideration 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should consider to reuse and align with the 802.11 reference model in the baseline as much as possible.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needs to consider to support the </a:t>
            </a:r>
            <a:r>
              <a:rPr lang="en-US" altLang="ko-KR" sz="1600" dirty="0" smtClean="0">
                <a:ea typeface="Gulim" panose="020B0600000101010101" charset="-127"/>
              </a:rPr>
              <a:t>multiple </a:t>
            </a:r>
            <a:r>
              <a:rPr lang="en-US" altLang="ko-KR" sz="1600" dirty="0">
                <a:ea typeface="Gulim" panose="020B0600000101010101" charset="-127"/>
              </a:rPr>
              <a:t>AP MLD </a:t>
            </a:r>
            <a:r>
              <a:rPr lang="en-US" altLang="ko-KR" sz="1600" dirty="0" smtClean="0">
                <a:ea typeface="Gulim" panose="020B0600000101010101" charset="-127"/>
              </a:rPr>
              <a:t>in DSS as the </a:t>
            </a:r>
            <a:r>
              <a:rPr lang="en-US" altLang="ko-KR" sz="1600" dirty="0">
                <a:ea typeface="Gulim" panose="020B0600000101010101" charset="-127"/>
              </a:rPr>
              <a:t>Multi-AP </a:t>
            </a:r>
            <a:r>
              <a:rPr lang="en-US" altLang="ko-KR" sz="1600" dirty="0" smtClean="0">
                <a:ea typeface="Gulim" panose="020B0600000101010101" charset="-127"/>
              </a:rPr>
              <a:t>is also one of important features of 802.11be.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776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Multi-Link Reference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156366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Existing Multi-Band Reference Model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transparent FST Entity is similar to the ML reference model, but it only provides the session transmission between two STAs.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It does not provides the functions described in 802.11be SFD, such as ML discovery, ML setup, TID-to-link mapping, STR/non-STR, etc.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284984"/>
            <a:ext cx="6993040" cy="307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370128" cy="4835379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 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Logical </a:t>
            </a:r>
            <a:r>
              <a:rPr lang="en-US" altLang="ko-KR" sz="1600" dirty="0" smtClean="0">
                <a:ea typeface="Gulim" panose="020B0600000101010101" charset="-127"/>
              </a:rPr>
              <a:t>Entities</a:t>
            </a:r>
            <a:endParaRPr lang="en-US" altLang="ko-KR" sz="1200" dirty="0">
              <a:ea typeface="Gulim" panose="020B0600000101010101" charset="-127"/>
            </a:endParaRP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Option </a:t>
            </a:r>
            <a:r>
              <a:rPr lang="en-US" altLang="ko-KR" sz="1200" dirty="0">
                <a:ea typeface="Gulim" panose="020B0600000101010101" charset="-127"/>
              </a:rPr>
              <a:t>1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</a:t>
            </a:r>
            <a:r>
              <a:rPr lang="en-US" altLang="ko-KR" sz="1100" u="sng" dirty="0" smtClean="0">
                <a:ea typeface="Gulim" panose="020B0600000101010101" charset="-127"/>
              </a:rPr>
              <a:t>Common Entity:  </a:t>
            </a:r>
            <a:r>
              <a:rPr lang="en-US" altLang="ko-KR" sz="1100" dirty="0">
                <a:ea typeface="Gulim" panose="020B0600000101010101" charset="-127"/>
              </a:rPr>
              <a:t>a common MAC control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  <a:r>
              <a:rPr lang="en-US" altLang="ko-KR" sz="1100" dirty="0" smtClean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100" dirty="0">
                <a:ea typeface="Gulim" panose="020B0600000101010101" charset="-127"/>
              </a:rPr>
              <a:t>to </a:t>
            </a:r>
            <a:r>
              <a:rPr lang="en-US" altLang="ko-KR" sz="1100" dirty="0" smtClean="0">
                <a:ea typeface="Gulim" panose="020B0600000101010101" charset="-127"/>
              </a:rPr>
              <a:t>the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of all affiliated STAs of MLD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:  an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100" dirty="0">
                <a:ea typeface="Gulim" panose="020B0600000101010101" charset="-127"/>
              </a:rPr>
              <a:t>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MLME: a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PLME:  a PHY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Option </a:t>
            </a:r>
            <a:r>
              <a:rPr lang="en-US" altLang="ko-KR" sz="1200" dirty="0">
                <a:ea typeface="Gulim" panose="020B0600000101010101" charset="-127"/>
              </a:rPr>
              <a:t>2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upper layer (MAC-U): </a:t>
            </a:r>
            <a:r>
              <a:rPr lang="en-US" altLang="ko-KR" sz="1100" dirty="0" smtClean="0">
                <a:ea typeface="Gulim" panose="020B0600000101010101" charset="-127"/>
              </a:rPr>
              <a:t> a </a:t>
            </a:r>
            <a:r>
              <a:rPr lang="en-US" altLang="ko-KR" sz="1100" dirty="0">
                <a:ea typeface="Gulim" panose="020B0600000101010101" charset="-127"/>
              </a:rPr>
              <a:t>common part of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to all affiliated STAs of MLD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lower layer (MAC-L):</a:t>
            </a:r>
            <a:r>
              <a:rPr lang="en-US" altLang="ko-KR" sz="1100" dirty="0">
                <a:ea typeface="Gulim" panose="020B0600000101010101" charset="-127"/>
              </a:rPr>
              <a:t>  an individual part of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MLME: a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PLME:  a PHY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</a:p>
          <a:p>
            <a:pPr lvl="2"/>
            <a:r>
              <a:rPr lang="en-US" altLang="ko-KR" sz="1200" dirty="0">
                <a:ea typeface="Gulim" panose="020B0600000101010101" charset="-127"/>
              </a:rPr>
              <a:t>Common </a:t>
            </a:r>
            <a:r>
              <a:rPr lang="en-US" altLang="ko-KR" sz="1200" dirty="0" smtClean="0">
                <a:ea typeface="Gulim" panose="020B0600000101010101" charset="-127"/>
              </a:rPr>
              <a:t>entities to both options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SME: a station management entity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Multi-Link SME Management Entity</a:t>
            </a:r>
            <a:r>
              <a:rPr lang="en-US" altLang="ko-KR" sz="1100" dirty="0">
                <a:ea typeface="Gulim" panose="020B0600000101010101" charset="-127"/>
              </a:rPr>
              <a:t>: </a:t>
            </a:r>
            <a:r>
              <a:rPr lang="en-US" altLang="ko-KR" sz="1100" dirty="0" smtClean="0">
                <a:ea typeface="Gulim" panose="020B0600000101010101" charset="-127"/>
              </a:rPr>
              <a:t>coordination of SMEs </a:t>
            </a:r>
            <a:r>
              <a:rPr lang="en-US" altLang="ko-KR" sz="1100" dirty="0">
                <a:ea typeface="Gulim" panose="020B0600000101010101" charset="-127"/>
              </a:rPr>
              <a:t>for </a:t>
            </a:r>
            <a:r>
              <a:rPr lang="en-US" altLang="ko-KR" sz="1100" dirty="0" smtClean="0">
                <a:ea typeface="Gulim" panose="020B0600000101010101" charset="-127"/>
              </a:rPr>
              <a:t>ML operation among affiliated </a:t>
            </a:r>
            <a:r>
              <a:rPr lang="en-US" altLang="ko-KR" sz="1100" dirty="0">
                <a:ea typeface="Gulim" panose="020B0600000101010101" charset="-127"/>
              </a:rPr>
              <a:t>STAs to the </a:t>
            </a:r>
            <a:r>
              <a:rPr lang="en-US" altLang="ko-KR" sz="1100" dirty="0" smtClean="0">
                <a:ea typeface="Gulim" panose="020B0600000101010101" charset="-127"/>
              </a:rPr>
              <a:t>MLD</a:t>
            </a:r>
            <a:endParaRPr lang="en-US" altLang="ko-KR" sz="11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Service Access Points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MAC SAP: MAC data service interface and primitives to the LLC  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MLME SAP: MAC management interface and primitives to SME 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PLME SAP:  PHY management interface and primitives to SME 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202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983096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Revise the existing 802.11 </a:t>
            </a:r>
            <a:r>
              <a:rPr lang="en-US" altLang="ko-KR" sz="1400" dirty="0">
                <a:ea typeface="Gulim" panose="020B0600000101010101" charset="-127"/>
              </a:rPr>
              <a:t>reference </a:t>
            </a:r>
            <a:r>
              <a:rPr lang="en-US" altLang="ko-KR" sz="1400" dirty="0" smtClean="0">
                <a:ea typeface="Gulim" panose="020B0600000101010101" charset="-127"/>
              </a:rPr>
              <a:t>model for ML reference model</a:t>
            </a:r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Define a Common MAC Entity and a Multi-Link SME Management Entity</a:t>
            </a:r>
            <a:endParaRPr lang="en-US" altLang="ko-KR" sz="18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7" name="Group 6"/>
          <p:cNvGrpSpPr/>
          <p:nvPr/>
        </p:nvGrpSpPr>
        <p:grpSpPr>
          <a:xfrm>
            <a:off x="1403648" y="2682312"/>
            <a:ext cx="6480719" cy="3856478"/>
            <a:chOff x="1403648" y="2492896"/>
            <a:chExt cx="6480719" cy="3856478"/>
          </a:xfrm>
        </p:grpSpPr>
        <p:grpSp>
          <p:nvGrpSpPr>
            <p:cNvPr id="8" name="Group 7"/>
            <p:cNvGrpSpPr/>
            <p:nvPr/>
          </p:nvGrpSpPr>
          <p:grpSpPr>
            <a:xfrm>
              <a:off x="1403648" y="2492896"/>
              <a:ext cx="6468746" cy="3464560"/>
              <a:chOff x="1403648" y="2636912"/>
              <a:chExt cx="6468746" cy="3464560"/>
            </a:xfrm>
          </p:grpSpPr>
          <p:cxnSp>
            <p:nvCxnSpPr>
              <p:cNvPr id="19" name="直接箭头连接符 176"/>
              <p:cNvCxnSpPr/>
              <p:nvPr/>
            </p:nvCxnSpPr>
            <p:spPr>
              <a:xfrm>
                <a:off x="317547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77"/>
              <p:cNvCxnSpPr/>
              <p:nvPr/>
            </p:nvCxnSpPr>
            <p:spPr>
              <a:xfrm>
                <a:off x="580310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1" name="矩形 180"/>
              <p:cNvSpPr/>
              <p:nvPr/>
            </p:nvSpPr>
            <p:spPr>
              <a:xfrm>
                <a:off x="3380223" y="4000317"/>
                <a:ext cx="2638547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2" name="矩形 181"/>
              <p:cNvSpPr/>
              <p:nvPr/>
            </p:nvSpPr>
            <p:spPr>
              <a:xfrm>
                <a:off x="2542384" y="3537619"/>
                <a:ext cx="4200612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3" name="文本框 182"/>
              <p:cNvSpPr txBox="1"/>
              <p:nvPr/>
            </p:nvSpPr>
            <p:spPr>
              <a:xfrm>
                <a:off x="4444254" y="3608233"/>
                <a:ext cx="616837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802.1X</a:t>
                </a:r>
              </a:p>
            </p:txBody>
          </p:sp>
          <p:sp>
            <p:nvSpPr>
              <p:cNvPr id="24" name="矩形 183"/>
              <p:cNvSpPr/>
              <p:nvPr/>
            </p:nvSpPr>
            <p:spPr>
              <a:xfrm>
                <a:off x="4953183" y="4463016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5" name="矩形 184"/>
              <p:cNvSpPr/>
              <p:nvPr/>
            </p:nvSpPr>
            <p:spPr>
              <a:xfrm>
                <a:off x="4953183" y="5282244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6" name="文本框 185"/>
              <p:cNvSpPr txBox="1"/>
              <p:nvPr/>
            </p:nvSpPr>
            <p:spPr>
              <a:xfrm>
                <a:off x="4023030" y="4149080"/>
                <a:ext cx="154024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 </a:t>
                </a:r>
                <a:r>
                  <a:rPr lang="en-US" altLang="zh-CN" sz="800" dirty="0">
                    <a:solidFill>
                      <a:srgbClr val="FF0000"/>
                    </a:solidFill>
                  </a:rPr>
                  <a:t>C</a:t>
                </a:r>
                <a:r>
                  <a:rPr lang="en-US" altLang="zh-CN" sz="800" dirty="0" smtClean="0">
                    <a:solidFill>
                      <a:srgbClr val="FF0000"/>
                    </a:solidFill>
                  </a:rPr>
                  <a:t>ommon  MAC Entity</a:t>
                </a:r>
                <a:endParaRPr lang="en-US" altLang="zh-CN" sz="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文本框 186"/>
              <p:cNvSpPr txBox="1"/>
              <p:nvPr/>
            </p:nvSpPr>
            <p:spPr>
              <a:xfrm>
                <a:off x="5230734" y="5599269"/>
                <a:ext cx="510486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28" name="矩形 187"/>
              <p:cNvSpPr/>
              <p:nvPr/>
            </p:nvSpPr>
            <p:spPr>
              <a:xfrm>
                <a:off x="6019289" y="4000811"/>
                <a:ext cx="1004370" cy="12809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9" name="矩形 188"/>
              <p:cNvSpPr/>
              <p:nvPr/>
            </p:nvSpPr>
            <p:spPr>
              <a:xfrm>
                <a:off x="6018251" y="5281750"/>
                <a:ext cx="1005408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0" name="矩形 189"/>
              <p:cNvSpPr/>
              <p:nvPr/>
            </p:nvSpPr>
            <p:spPr>
              <a:xfrm>
                <a:off x="1413505" y="4000317"/>
                <a:ext cx="848734" cy="210016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文本框 190"/>
              <p:cNvSpPr txBox="1"/>
              <p:nvPr/>
            </p:nvSpPr>
            <p:spPr>
              <a:xfrm>
                <a:off x="1611162" y="4906949"/>
                <a:ext cx="506335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SME</a:t>
                </a:r>
              </a:p>
            </p:txBody>
          </p:sp>
          <p:sp>
            <p:nvSpPr>
              <p:cNvPr id="32" name="矩形 191"/>
              <p:cNvSpPr/>
              <p:nvPr/>
            </p:nvSpPr>
            <p:spPr>
              <a:xfrm>
                <a:off x="7023659" y="4000317"/>
                <a:ext cx="848734" cy="210066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文本框 192"/>
              <p:cNvSpPr txBox="1"/>
              <p:nvPr/>
            </p:nvSpPr>
            <p:spPr>
              <a:xfrm>
                <a:off x="7262819" y="4907443"/>
                <a:ext cx="498554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SME</a:t>
                </a:r>
              </a:p>
            </p:txBody>
          </p:sp>
          <p:sp>
            <p:nvSpPr>
              <p:cNvPr id="34" name="文本框 193"/>
              <p:cNvSpPr txBox="1"/>
              <p:nvPr/>
            </p:nvSpPr>
            <p:spPr>
              <a:xfrm>
                <a:off x="6143797" y="4295615"/>
                <a:ext cx="784405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35" name="文本框 194"/>
              <p:cNvSpPr txBox="1"/>
              <p:nvPr/>
            </p:nvSpPr>
            <p:spPr>
              <a:xfrm>
                <a:off x="6143279" y="5478780"/>
                <a:ext cx="784924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cxnSp>
            <p:nvCxnSpPr>
              <p:cNvPr id="36" name="直接连接符 195"/>
              <p:cNvCxnSpPr/>
              <p:nvPr/>
            </p:nvCxnSpPr>
            <p:spPr>
              <a:xfrm flipV="1">
                <a:off x="2260683" y="3214175"/>
                <a:ext cx="1556" cy="288630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直接连接符 196"/>
              <p:cNvCxnSpPr/>
              <p:nvPr/>
            </p:nvCxnSpPr>
            <p:spPr>
              <a:xfrm flipV="1">
                <a:off x="7023659" y="3211705"/>
                <a:ext cx="0" cy="288877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直接连接符 197"/>
              <p:cNvCxnSpPr/>
              <p:nvPr/>
            </p:nvCxnSpPr>
            <p:spPr>
              <a:xfrm>
                <a:off x="2260683" y="3207261"/>
                <a:ext cx="4776464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直接连接符 198"/>
              <p:cNvCxnSpPr/>
              <p:nvPr/>
            </p:nvCxnSpPr>
            <p:spPr>
              <a:xfrm flipH="1">
                <a:off x="1403648" y="2636912"/>
                <a:ext cx="9857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直接连接符 199"/>
              <p:cNvCxnSpPr/>
              <p:nvPr/>
            </p:nvCxnSpPr>
            <p:spPr>
              <a:xfrm>
                <a:off x="7872393" y="2636912"/>
                <a:ext cx="0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直接连接符 200"/>
              <p:cNvCxnSpPr/>
              <p:nvPr/>
            </p:nvCxnSpPr>
            <p:spPr>
              <a:xfrm flipV="1">
                <a:off x="1403648" y="2636912"/>
                <a:ext cx="6468745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2" name="文本框 201"/>
              <p:cNvSpPr txBox="1"/>
              <p:nvPr/>
            </p:nvSpPr>
            <p:spPr>
              <a:xfrm>
                <a:off x="3779912" y="2847274"/>
                <a:ext cx="191248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>
                    <a:solidFill>
                      <a:srgbClr val="FF0000"/>
                    </a:solidFill>
                  </a:rPr>
                  <a:t>Multi-link SME </a:t>
                </a:r>
                <a:r>
                  <a:rPr lang="en-US" altLang="zh-CN" sz="800" dirty="0" smtClean="0">
                    <a:solidFill>
                      <a:srgbClr val="FF0000"/>
                    </a:solidFill>
                  </a:rPr>
                  <a:t>Management Entity</a:t>
                </a:r>
                <a:endParaRPr lang="en-US" altLang="zh-CN" sz="8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3" name="直接箭头连接符 202"/>
              <p:cNvCxnSpPr/>
              <p:nvPr/>
            </p:nvCxnSpPr>
            <p:spPr>
              <a:xfrm>
                <a:off x="5898930" y="485411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4" name="直接箭头连接符 203"/>
              <p:cNvCxnSpPr/>
              <p:nvPr/>
            </p:nvCxnSpPr>
            <p:spPr>
              <a:xfrm>
                <a:off x="589063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45" name="文本框 204"/>
              <p:cNvSpPr txBox="1"/>
              <p:nvPr/>
            </p:nvSpPr>
            <p:spPr>
              <a:xfrm>
                <a:off x="5139871" y="4660595"/>
                <a:ext cx="6562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MAC </a:t>
                </a:r>
                <a:r>
                  <a:rPr lang="en-US" altLang="zh-CN" sz="800" dirty="0" err="1"/>
                  <a:t>sublayer</a:t>
                </a:r>
                <a:endParaRPr lang="en-US" altLang="zh-CN" sz="800" dirty="0"/>
              </a:p>
            </p:txBody>
          </p:sp>
          <p:sp>
            <p:nvSpPr>
              <p:cNvPr id="46" name="矩形 205"/>
              <p:cNvSpPr/>
              <p:nvPr/>
            </p:nvSpPr>
            <p:spPr>
              <a:xfrm>
                <a:off x="3379705" y="4463509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7" name="矩形 206"/>
              <p:cNvSpPr/>
              <p:nvPr/>
            </p:nvSpPr>
            <p:spPr>
              <a:xfrm>
                <a:off x="3379705" y="5282738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8" name="文本框 207"/>
              <p:cNvSpPr txBox="1"/>
              <p:nvPr/>
            </p:nvSpPr>
            <p:spPr>
              <a:xfrm>
                <a:off x="3707059" y="5585442"/>
                <a:ext cx="461720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49" name="文本框 208"/>
              <p:cNvSpPr txBox="1"/>
              <p:nvPr/>
            </p:nvSpPr>
            <p:spPr>
              <a:xfrm>
                <a:off x="3714607" y="4655594"/>
                <a:ext cx="5691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 smtClean="0"/>
                  <a:t>  MAC </a:t>
                </a:r>
                <a:r>
                  <a:rPr lang="en-US" altLang="zh-CN" sz="800" dirty="0"/>
                  <a:t>sublayer</a:t>
                </a:r>
              </a:p>
            </p:txBody>
          </p:sp>
          <p:sp>
            <p:nvSpPr>
              <p:cNvPr id="50" name="矩形 209"/>
              <p:cNvSpPr/>
              <p:nvPr/>
            </p:nvSpPr>
            <p:spPr>
              <a:xfrm>
                <a:off x="2262239" y="4001305"/>
                <a:ext cx="1119022" cy="128143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1" name="矩形 210"/>
              <p:cNvSpPr/>
              <p:nvPr/>
            </p:nvSpPr>
            <p:spPr>
              <a:xfrm>
                <a:off x="2262239" y="5282738"/>
                <a:ext cx="1119022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2" name="流程图: 终止 211"/>
              <p:cNvSpPr/>
              <p:nvPr/>
            </p:nvSpPr>
            <p:spPr>
              <a:xfrm>
                <a:off x="4334271" y="3921308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文本框 212"/>
              <p:cNvSpPr txBox="1"/>
              <p:nvPr/>
            </p:nvSpPr>
            <p:spPr>
              <a:xfrm>
                <a:off x="2443814" y="4352896"/>
                <a:ext cx="786999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4" name="文本框 213"/>
              <p:cNvSpPr txBox="1"/>
              <p:nvPr/>
            </p:nvSpPr>
            <p:spPr>
              <a:xfrm>
                <a:off x="2430326" y="5471372"/>
                <a:ext cx="818126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5" name="文本框 214"/>
              <p:cNvSpPr txBox="1"/>
              <p:nvPr/>
            </p:nvSpPr>
            <p:spPr>
              <a:xfrm>
                <a:off x="4420390" y="3900568"/>
                <a:ext cx="702437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MAC-SAP</a:t>
                </a:r>
              </a:p>
            </p:txBody>
          </p:sp>
          <p:cxnSp>
            <p:nvCxnSpPr>
              <p:cNvPr id="56" name="直接箭头连接符 215"/>
              <p:cNvCxnSpPr/>
              <p:nvPr/>
            </p:nvCxnSpPr>
            <p:spPr>
              <a:xfrm>
                <a:off x="3256752" y="4872877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57" name="直接箭头连接符 216"/>
              <p:cNvCxnSpPr/>
              <p:nvPr/>
            </p:nvCxnSpPr>
            <p:spPr>
              <a:xfrm>
                <a:off x="324897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58" name="流程图: 终止 217"/>
              <p:cNvSpPr/>
              <p:nvPr/>
            </p:nvSpPr>
            <p:spPr>
              <a:xfrm>
                <a:off x="2382077" y="5211631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sp>
            <p:nvSpPr>
              <p:cNvPr id="59" name="流程图: 终止 218"/>
              <p:cNvSpPr/>
              <p:nvPr/>
            </p:nvSpPr>
            <p:spPr>
              <a:xfrm>
                <a:off x="3549866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0" name="流程图: 终止 219"/>
              <p:cNvSpPr/>
              <p:nvPr/>
            </p:nvSpPr>
            <p:spPr>
              <a:xfrm>
                <a:off x="5123345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1" name="文本框 221"/>
              <p:cNvSpPr txBox="1"/>
              <p:nvPr/>
            </p:nvSpPr>
            <p:spPr>
              <a:xfrm>
                <a:off x="3621459" y="5166693"/>
                <a:ext cx="654189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sp>
            <p:nvSpPr>
              <p:cNvPr id="62" name="文本框 222"/>
              <p:cNvSpPr txBox="1"/>
              <p:nvPr/>
            </p:nvSpPr>
            <p:spPr>
              <a:xfrm>
                <a:off x="5204794" y="5166693"/>
                <a:ext cx="644332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cxnSp>
            <p:nvCxnSpPr>
              <p:cNvPr id="63" name="直接箭头连接符 227"/>
              <p:cNvCxnSpPr/>
              <p:nvPr/>
            </p:nvCxnSpPr>
            <p:spPr>
              <a:xfrm>
                <a:off x="325657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4" name="直接箭头连接符 228"/>
              <p:cNvCxnSpPr/>
              <p:nvPr/>
            </p:nvCxnSpPr>
            <p:spPr>
              <a:xfrm>
                <a:off x="588420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65" name="流程图: 终止 217"/>
              <p:cNvSpPr/>
              <p:nvPr/>
            </p:nvSpPr>
            <p:spPr>
              <a:xfrm>
                <a:off x="6061976" y="5207109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cxnSp>
            <p:nvCxnSpPr>
              <p:cNvPr id="66" name="直接连接符 198"/>
              <p:cNvCxnSpPr/>
              <p:nvPr/>
            </p:nvCxnSpPr>
            <p:spPr>
              <a:xfrm flipH="1">
                <a:off x="1403648" y="6100484"/>
                <a:ext cx="857035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直接连接符 198"/>
              <p:cNvCxnSpPr/>
              <p:nvPr/>
            </p:nvCxnSpPr>
            <p:spPr>
              <a:xfrm flipH="1">
                <a:off x="7032738" y="6100484"/>
                <a:ext cx="83965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8" name="流程图: 终止 217"/>
              <p:cNvSpPr/>
              <p:nvPr/>
            </p:nvSpPr>
            <p:spPr>
              <a:xfrm rot="5400000">
                <a:off x="6626934" y="4484160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  <p:sp>
            <p:nvSpPr>
              <p:cNvPr id="69" name="流程图: 终止 217"/>
              <p:cNvSpPr/>
              <p:nvPr/>
            </p:nvSpPr>
            <p:spPr>
              <a:xfrm rot="5400000">
                <a:off x="6693134" y="5619837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0" name="流程图: 终止 217"/>
              <p:cNvSpPr/>
              <p:nvPr/>
            </p:nvSpPr>
            <p:spPr>
              <a:xfrm rot="5400000">
                <a:off x="1929336" y="5628346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1" name="流程图: 终止 217"/>
              <p:cNvSpPr/>
              <p:nvPr/>
            </p:nvSpPr>
            <p:spPr>
              <a:xfrm rot="5400000">
                <a:off x="1863136" y="4537799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</p:grpSp>
        <p:sp>
          <p:nvSpPr>
            <p:cNvPr id="9" name="Left Brace 8"/>
            <p:cNvSpPr/>
            <p:nvPr/>
          </p:nvSpPr>
          <p:spPr bwMode="auto">
            <a:xfrm rot="16200000">
              <a:off x="2851942" y="4572994"/>
              <a:ext cx="144017" cy="3040606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 rot="16200000">
              <a:off x="6346767" y="4627705"/>
              <a:ext cx="144017" cy="2931183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文本框 190"/>
            <p:cNvSpPr txBox="1"/>
            <p:nvPr/>
          </p:nvSpPr>
          <p:spPr>
            <a:xfrm>
              <a:off x="2670621" y="6129448"/>
              <a:ext cx="5063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STA1</a:t>
              </a:r>
              <a:endParaRPr lang="en-US" altLang="zh-CN" sz="800" dirty="0"/>
            </a:p>
          </p:txBody>
        </p:sp>
        <p:sp>
          <p:nvSpPr>
            <p:cNvPr id="12" name="文本框 190"/>
            <p:cNvSpPr txBox="1"/>
            <p:nvPr/>
          </p:nvSpPr>
          <p:spPr>
            <a:xfrm>
              <a:off x="6162861" y="6133930"/>
              <a:ext cx="5063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STA2</a:t>
              </a:r>
              <a:endParaRPr lang="en-US" altLang="zh-CN" sz="8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475656" y="2567109"/>
              <a:ext cx="720080" cy="429843"/>
              <a:chOff x="1475656" y="2567109"/>
              <a:chExt cx="720080" cy="429843"/>
            </a:xfrm>
          </p:grpSpPr>
          <p:sp>
            <p:nvSpPr>
              <p:cNvPr id="17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8" name="文本框 182"/>
              <p:cNvSpPr txBox="1"/>
              <p:nvPr/>
            </p:nvSpPr>
            <p:spPr>
              <a:xfrm>
                <a:off x="1475656" y="2567109"/>
                <a:ext cx="72008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IEEE 802.1X</a:t>
                </a:r>
              </a:p>
              <a:p>
                <a:pPr algn="ctr"/>
                <a:r>
                  <a:rPr lang="en-US" altLang="zh-CN" sz="700" dirty="0" smtClean="0"/>
                  <a:t>Authentication or Supplicant </a:t>
                </a:r>
                <a:endParaRPr lang="en-US" altLang="zh-CN" sz="7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475656" y="3097585"/>
              <a:ext cx="720080" cy="403423"/>
              <a:chOff x="1475656" y="2593529"/>
              <a:chExt cx="720080" cy="403423"/>
            </a:xfrm>
          </p:grpSpPr>
          <p:sp>
            <p:nvSpPr>
              <p:cNvPr id="15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6" name="文本框 182"/>
              <p:cNvSpPr txBox="1"/>
              <p:nvPr/>
            </p:nvSpPr>
            <p:spPr>
              <a:xfrm>
                <a:off x="1475656" y="2636912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RSNA Key Management</a:t>
                </a:r>
                <a:endParaRPr lang="en-US" altLang="zh-CN" sz="7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81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1555</Words>
  <Application>Microsoft Office PowerPoint</Application>
  <PresentationFormat>On-screen Show (4:3)</PresentationFormat>
  <Paragraphs>311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Baseline Architecture Reference Model [1]</vt:lpstr>
      <vt:lpstr>802.11be Framework</vt:lpstr>
      <vt:lpstr>802.11be Reference Model</vt:lpstr>
      <vt:lpstr>802.11be Reference Model</vt:lpstr>
      <vt:lpstr>Multi-Link Reference Model</vt:lpstr>
      <vt:lpstr>Proposals</vt:lpstr>
      <vt:lpstr>Proposals</vt:lpstr>
      <vt:lpstr>Proposals</vt:lpstr>
      <vt:lpstr>Proposals</vt:lpstr>
      <vt:lpstr>Proposals</vt:lpstr>
      <vt:lpstr>Summary </vt:lpstr>
      <vt:lpstr>Straw Polls  </vt:lpstr>
      <vt:lpstr>Straw Polls  </vt:lpstr>
      <vt:lpstr>Straw Polls  </vt:lpstr>
      <vt:lpstr>Straw Polls  </vt:lpstr>
      <vt:lpstr>References </vt:lpstr>
      <vt:lpstr>PowerPoint Presentation</vt:lpstr>
      <vt:lpstr>Backup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2019-01-11T20:08:00Z</dcterms:created>
  <dcterms:modified xsi:type="dcterms:W3CDTF">2020-08-03T22:37:55Z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