
<file path=[Content_Types].xml><?xml version="1.0" encoding="utf-8"?>
<Types xmlns="http://schemas.openxmlformats.org/package/2006/content-types">
  <Default Extension="vsd" ContentType="application/vnd.visio"/>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373" r:id="rId3"/>
    <p:sldId id="372" r:id="rId4"/>
    <p:sldId id="370" r:id="rId5"/>
    <p:sldId id="371" r:id="rId6"/>
    <p:sldId id="378" r:id="rId7"/>
    <p:sldId id="374" r:id="rId8"/>
    <p:sldId id="375" r:id="rId9"/>
    <p:sldId id="377" r:id="rId10"/>
    <p:sldId id="376" r:id="rId11"/>
    <p:sldId id="379" r:id="rId12"/>
    <p:sldId id="38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0FA93"/>
    <a:srgbClr val="FAE690"/>
    <a:srgbClr val="FD9491"/>
    <a:srgbClr val="DFB7D9"/>
    <a:srgbClr val="C2C2FE"/>
    <a:srgbClr val="1E1EFA"/>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090"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1" d="100"/>
          <a:sy n="91" d="100"/>
        </p:scale>
        <p:origin x="373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802.11-13/xxxxr0</a:t>
            </a:r>
            <a:endParaRPr lang="en-US"/>
          </a:p>
        </p:txBody>
      </p:sp>
      <p:sp>
        <p:nvSpPr>
          <p:cNvPr id="5" name="Rectangle 3"/>
          <p:cNvSpPr>
            <a:spLocks noGrp="1" noChangeArrowheads="1"/>
          </p:cNvSpPr>
          <p:nvPr>
            <p:ph type="dt" idx="1"/>
          </p:nvPr>
        </p:nvSpPr>
        <p:spPr>
          <a:ln/>
        </p:spPr>
        <p:txBody>
          <a:bodyPr/>
          <a:lstStyle/>
          <a:p>
            <a:r>
              <a:rPr lang="en-US" smtClean="0"/>
              <a:t>November 2013</a:t>
            </a:r>
            <a:endParaRPr lang="en-US"/>
          </a:p>
        </p:txBody>
      </p:sp>
      <p:sp>
        <p:nvSpPr>
          <p:cNvPr id="6" name="Rectangle 6"/>
          <p:cNvSpPr>
            <a:spLocks noGrp="1" noChangeArrowheads="1"/>
          </p:cNvSpPr>
          <p:nvPr>
            <p:ph type="ftr" sz="quarter" idx="4"/>
          </p:nvPr>
        </p:nvSpPr>
        <p:spPr>
          <a:ln/>
        </p:spPr>
        <p:txBody>
          <a:bodyPr/>
          <a:lstStyle/>
          <a:p>
            <a:pPr lvl="4"/>
            <a:r>
              <a:rPr lang="en-US" smtClean="0"/>
              <a:t>Philip Levis, Stanford University</a:t>
            </a:r>
            <a:endParaRPr lang="en-US"/>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
        <p:nvSpPr>
          <p:cNvPr id="7" name="Rectangle 4"/>
          <p:cNvSpPr>
            <a:spLocks noGrp="1" noChangeArrowheads="1"/>
          </p:cNvSpPr>
          <p:nvPr>
            <p:ph type="dt" sz="half" idx="2"/>
          </p:nvPr>
        </p:nvSpPr>
        <p:spPr bwMode="auto">
          <a:xfrm>
            <a:off x="696913" y="332601"/>
            <a:ext cx="92974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Aug </a:t>
            </a:r>
            <a:r>
              <a:rPr lang="en-US" dirty="0" smtClean="0"/>
              <a:t>2020</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7" name="Rectangle 4"/>
          <p:cNvSpPr>
            <a:spLocks noGrp="1" noChangeArrowheads="1"/>
          </p:cNvSpPr>
          <p:nvPr>
            <p:ph type="dt" sz="half" idx="2"/>
          </p:nvPr>
        </p:nvSpPr>
        <p:spPr bwMode="auto">
          <a:xfrm>
            <a:off x="696913" y="332601"/>
            <a:ext cx="92974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Aug</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
        <p:nvSpPr>
          <p:cNvPr id="7"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
        <p:nvSpPr>
          <p:cNvPr id="10"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
        <p:nvSpPr>
          <p:cNvPr id="6"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
        <p:nvSpPr>
          <p:cNvPr id="5"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7359305" y="6475413"/>
            <a:ext cx="1184620" cy="184666"/>
          </a:xfrm>
        </p:spPr>
        <p:txBody>
          <a:bodyPr/>
          <a:lstStyle>
            <a:lvl1pPr>
              <a:defRPr/>
            </a:lvl1pPr>
          </a:lstStyle>
          <a:p>
            <a:r>
              <a:rPr lang="en-US" dirty="0" smtClean="0"/>
              <a:t>Ming Gan, Huawei</a:t>
            </a:r>
            <a:endParaRPr lang="en-US" dirty="0"/>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
        <p:nvSpPr>
          <p:cNvPr id="8" name="Rectangle 4"/>
          <p:cNvSpPr>
            <a:spLocks noGrp="1" noChangeArrowheads="1"/>
          </p:cNvSpPr>
          <p:nvPr>
            <p:ph type="dt" sz="half" idx="13"/>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April</a:t>
            </a:r>
            <a:r>
              <a:rPr lang="en-US" dirty="0" smtClean="0"/>
              <a:t> 2020</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2974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zh-CN" dirty="0" smtClean="0"/>
              <a:t>Aug </a:t>
            </a:r>
            <a:r>
              <a:rPr lang="en-US" dirty="0" smtClean="0"/>
              <a:t>2020</a:t>
            </a:r>
            <a:endParaRPr lang="en-US" dirty="0"/>
          </a:p>
        </p:txBody>
      </p:sp>
      <p:sp>
        <p:nvSpPr>
          <p:cNvPr id="1029" name="Rectangle 5"/>
          <p:cNvSpPr>
            <a:spLocks noGrp="1" noChangeArrowheads="1"/>
          </p:cNvSpPr>
          <p:nvPr>
            <p:ph type="ftr" sz="quarter" idx="3"/>
          </p:nvPr>
        </p:nvSpPr>
        <p:spPr bwMode="auto">
          <a:xfrm>
            <a:off x="7359305" y="6475413"/>
            <a:ext cx="11846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Ming Gan,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4546868" y="332601"/>
            <a:ext cx="389863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a:t>
            </a:r>
            <a:r>
              <a:rPr lang="en-US" sz="1800" b="1" kern="1200" dirty="0" smtClean="0">
                <a:solidFill>
                  <a:schemeClr val="tx1"/>
                </a:solidFill>
                <a:latin typeface="Times New Roman" charset="0"/>
                <a:ea typeface="+mn-ea"/>
                <a:cs typeface="+mn-cs"/>
              </a:rPr>
              <a:t>802.11-20/1124-03-00be</a:t>
            </a:r>
            <a:endParaRPr lang="en-US" sz="1800" b="1" kern="1200" dirty="0">
              <a:solidFill>
                <a:schemeClr val="tx1"/>
              </a:solidFill>
              <a:latin typeface="Times New Roman"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Microsoft_Visio_2003-2010___2.vsd"/><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a:xfrm>
            <a:off x="7359305" y="6475413"/>
            <a:ext cx="1184620" cy="184666"/>
          </a:xfrm>
        </p:spPr>
        <p:txBody>
          <a:bodyPr/>
          <a:lstStyle/>
          <a:p>
            <a:r>
              <a:rPr lang="en-US" dirty="0" smtClean="0"/>
              <a:t>Ming Gan, Huawei</a:t>
            </a:r>
            <a:endParaRPr lang="en-US" dirty="0"/>
          </a:p>
        </p:txBody>
      </p:sp>
      <p:sp>
        <p:nvSpPr>
          <p:cNvPr id="8" name="Slide Number Placeholder 5"/>
          <p:cNvSpPr>
            <a:spLocks noGrp="1"/>
          </p:cNvSpPr>
          <p:nvPr>
            <p:ph type="sldNum" sz="quarter" idx="12"/>
          </p:nvPr>
        </p:nvSpPr>
        <p:spPr/>
        <p:txBody>
          <a:bodyPr/>
          <a:lstStyle/>
          <a:p>
            <a:r>
              <a:rPr lang="en-US"/>
              <a:t>Slide </a:t>
            </a:r>
            <a:fld id="{A1DF4EA4-62C6-4747-AA37-39380629ED0A}" type="slidenum">
              <a:rPr lang="en-US"/>
              <a:pPr/>
              <a:t>1</a:t>
            </a:fld>
            <a:endParaRPr lang="en-US"/>
          </a:p>
        </p:txBody>
      </p:sp>
      <p:sp>
        <p:nvSpPr>
          <p:cNvPr id="30722" name="Rectangle 2"/>
          <p:cNvSpPr>
            <a:spLocks noGrp="1" noChangeArrowheads="1"/>
          </p:cNvSpPr>
          <p:nvPr>
            <p:ph type="title"/>
          </p:nvPr>
        </p:nvSpPr>
        <p:spPr>
          <a:xfrm>
            <a:off x="304800" y="685800"/>
            <a:ext cx="8763000" cy="762000"/>
          </a:xfrm>
          <a:noFill/>
          <a:ln/>
        </p:spPr>
        <p:txBody>
          <a:bodyPr/>
          <a:lstStyle/>
          <a:p>
            <a:pPr eaLnBrk="1" hangingPunct="1">
              <a:lnSpc>
                <a:spcPct val="120000"/>
              </a:lnSpc>
            </a:pPr>
            <a:r>
              <a:rPr lang="en-US" altLang="zh-CN" b="0" dirty="0"/>
              <a:t>ML element design</a:t>
            </a:r>
            <a:endParaRPr lang="en-US" dirty="0">
              <a:solidFill>
                <a:schemeClr val="tx1"/>
              </a:solidFill>
            </a:endParaRPr>
          </a:p>
        </p:txBody>
      </p:sp>
      <p:sp>
        <p:nvSpPr>
          <p:cNvPr id="30726" name="Rectangle 6"/>
          <p:cNvSpPr>
            <a:spLocks noGrp="1" noChangeArrowheads="1"/>
          </p:cNvSpPr>
          <p:nvPr>
            <p:ph type="body" idx="1"/>
          </p:nvPr>
        </p:nvSpPr>
        <p:spPr>
          <a:xfrm>
            <a:off x="609600" y="1600200"/>
            <a:ext cx="7772400" cy="381000"/>
          </a:xfrm>
          <a:noFill/>
          <a:ln/>
        </p:spPr>
        <p:txBody>
          <a:bodyPr/>
          <a:lstStyle/>
          <a:p>
            <a:pPr algn="ctr">
              <a:buFontTx/>
              <a:buNone/>
            </a:pPr>
            <a:r>
              <a:rPr lang="en-US" sz="2000" dirty="0"/>
              <a:t>Date:</a:t>
            </a:r>
            <a:r>
              <a:rPr lang="en-US" sz="2000" b="0" dirty="0" smtClean="0"/>
              <a:t> 2020-</a:t>
            </a:r>
            <a:r>
              <a:rPr lang="en-US" altLang="zh-CN" sz="2000" b="0" dirty="0" smtClean="0"/>
              <a:t>08</a:t>
            </a:r>
            <a:r>
              <a:rPr lang="en-US" sz="2000" b="0" dirty="0" smtClean="0"/>
              <a:t>-10</a:t>
            </a:r>
            <a:endParaRPr lang="en-US" sz="2000" b="0" dirty="0"/>
          </a:p>
        </p:txBody>
      </p:sp>
      <p:sp>
        <p:nvSpPr>
          <p:cNvPr id="30732" name="Rectangle 12"/>
          <p:cNvSpPr>
            <a:spLocks noChangeArrowheads="1"/>
          </p:cNvSpPr>
          <p:nvPr/>
        </p:nvSpPr>
        <p:spPr bwMode="auto">
          <a:xfrm>
            <a:off x="762000"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9" name="Object 11"/>
          <p:cNvGraphicFramePr>
            <a:graphicFrameLocks noChangeAspect="1"/>
          </p:cNvGraphicFramePr>
          <p:nvPr>
            <p:extLst>
              <p:ext uri="{D42A27DB-BD31-4B8C-83A1-F6EECF244321}">
                <p14:modId xmlns:p14="http://schemas.microsoft.com/office/powerpoint/2010/main" val="2164696620"/>
              </p:ext>
            </p:extLst>
          </p:nvPr>
        </p:nvGraphicFramePr>
        <p:xfrm>
          <a:off x="1139825" y="2555875"/>
          <a:ext cx="6932613" cy="3992563"/>
        </p:xfrm>
        <a:graphic>
          <a:graphicData uri="http://schemas.openxmlformats.org/presentationml/2006/ole">
            <mc:AlternateContent xmlns:mc="http://schemas.openxmlformats.org/markup-compatibility/2006">
              <mc:Choice xmlns:v="urn:schemas-microsoft-com:vml" Requires="v">
                <p:oleObj spid="_x0000_s31166" name="Document" r:id="rId4" imgW="8377861" imgH="4838633" progId="Word.Document.8">
                  <p:embed/>
                </p:oleObj>
              </mc:Choice>
              <mc:Fallback>
                <p:oleObj name="Document" r:id="rId4" imgW="8377861" imgH="4838633" progId="Word.Document.8">
                  <p:embed/>
                  <p:pic>
                    <p:nvPicPr>
                      <p:cNvPr id="0" name=""/>
                      <p:cNvPicPr>
                        <a:picLocks noChangeAspect="1" noChangeArrowheads="1"/>
                      </p:cNvPicPr>
                      <p:nvPr/>
                    </p:nvPicPr>
                    <p:blipFill>
                      <a:blip r:embed="rId5"/>
                      <a:srcRect/>
                      <a:stretch>
                        <a:fillRect/>
                      </a:stretch>
                    </p:blipFill>
                    <p:spPr bwMode="auto">
                      <a:xfrm>
                        <a:off x="1139825" y="2555875"/>
                        <a:ext cx="6932613" cy="3992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日期占位符 5"/>
          <p:cNvSpPr>
            <a:spLocks noGrp="1"/>
          </p:cNvSpPr>
          <p:nvPr>
            <p:ph type="dt" sz="half" idx="2"/>
          </p:nvPr>
        </p:nvSpPr>
        <p:spPr>
          <a:xfrm>
            <a:off x="696913" y="332601"/>
            <a:ext cx="929742" cy="276999"/>
          </a:xfrm>
        </p:spPr>
        <p:txBody>
          <a:bodyPr/>
          <a:lstStyle/>
          <a:p>
            <a:r>
              <a:rPr lang="en-US" altLang="zh-CN" dirty="0" smtClean="0"/>
              <a:t>Aug</a:t>
            </a:r>
            <a:r>
              <a:rPr lang="en-US" dirty="0" smtClean="0"/>
              <a:t> 2020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p:txBody>
          <a:bodyPr/>
          <a:lstStyle/>
          <a:p>
            <a:pPr marL="0" indent="0">
              <a:buNone/>
            </a:pPr>
            <a:r>
              <a:rPr lang="en-US" altLang="zh-CN" dirty="0"/>
              <a:t>[1] 11-20-0566-62-00be-Compendium of straw polls and </a:t>
            </a:r>
          </a:p>
          <a:p>
            <a:pPr marL="0" indent="0">
              <a:buNone/>
            </a:pPr>
            <a:r>
              <a:rPr lang="en-US" altLang="zh-CN" dirty="0"/>
              <a:t>potential changes to the Specification Framework Document</a:t>
            </a:r>
          </a:p>
          <a:p>
            <a:pPr marL="0" indent="0">
              <a:buNone/>
            </a:pPr>
            <a:r>
              <a:rPr lang="en-US" altLang="zh-CN" dirty="0"/>
              <a:t>[2] 11-20-0615-03-00be-Discovery mechanism for MLD </a:t>
            </a:r>
          </a:p>
          <a:p>
            <a:pPr marL="0" indent="0">
              <a:buNone/>
            </a:pPr>
            <a:r>
              <a:rPr lang="en-US" altLang="zh-CN" dirty="0"/>
              <a:t>[3] 11-20-0389-00-00be-</a:t>
            </a:r>
            <a:r>
              <a:rPr lang="en-US" altLang="zh-CN" b="0" dirty="0"/>
              <a:t>Multi-link discovery part 1</a:t>
            </a:r>
          </a:p>
          <a:p>
            <a:pPr marL="0" indent="0">
              <a:buNone/>
            </a:pPr>
            <a:r>
              <a:rPr lang="en-US" altLang="zh-CN" dirty="0"/>
              <a:t>[4] 11-20-0390-00-00be-</a:t>
            </a:r>
            <a:r>
              <a:rPr lang="en-US" altLang="zh-CN" b="0" dirty="0"/>
              <a:t>Multi-link discovery part </a:t>
            </a:r>
            <a:r>
              <a:rPr lang="en-US" altLang="zh-CN" b="0" dirty="0" smtClean="0"/>
              <a:t>2</a:t>
            </a:r>
          </a:p>
          <a:p>
            <a:pPr marL="0" indent="0">
              <a:buNone/>
            </a:pPr>
            <a:r>
              <a:rPr lang="en-US" altLang="zh-CN" dirty="0" smtClean="0"/>
              <a:t>[5] 11-20-1554-04-00be-ml-reconfiguration</a:t>
            </a:r>
            <a:endParaRPr lang="zh-CN" altLang="en-US"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10</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spTree>
    <p:extLst>
      <p:ext uri="{BB962C8B-B14F-4D97-AF65-F5344CB8AC3E}">
        <p14:creationId xmlns:p14="http://schemas.microsoft.com/office/powerpoint/2010/main" val="14166617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p:txBody>
          <a:bodyPr/>
          <a:lstStyle/>
          <a:p>
            <a:r>
              <a:rPr lang="en-US" altLang="zh-CN" dirty="0" smtClean="0"/>
              <a:t>Do </a:t>
            </a:r>
            <a:r>
              <a:rPr lang="en-US" altLang="zh-CN" dirty="0"/>
              <a:t>you agree to add Link ID and Change Sequence </a:t>
            </a:r>
            <a:r>
              <a:rPr lang="en-US" altLang="zh-CN" dirty="0" smtClean="0"/>
              <a:t>subfields </a:t>
            </a:r>
            <a:r>
              <a:rPr lang="en-US" altLang="zh-CN" dirty="0"/>
              <a:t>for the transmitting AP in the common part of an ML element, and a control field indicating the presence or not of </a:t>
            </a:r>
            <a:r>
              <a:rPr lang="en-US" altLang="zh-CN"/>
              <a:t>these </a:t>
            </a:r>
            <a:r>
              <a:rPr lang="en-US" altLang="zh-CN" smtClean="0"/>
              <a:t>fields in R1.</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11</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spTree>
    <p:extLst>
      <p:ext uri="{BB962C8B-B14F-4D97-AF65-F5344CB8AC3E}">
        <p14:creationId xmlns:p14="http://schemas.microsoft.com/office/powerpoint/2010/main" val="18059256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a:t>
            </a:r>
            <a:endParaRPr lang="zh-CN" altLang="en-US" dirty="0"/>
          </a:p>
        </p:txBody>
      </p:sp>
      <p:sp>
        <p:nvSpPr>
          <p:cNvPr id="3" name="内容占位符 2"/>
          <p:cNvSpPr>
            <a:spLocks noGrp="1"/>
          </p:cNvSpPr>
          <p:nvPr>
            <p:ph idx="1"/>
          </p:nvPr>
        </p:nvSpPr>
        <p:spPr/>
        <p:txBody>
          <a:bodyPr/>
          <a:lstStyle/>
          <a:p>
            <a:r>
              <a:rPr lang="en-US" altLang="zh-CN" dirty="0" smtClean="0"/>
              <a:t>Do you agree that the ML Probe Request frame can be used to solicit the info of any single AP MLD of the following in R1</a:t>
            </a:r>
          </a:p>
          <a:p>
            <a:pPr lvl="1"/>
            <a:r>
              <a:rPr lang="en-US" altLang="zh-CN" sz="1600" dirty="0" smtClean="0">
                <a:solidFill>
                  <a:srgbClr val="000000"/>
                </a:solidFill>
              </a:rPr>
              <a:t>An AP MLD which includes the recipient AP </a:t>
            </a:r>
          </a:p>
          <a:p>
            <a:pPr lvl="1"/>
            <a:r>
              <a:rPr lang="en-US" altLang="zh-CN" sz="1600" dirty="0" smtClean="0">
                <a:solidFill>
                  <a:srgbClr val="000000"/>
                </a:solidFill>
              </a:rPr>
              <a:t>An AP MLD which contains the non-transmitted BSSID that in the same multiple BSSID set as the recipient AP</a:t>
            </a:r>
          </a:p>
          <a:p>
            <a:pPr lvl="1"/>
            <a:r>
              <a:rPr lang="en-US" altLang="zh-CN" sz="1600" dirty="0" smtClean="0">
                <a:solidFill>
                  <a:srgbClr val="000000"/>
                </a:solidFill>
              </a:rPr>
              <a:t>An AP MLD </a:t>
            </a:r>
            <a:r>
              <a:rPr lang="en-US" altLang="zh-CN" sz="1600" dirty="0">
                <a:solidFill>
                  <a:srgbClr val="000000"/>
                </a:solidFill>
              </a:rPr>
              <a:t>for which there is no affiliated AP working on the same link as the </a:t>
            </a:r>
            <a:r>
              <a:rPr lang="en-US" altLang="zh-CN" sz="1600" dirty="0" smtClean="0">
                <a:solidFill>
                  <a:srgbClr val="000000"/>
                </a:solidFill>
              </a:rPr>
              <a:t>recipient AP and there is </a:t>
            </a:r>
            <a:r>
              <a:rPr lang="en-GB" altLang="zh-CN" sz="1600" dirty="0" smtClean="0"/>
              <a:t>at </a:t>
            </a:r>
            <a:r>
              <a:rPr lang="en-GB" altLang="zh-CN" sz="1600" dirty="0"/>
              <a:t>least one AP of the </a:t>
            </a:r>
            <a:r>
              <a:rPr lang="en-GB" altLang="zh-CN" sz="1600" dirty="0" smtClean="0"/>
              <a:t>AP </a:t>
            </a:r>
            <a:r>
              <a:rPr lang="en-GB" altLang="zh-CN" sz="1600" dirty="0"/>
              <a:t>MLD is in the same multiple BSSID set as an AP affiliated with the AP MLD of the </a:t>
            </a:r>
            <a:r>
              <a:rPr lang="en-US" altLang="zh-CN" sz="1600" dirty="0">
                <a:solidFill>
                  <a:srgbClr val="000000"/>
                </a:solidFill>
              </a:rPr>
              <a:t>recipient AP</a:t>
            </a:r>
            <a:r>
              <a:rPr lang="en-US" altLang="zh-CN" dirty="0" smtClean="0"/>
              <a:t> </a:t>
            </a:r>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12</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spTree>
    <p:extLst>
      <p:ext uri="{BB962C8B-B14F-4D97-AF65-F5344CB8AC3E}">
        <p14:creationId xmlns:p14="http://schemas.microsoft.com/office/powerpoint/2010/main" val="34707853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a:t>
            </a:r>
            <a:endParaRPr lang="zh-CN" altLang="en-US" dirty="0"/>
          </a:p>
        </p:txBody>
      </p:sp>
      <p:sp>
        <p:nvSpPr>
          <p:cNvPr id="3" name="内容占位符 2"/>
          <p:cNvSpPr>
            <a:spLocks noGrp="1"/>
          </p:cNvSpPr>
          <p:nvPr>
            <p:ph idx="1"/>
          </p:nvPr>
        </p:nvSpPr>
        <p:spPr>
          <a:xfrm>
            <a:off x="685800" y="1905000"/>
            <a:ext cx="7772400" cy="4114800"/>
          </a:xfrm>
        </p:spPr>
        <p:txBody>
          <a:bodyPr/>
          <a:lstStyle/>
          <a:p>
            <a:r>
              <a:rPr lang="en-GB" altLang="zh-CN" dirty="0"/>
              <a:t>802.11be defines mechanism(s) to include ML element that a STA of an MLD provides in its mgmt. frames, during discovery and ML setup, as described </a:t>
            </a:r>
            <a:r>
              <a:rPr lang="en-GB" altLang="zh-CN" dirty="0" smtClean="0"/>
              <a:t>below</a:t>
            </a:r>
            <a:r>
              <a:rPr lang="en-US" altLang="zh-CN" dirty="0" smtClean="0"/>
              <a:t>[1]</a:t>
            </a:r>
            <a:r>
              <a:rPr lang="en-GB" altLang="zh-CN" dirty="0" smtClean="0"/>
              <a:t>: </a:t>
            </a:r>
            <a:endParaRPr lang="zh-CN" altLang="zh-CN" dirty="0"/>
          </a:p>
          <a:p>
            <a:pPr lvl="1"/>
            <a:r>
              <a:rPr lang="en-GB" altLang="zh-CN" sz="1600" dirty="0"/>
              <a:t>MLD Level/Common Info</a:t>
            </a:r>
            <a:endParaRPr lang="zh-CN" altLang="zh-CN" sz="1600" dirty="0"/>
          </a:p>
          <a:p>
            <a:pPr lvl="1" indent="285750"/>
            <a:r>
              <a:rPr lang="en-GB" altLang="zh-CN" sz="1600" dirty="0"/>
              <a:t>Information common to all the STAs of the MLD.</a:t>
            </a:r>
            <a:endParaRPr lang="zh-CN" altLang="zh-CN" sz="1600" dirty="0"/>
          </a:p>
          <a:p>
            <a:pPr lvl="1"/>
            <a:r>
              <a:rPr lang="en-GB" altLang="zh-CN" sz="1600" dirty="0"/>
              <a:t>Per-link information </a:t>
            </a:r>
            <a:endParaRPr lang="zh-CN" altLang="zh-CN" sz="1600" dirty="0"/>
          </a:p>
          <a:p>
            <a:pPr lvl="1" indent="285750"/>
            <a:r>
              <a:rPr lang="en-GB" altLang="zh-CN" sz="1600" dirty="0"/>
              <a:t>Capabilities and Operational parameter of other STAs of the MLD other than the advertising STA. </a:t>
            </a:r>
            <a:endParaRPr lang="zh-CN" altLang="zh-CN" sz="1600" dirty="0"/>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graphicFrame>
        <p:nvGraphicFramePr>
          <p:cNvPr id="7" name="Table 9">
            <a:extLst>
              <a:ext uri="{FF2B5EF4-FFF2-40B4-BE49-F238E27FC236}">
                <a16:creationId xmlns="" xmlns:a16="http://schemas.microsoft.com/office/drawing/2014/main" id="{84CD169A-9C35-4372-945D-9FCDED94EFC0}"/>
              </a:ext>
            </a:extLst>
          </p:cNvPr>
          <p:cNvGraphicFramePr>
            <a:graphicFrameLocks noGrp="1"/>
          </p:cNvGraphicFramePr>
          <p:nvPr>
            <p:extLst>
              <p:ext uri="{D42A27DB-BD31-4B8C-83A1-F6EECF244321}">
                <p14:modId xmlns:p14="http://schemas.microsoft.com/office/powerpoint/2010/main" val="3036501131"/>
              </p:ext>
            </p:extLst>
          </p:nvPr>
        </p:nvGraphicFramePr>
        <p:xfrm>
          <a:off x="729570" y="4912777"/>
          <a:ext cx="7535409" cy="770446"/>
        </p:xfrm>
        <a:graphic>
          <a:graphicData uri="http://schemas.openxmlformats.org/drawingml/2006/table">
            <a:tbl>
              <a:tblPr>
                <a:tableStyleId>{5C22544A-7EE6-4342-B048-85BDC9FD1C3A}</a:tableStyleId>
              </a:tblPr>
              <a:tblGrid>
                <a:gridCol w="488659">
                  <a:extLst>
                    <a:ext uri="{9D8B030D-6E8A-4147-A177-3AD203B41FA5}">
                      <a16:colId xmlns="" xmlns:a16="http://schemas.microsoft.com/office/drawing/2014/main" val="3317732376"/>
                    </a:ext>
                  </a:extLst>
                </a:gridCol>
                <a:gridCol w="536895">
                  <a:extLst>
                    <a:ext uri="{9D8B030D-6E8A-4147-A177-3AD203B41FA5}">
                      <a16:colId xmlns="" xmlns:a16="http://schemas.microsoft.com/office/drawing/2014/main" val="2148176915"/>
                    </a:ext>
                  </a:extLst>
                </a:gridCol>
                <a:gridCol w="562063">
                  <a:extLst>
                    <a:ext uri="{9D8B030D-6E8A-4147-A177-3AD203B41FA5}">
                      <a16:colId xmlns="" xmlns:a16="http://schemas.microsoft.com/office/drawing/2014/main" val="1208655651"/>
                    </a:ext>
                  </a:extLst>
                </a:gridCol>
                <a:gridCol w="729842">
                  <a:extLst>
                    <a:ext uri="{9D8B030D-6E8A-4147-A177-3AD203B41FA5}">
                      <a16:colId xmlns="" xmlns:a16="http://schemas.microsoft.com/office/drawing/2014/main" val="3466758722"/>
                    </a:ext>
                  </a:extLst>
                </a:gridCol>
                <a:gridCol w="687897">
                  <a:extLst>
                    <a:ext uri="{9D8B030D-6E8A-4147-A177-3AD203B41FA5}">
                      <a16:colId xmlns="" xmlns:a16="http://schemas.microsoft.com/office/drawing/2014/main" val="98292594"/>
                    </a:ext>
                  </a:extLst>
                </a:gridCol>
                <a:gridCol w="813732">
                  <a:extLst>
                    <a:ext uri="{9D8B030D-6E8A-4147-A177-3AD203B41FA5}">
                      <a16:colId xmlns="" xmlns:a16="http://schemas.microsoft.com/office/drawing/2014/main" val="40647484"/>
                    </a:ext>
                  </a:extLst>
                </a:gridCol>
                <a:gridCol w="755009">
                  <a:extLst>
                    <a:ext uri="{9D8B030D-6E8A-4147-A177-3AD203B41FA5}">
                      <a16:colId xmlns="" xmlns:a16="http://schemas.microsoft.com/office/drawing/2014/main" val="3804376490"/>
                    </a:ext>
                  </a:extLst>
                </a:gridCol>
                <a:gridCol w="730779">
                  <a:extLst>
                    <a:ext uri="{9D8B030D-6E8A-4147-A177-3AD203B41FA5}">
                      <a16:colId xmlns="" xmlns:a16="http://schemas.microsoft.com/office/drawing/2014/main" val="1807116085"/>
                    </a:ext>
                  </a:extLst>
                </a:gridCol>
                <a:gridCol w="751861">
                  <a:extLst>
                    <a:ext uri="{9D8B030D-6E8A-4147-A177-3AD203B41FA5}">
                      <a16:colId xmlns="" xmlns:a16="http://schemas.microsoft.com/office/drawing/2014/main" val="3424700240"/>
                    </a:ext>
                  </a:extLst>
                </a:gridCol>
                <a:gridCol w="1478672">
                  <a:extLst>
                    <a:ext uri="{9D8B030D-6E8A-4147-A177-3AD203B41FA5}">
                      <a16:colId xmlns="" xmlns:a16="http://schemas.microsoft.com/office/drawing/2014/main" val="1401759469"/>
                    </a:ext>
                  </a:extLst>
                </a:gridCol>
              </a:tblGrid>
              <a:tr h="400050">
                <a:tc>
                  <a:txBody>
                    <a:bodyPr/>
                    <a:lstStyle/>
                    <a:p>
                      <a:pPr>
                        <a:lnSpc>
                          <a:spcPct val="107000"/>
                        </a:lnSpc>
                      </a:pPr>
                      <a:endParaRPr lang="en-US" sz="1100" u="none" dirty="0">
                        <a:effectLst/>
                        <a:latin typeface="Calibri" panose="020F0502020204030204" pitchFamily="34"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Element ID</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Length</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Element ID Extension</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tc>
                  <a:txBody>
                    <a:bodyPr/>
                    <a:lstStyle/>
                    <a:p>
                      <a:pPr marL="0" marR="0" algn="ctr">
                        <a:lnSpc>
                          <a:spcPct val="107000"/>
                        </a:lnSpc>
                        <a:spcBef>
                          <a:spcPts val="0"/>
                        </a:spcBef>
                        <a:spcAft>
                          <a:spcPts val="0"/>
                        </a:spcAft>
                      </a:pPr>
                      <a:r>
                        <a:rPr lang="en-US" sz="900" u="none" dirty="0">
                          <a:effectLst/>
                        </a:rPr>
                        <a:t>Common Control</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MLD Address</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Optional Sub-elements</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extLst>
                  <a:ext uri="{0D108BD9-81ED-4DB2-BD59-A6C34878D82A}">
                    <a16:rowId xmlns="" xmlns:a16="http://schemas.microsoft.com/office/drawing/2014/main" val="1616062714"/>
                  </a:ext>
                </a:extLst>
              </a:tr>
              <a:tr h="0">
                <a:tc>
                  <a:txBody>
                    <a:bodyPr/>
                    <a:lstStyle/>
                    <a:p>
                      <a:pPr marL="0" marR="0" algn="ctr">
                        <a:lnSpc>
                          <a:spcPct val="107000"/>
                        </a:lnSpc>
                        <a:spcBef>
                          <a:spcPts val="0"/>
                        </a:spcBef>
                        <a:spcAft>
                          <a:spcPts val="0"/>
                        </a:spcAft>
                      </a:pPr>
                      <a:r>
                        <a:rPr lang="en-US" sz="900" u="none">
                          <a:effectLst/>
                        </a:rPr>
                        <a:t>Octets:</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tc>
                  <a:txBody>
                    <a:bodyPr/>
                    <a:lstStyle/>
                    <a:p>
                      <a:pPr marL="0" marR="0" algn="ctr">
                        <a:lnSpc>
                          <a:spcPct val="107000"/>
                        </a:lnSpc>
                        <a:spcBef>
                          <a:spcPts val="0"/>
                        </a:spcBef>
                        <a:spcAft>
                          <a:spcPts val="0"/>
                        </a:spcAft>
                      </a:pPr>
                      <a:r>
                        <a:rPr lang="en-US" sz="900" u="none" dirty="0" smtClean="0">
                          <a:effectLst/>
                        </a:rPr>
                        <a:t>1</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0 or 6</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smtClean="0">
                          <a:effectLst/>
                          <a:latin typeface="+mn-lt"/>
                          <a:ea typeface="+mn-ea"/>
                          <a:cs typeface="+mn-cs"/>
                        </a:rPr>
                        <a:t>…</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variable</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extLst>
                  <a:ext uri="{0D108BD9-81ED-4DB2-BD59-A6C34878D82A}">
                    <a16:rowId xmlns="" xmlns:a16="http://schemas.microsoft.com/office/drawing/2014/main" val="1018296499"/>
                  </a:ext>
                </a:extLst>
              </a:tr>
            </a:tbl>
          </a:graphicData>
        </a:graphic>
      </p:graphicFrame>
      <p:sp>
        <p:nvSpPr>
          <p:cNvPr id="8" name="Right Brace 10">
            <a:extLst>
              <a:ext uri="{FF2B5EF4-FFF2-40B4-BE49-F238E27FC236}">
                <a16:creationId xmlns="" xmlns:a16="http://schemas.microsoft.com/office/drawing/2014/main" id="{ED930BA1-3FC4-4C2F-9DBA-6467788AA831}"/>
              </a:ext>
            </a:extLst>
          </p:cNvPr>
          <p:cNvSpPr/>
          <p:nvPr/>
        </p:nvSpPr>
        <p:spPr bwMode="auto">
          <a:xfrm rot="5400000">
            <a:off x="4761833" y="3934710"/>
            <a:ext cx="246221" cy="3611770"/>
          </a:xfrm>
          <a:prstGeom prst="rightBrace">
            <a:avLst>
              <a:gd name="adj1" fmla="val 348443"/>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TextBox 11">
            <a:extLst>
              <a:ext uri="{FF2B5EF4-FFF2-40B4-BE49-F238E27FC236}">
                <a16:creationId xmlns="" xmlns:a16="http://schemas.microsoft.com/office/drawing/2014/main" id="{9507AD9C-5BDE-4BEC-90F1-8703037237DE}"/>
              </a:ext>
            </a:extLst>
          </p:cNvPr>
          <p:cNvSpPr txBox="1"/>
          <p:nvPr/>
        </p:nvSpPr>
        <p:spPr>
          <a:xfrm>
            <a:off x="4064048" y="5897962"/>
            <a:ext cx="1553630" cy="246221"/>
          </a:xfrm>
          <a:prstGeom prst="rect">
            <a:avLst/>
          </a:prstGeom>
          <a:noFill/>
        </p:spPr>
        <p:txBody>
          <a:bodyPr wrap="none" rtlCol="0">
            <a:spAutoFit/>
          </a:bodyPr>
          <a:lstStyle/>
          <a:p>
            <a:r>
              <a:rPr lang="en-US" sz="1000" dirty="0" smtClean="0"/>
              <a:t>MLD </a:t>
            </a:r>
            <a:r>
              <a:rPr lang="en-US" altLang="zh-CN" sz="1000" dirty="0" smtClean="0"/>
              <a:t>Level/Common Info</a:t>
            </a:r>
            <a:endParaRPr lang="en-US" sz="1000" dirty="0"/>
          </a:p>
        </p:txBody>
      </p:sp>
      <p:sp>
        <p:nvSpPr>
          <p:cNvPr id="10" name="Right Brace 12">
            <a:extLst>
              <a:ext uri="{FF2B5EF4-FFF2-40B4-BE49-F238E27FC236}">
                <a16:creationId xmlns="" xmlns:a16="http://schemas.microsoft.com/office/drawing/2014/main" id="{84D62EF5-3E40-4E7D-986F-B611D963D5A6}"/>
              </a:ext>
            </a:extLst>
          </p:cNvPr>
          <p:cNvSpPr/>
          <p:nvPr/>
        </p:nvSpPr>
        <p:spPr bwMode="auto">
          <a:xfrm rot="5400000">
            <a:off x="7380602" y="4993974"/>
            <a:ext cx="246221" cy="1493239"/>
          </a:xfrm>
          <a:prstGeom prst="rightBrace">
            <a:avLst>
              <a:gd name="adj1" fmla="val 348443"/>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3">
            <a:extLst>
              <a:ext uri="{FF2B5EF4-FFF2-40B4-BE49-F238E27FC236}">
                <a16:creationId xmlns="" xmlns:a16="http://schemas.microsoft.com/office/drawing/2014/main" id="{63366561-A91C-4611-AD6D-5282AA6D4BAF}"/>
              </a:ext>
            </a:extLst>
          </p:cNvPr>
          <p:cNvSpPr txBox="1"/>
          <p:nvPr/>
        </p:nvSpPr>
        <p:spPr>
          <a:xfrm>
            <a:off x="6690829" y="5867184"/>
            <a:ext cx="1625766" cy="246221"/>
          </a:xfrm>
          <a:prstGeom prst="rect">
            <a:avLst/>
          </a:prstGeom>
          <a:noFill/>
        </p:spPr>
        <p:txBody>
          <a:bodyPr wrap="square" rtlCol="0">
            <a:spAutoFit/>
          </a:bodyPr>
          <a:lstStyle/>
          <a:p>
            <a:pPr algn="ctr"/>
            <a:r>
              <a:rPr lang="en-US" sz="1000" dirty="0" smtClean="0"/>
              <a:t>Per-Link Info</a:t>
            </a:r>
            <a:endParaRPr lang="en-US" sz="1000" dirty="0"/>
          </a:p>
        </p:txBody>
      </p:sp>
      <p:sp>
        <p:nvSpPr>
          <p:cNvPr id="12" name="Rectangle 14">
            <a:extLst>
              <a:ext uri="{FF2B5EF4-FFF2-40B4-BE49-F238E27FC236}">
                <a16:creationId xmlns="" xmlns:a16="http://schemas.microsoft.com/office/drawing/2014/main" id="{B1323AB8-3B78-4ED7-918B-4D7DE970D358}"/>
              </a:ext>
            </a:extLst>
          </p:cNvPr>
          <p:cNvSpPr/>
          <p:nvPr/>
        </p:nvSpPr>
        <p:spPr>
          <a:xfrm>
            <a:off x="2527798" y="4572000"/>
            <a:ext cx="4572000" cy="261610"/>
          </a:xfrm>
          <a:prstGeom prst="rect">
            <a:avLst/>
          </a:prstGeom>
        </p:spPr>
        <p:txBody>
          <a:bodyPr>
            <a:spAutoFit/>
          </a:bodyPr>
          <a:lstStyle/>
          <a:p>
            <a:pPr algn="ctr">
              <a:spcAft>
                <a:spcPts val="1000"/>
              </a:spcAft>
            </a:pPr>
            <a:r>
              <a:rPr lang="en-GB" sz="1100" i="1" dirty="0" smtClean="0">
                <a:solidFill>
                  <a:srgbClr val="44546A"/>
                </a:solidFill>
                <a:latin typeface="Times New Roman" panose="02020603050405020304" pitchFamily="18" charset="0"/>
                <a:ea typeface="Times New Roman" panose="02020603050405020304" pitchFamily="18" charset="0"/>
              </a:rPr>
              <a:t>Multiple </a:t>
            </a:r>
            <a:r>
              <a:rPr lang="en-GB" sz="1100" i="1" dirty="0">
                <a:solidFill>
                  <a:srgbClr val="44546A"/>
                </a:solidFill>
                <a:latin typeface="Times New Roman" panose="02020603050405020304" pitchFamily="18" charset="0"/>
                <a:ea typeface="Times New Roman" panose="02020603050405020304" pitchFamily="18" charset="0"/>
              </a:rPr>
              <a:t>Link </a:t>
            </a:r>
            <a:r>
              <a:rPr lang="en-GB" sz="1100" i="1" dirty="0" smtClean="0">
                <a:solidFill>
                  <a:srgbClr val="44546A"/>
                </a:solidFill>
                <a:latin typeface="Times New Roman" panose="02020603050405020304" pitchFamily="18" charset="0"/>
                <a:ea typeface="Times New Roman" panose="02020603050405020304" pitchFamily="18" charset="0"/>
              </a:rPr>
              <a:t>element</a:t>
            </a:r>
            <a:endParaRPr lang="en-US" sz="1100" i="1" dirty="0">
              <a:solidFill>
                <a:srgbClr val="44546A"/>
              </a:solidFill>
              <a:latin typeface="Times New Roman" panose="02020603050405020304" pitchFamily="18" charset="0"/>
              <a:ea typeface="Times New Roman" panose="02020603050405020304" pitchFamily="18" charset="0"/>
            </a:endParaRPr>
          </a:p>
        </p:txBody>
      </p:sp>
      <p:cxnSp>
        <p:nvCxnSpPr>
          <p:cNvPr id="13" name="Straight Connector 21">
            <a:extLst>
              <a:ext uri="{FF2B5EF4-FFF2-40B4-BE49-F238E27FC236}">
                <a16:creationId xmlns="" xmlns:a16="http://schemas.microsoft.com/office/drawing/2014/main" id="{D6A58C64-AF0F-4BF3-8EAD-247599DD68B6}"/>
              </a:ext>
            </a:extLst>
          </p:cNvPr>
          <p:cNvCxnSpPr>
            <a:cxnSpLocks/>
          </p:cNvCxnSpPr>
          <p:nvPr/>
        </p:nvCxnSpPr>
        <p:spPr bwMode="auto">
          <a:xfrm flipH="1">
            <a:off x="1210470" y="5476983"/>
            <a:ext cx="1915430" cy="52640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23">
            <a:extLst>
              <a:ext uri="{FF2B5EF4-FFF2-40B4-BE49-F238E27FC236}">
                <a16:creationId xmlns="" xmlns:a16="http://schemas.microsoft.com/office/drawing/2014/main" id="{EF9B70F3-ABF4-4FC3-A00D-40009C21A342}"/>
              </a:ext>
            </a:extLst>
          </p:cNvPr>
          <p:cNvCxnSpPr>
            <a:cxnSpLocks/>
            <a:endCxn id="9" idx="1"/>
          </p:cNvCxnSpPr>
          <p:nvPr/>
        </p:nvCxnSpPr>
        <p:spPr bwMode="auto">
          <a:xfrm>
            <a:off x="3667688" y="5450209"/>
            <a:ext cx="396360" cy="57086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Rectangle 27">
            <a:extLst>
              <a:ext uri="{FF2B5EF4-FFF2-40B4-BE49-F238E27FC236}">
                <a16:creationId xmlns="" xmlns:a16="http://schemas.microsoft.com/office/drawing/2014/main" id="{0D16A22C-F7AB-40B0-8459-2C377E83B455}"/>
              </a:ext>
            </a:extLst>
          </p:cNvPr>
          <p:cNvSpPr/>
          <p:nvPr/>
        </p:nvSpPr>
        <p:spPr bwMode="auto">
          <a:xfrm>
            <a:off x="1210470" y="6008405"/>
            <a:ext cx="2881634" cy="412777"/>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16" name="Straight Connector 30">
            <a:extLst>
              <a:ext uri="{FF2B5EF4-FFF2-40B4-BE49-F238E27FC236}">
                <a16:creationId xmlns="" xmlns:a16="http://schemas.microsoft.com/office/drawing/2014/main" id="{D3E02F8E-52BB-403D-83A9-07A49DA89934}"/>
              </a:ext>
            </a:extLst>
          </p:cNvPr>
          <p:cNvCxnSpPr>
            <a:cxnSpLocks/>
          </p:cNvCxnSpPr>
          <p:nvPr/>
        </p:nvCxnSpPr>
        <p:spPr bwMode="auto">
          <a:xfrm>
            <a:off x="3521638" y="6008405"/>
            <a:ext cx="0" cy="414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31">
            <a:extLst>
              <a:ext uri="{FF2B5EF4-FFF2-40B4-BE49-F238E27FC236}">
                <a16:creationId xmlns="" xmlns:a16="http://schemas.microsoft.com/office/drawing/2014/main" id="{EC71750A-46C9-4607-8808-C6F57C702004}"/>
              </a:ext>
            </a:extLst>
          </p:cNvPr>
          <p:cNvSpPr txBox="1"/>
          <p:nvPr/>
        </p:nvSpPr>
        <p:spPr>
          <a:xfrm>
            <a:off x="1210470" y="5973071"/>
            <a:ext cx="620784" cy="461665"/>
          </a:xfrm>
          <a:prstGeom prst="rect">
            <a:avLst/>
          </a:prstGeom>
          <a:noFill/>
        </p:spPr>
        <p:txBody>
          <a:bodyPr wrap="square" rtlCol="0">
            <a:spAutoFit/>
          </a:bodyPr>
          <a:lstStyle/>
          <a:p>
            <a:r>
              <a:rPr lang="en-US" sz="800" dirty="0"/>
              <a:t>MLD </a:t>
            </a:r>
            <a:r>
              <a:rPr lang="en-US" sz="800" dirty="0" err="1"/>
              <a:t>Addr</a:t>
            </a:r>
            <a:r>
              <a:rPr lang="en-US" sz="800" dirty="0"/>
              <a:t> Present</a:t>
            </a:r>
          </a:p>
        </p:txBody>
      </p:sp>
      <p:cxnSp>
        <p:nvCxnSpPr>
          <p:cNvPr id="18" name="Straight Connector 35">
            <a:extLst>
              <a:ext uri="{FF2B5EF4-FFF2-40B4-BE49-F238E27FC236}">
                <a16:creationId xmlns="" xmlns:a16="http://schemas.microsoft.com/office/drawing/2014/main" id="{2E46884A-24A2-4E7E-8DF4-204D0DD74C25}"/>
              </a:ext>
            </a:extLst>
          </p:cNvPr>
          <p:cNvCxnSpPr>
            <a:cxnSpLocks/>
          </p:cNvCxnSpPr>
          <p:nvPr/>
        </p:nvCxnSpPr>
        <p:spPr bwMode="auto">
          <a:xfrm>
            <a:off x="1755754" y="6008405"/>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36">
            <a:extLst>
              <a:ext uri="{FF2B5EF4-FFF2-40B4-BE49-F238E27FC236}">
                <a16:creationId xmlns="" xmlns:a16="http://schemas.microsoft.com/office/drawing/2014/main" id="{D2837517-30E5-4393-B019-13AF75F9D603}"/>
              </a:ext>
            </a:extLst>
          </p:cNvPr>
          <p:cNvCxnSpPr>
            <a:cxnSpLocks/>
          </p:cNvCxnSpPr>
          <p:nvPr/>
        </p:nvCxnSpPr>
        <p:spPr bwMode="auto">
          <a:xfrm>
            <a:off x="2344382" y="6008405"/>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Straight Connector 37">
            <a:extLst>
              <a:ext uri="{FF2B5EF4-FFF2-40B4-BE49-F238E27FC236}">
                <a16:creationId xmlns="" xmlns:a16="http://schemas.microsoft.com/office/drawing/2014/main" id="{4F9163A8-092D-458E-A6B3-7D656A5BCF04}"/>
              </a:ext>
            </a:extLst>
          </p:cNvPr>
          <p:cNvCxnSpPr>
            <a:cxnSpLocks/>
          </p:cNvCxnSpPr>
          <p:nvPr/>
        </p:nvCxnSpPr>
        <p:spPr bwMode="auto">
          <a:xfrm>
            <a:off x="2933010" y="6008405"/>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1" name="矩形 20"/>
          <p:cNvSpPr/>
          <p:nvPr/>
        </p:nvSpPr>
        <p:spPr bwMode="auto">
          <a:xfrm>
            <a:off x="6757092" y="4572000"/>
            <a:ext cx="1728877" cy="1950906"/>
          </a:xfrm>
          <a:prstGeom prst="rect">
            <a:avLst/>
          </a:prstGeom>
          <a:noFill/>
          <a:ln>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smtClean="0">
              <a:ln>
                <a:noFill/>
              </a:ln>
              <a:solidFill>
                <a:schemeClr val="tx1"/>
              </a:solidFill>
              <a:effectLst/>
              <a:latin typeface="Arial" charset="0"/>
              <a:ea typeface="宋体" charset="-122"/>
            </a:endParaRPr>
          </a:p>
        </p:txBody>
      </p:sp>
    </p:spTree>
    <p:extLst>
      <p:ext uri="{BB962C8B-B14F-4D97-AF65-F5344CB8AC3E}">
        <p14:creationId xmlns:p14="http://schemas.microsoft.com/office/powerpoint/2010/main" val="4131813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Recap</a:t>
            </a:r>
            <a:endParaRPr lang="zh-CN" altLang="en-US" dirty="0"/>
          </a:p>
        </p:txBody>
      </p:sp>
      <p:sp>
        <p:nvSpPr>
          <p:cNvPr id="3" name="内容占位符 2"/>
          <p:cNvSpPr>
            <a:spLocks noGrp="1"/>
          </p:cNvSpPr>
          <p:nvPr>
            <p:ph idx="1"/>
          </p:nvPr>
        </p:nvSpPr>
        <p:spPr>
          <a:xfrm>
            <a:off x="685800" y="1676400"/>
            <a:ext cx="7772400" cy="4114800"/>
          </a:xfrm>
        </p:spPr>
        <p:txBody>
          <a:bodyPr/>
          <a:lstStyle/>
          <a:p>
            <a:pPr lvl="0"/>
            <a:r>
              <a:rPr lang="en-US" altLang="zh-CN" sz="2000" dirty="0">
                <a:solidFill>
                  <a:srgbClr val="000000"/>
                </a:solidFill>
              </a:rPr>
              <a:t>During the discovery phase, an AP within an AP MLD should only include the MLD-level/common info field of the ML element in the Beacon or non-ML Probe Response </a:t>
            </a:r>
            <a:r>
              <a:rPr lang="en-US" altLang="zh-CN" sz="2000" dirty="0" smtClean="0">
                <a:solidFill>
                  <a:srgbClr val="000000"/>
                </a:solidFill>
              </a:rPr>
              <a:t>frame </a:t>
            </a:r>
          </a:p>
          <a:p>
            <a:pPr lvl="1"/>
            <a:r>
              <a:rPr lang="en-US" altLang="zh-CN" sz="1600" dirty="0" smtClean="0">
                <a:solidFill>
                  <a:srgbClr val="000000"/>
                </a:solidFill>
              </a:rPr>
              <a:t>The MLD-level/common info includes MLD MAC address and other TBD info</a:t>
            </a:r>
          </a:p>
          <a:p>
            <a:pPr marL="342900" lvl="1" indent="-342900">
              <a:buFontTx/>
              <a:buChar char="•"/>
            </a:pPr>
            <a:r>
              <a:rPr lang="en-US" altLang="zh-CN" b="1" dirty="0" smtClean="0">
                <a:solidFill>
                  <a:srgbClr val="000000"/>
                </a:solidFill>
                <a:cs typeface="+mn-cs"/>
              </a:rPr>
              <a:t>During </a:t>
            </a:r>
            <a:r>
              <a:rPr lang="en-US" altLang="zh-CN" b="1" dirty="0">
                <a:solidFill>
                  <a:srgbClr val="000000"/>
                </a:solidFill>
                <a:cs typeface="+mn-cs"/>
              </a:rPr>
              <a:t>the multi-link set up phase,  a STA in a MLD  can provide a complete ML element</a:t>
            </a:r>
          </a:p>
          <a:p>
            <a:pPr lvl="1"/>
            <a:r>
              <a:rPr lang="en-US" altLang="zh-CN" sz="1600" dirty="0">
                <a:solidFill>
                  <a:srgbClr val="000000"/>
                </a:solidFill>
              </a:rPr>
              <a:t>MLD-level information that is common to all STAs in the same MLD </a:t>
            </a:r>
          </a:p>
          <a:p>
            <a:pPr lvl="1"/>
            <a:r>
              <a:rPr lang="en-US" altLang="zh-CN" sz="1600" dirty="0">
                <a:solidFill>
                  <a:srgbClr val="000000"/>
                </a:solidFill>
              </a:rPr>
              <a:t>and per-link information that is specific to the STA on each link in management frames</a:t>
            </a:r>
          </a:p>
          <a:p>
            <a:pPr marL="342900" lvl="1" indent="-342900">
              <a:buFontTx/>
              <a:buChar char="•"/>
            </a:pPr>
            <a:r>
              <a:rPr lang="en-US" altLang="zh-CN" b="1" dirty="0" smtClean="0">
                <a:solidFill>
                  <a:srgbClr val="000000"/>
                </a:solidFill>
              </a:rPr>
              <a:t>Moreover, an AP in an AP MLD can provide a complete or partial ML element in the ML Probe Response frame as per the ML Probe Request frame</a:t>
            </a:r>
          </a:p>
          <a:p>
            <a:pPr lvl="1"/>
            <a:r>
              <a:rPr lang="en-US" altLang="zh-CN" sz="1600" dirty="0" smtClean="0">
                <a:solidFill>
                  <a:srgbClr val="000000"/>
                </a:solidFill>
              </a:rPr>
              <a:t>An AP receives the ML Probe Request frame which solicits the info of  specific AP within the target AP MLD</a:t>
            </a:r>
          </a:p>
          <a:p>
            <a:pPr lvl="1"/>
            <a:r>
              <a:rPr lang="en-US" altLang="zh-CN" sz="1600" dirty="0" smtClean="0">
                <a:solidFill>
                  <a:srgbClr val="000000"/>
                </a:solidFill>
              </a:rPr>
              <a:t>An </a:t>
            </a:r>
            <a:r>
              <a:rPr lang="en-US" altLang="zh-CN" sz="1600" dirty="0">
                <a:solidFill>
                  <a:srgbClr val="000000"/>
                </a:solidFill>
              </a:rPr>
              <a:t>AP receives the ML Probe Request frame which </a:t>
            </a:r>
            <a:r>
              <a:rPr lang="en-US" altLang="zh-CN" sz="1600" dirty="0" smtClean="0">
                <a:solidFill>
                  <a:srgbClr val="000000"/>
                </a:solidFill>
              </a:rPr>
              <a:t>solicits </a:t>
            </a:r>
            <a:r>
              <a:rPr lang="en-US" altLang="zh-CN" sz="1600" dirty="0">
                <a:solidFill>
                  <a:srgbClr val="000000"/>
                </a:solidFill>
              </a:rPr>
              <a:t>the info of the specific AP MLD</a:t>
            </a:r>
          </a:p>
          <a:p>
            <a:endParaRPr lang="zh-CN" altLang="en-US" dirty="0"/>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spTree>
    <p:extLst>
      <p:ext uri="{BB962C8B-B14F-4D97-AF65-F5344CB8AC3E}">
        <p14:creationId xmlns:p14="http://schemas.microsoft.com/office/powerpoint/2010/main" val="5433637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element in discovery </a:t>
            </a:r>
            <a:r>
              <a:rPr lang="en-US" altLang="zh-CN" dirty="0"/>
              <a:t>phase</a:t>
            </a:r>
            <a:endParaRPr lang="zh-CN" altLang="en-US" dirty="0"/>
          </a:p>
        </p:txBody>
      </p:sp>
      <p:sp>
        <p:nvSpPr>
          <p:cNvPr id="3" name="内容占位符 2"/>
          <p:cNvSpPr>
            <a:spLocks noGrp="1"/>
          </p:cNvSpPr>
          <p:nvPr>
            <p:ph idx="1"/>
          </p:nvPr>
        </p:nvSpPr>
        <p:spPr>
          <a:xfrm>
            <a:off x="696913" y="1905000"/>
            <a:ext cx="7772400" cy="4114800"/>
          </a:xfrm>
        </p:spPr>
        <p:txBody>
          <a:bodyPr/>
          <a:lstStyle/>
          <a:p>
            <a:r>
              <a:rPr lang="en-US" altLang="zh-CN" sz="2000" dirty="0" smtClean="0"/>
              <a:t>To speed up the AP MLD discovery phase, an AP in an AP MLD shall advertise the ML related info for each AP in the same AP MLD and other collocated AP MLD, such as Link ID, ML ID and so on in [2] [3] and[4]</a:t>
            </a:r>
          </a:p>
          <a:p>
            <a:pPr lvl="1"/>
            <a:r>
              <a:rPr lang="en-US" altLang="zh-CN" sz="1600" dirty="0">
                <a:solidFill>
                  <a:srgbClr val="000000"/>
                </a:solidFill>
              </a:rPr>
              <a:t>Link ID is carried in TBTT </a:t>
            </a:r>
            <a:r>
              <a:rPr lang="en-US" altLang="zh-CN" sz="1600" dirty="0" smtClean="0">
                <a:solidFill>
                  <a:srgbClr val="000000"/>
                </a:solidFill>
              </a:rPr>
              <a:t>info of the RNR element </a:t>
            </a:r>
            <a:r>
              <a:rPr lang="en-US" altLang="zh-CN" sz="1600" dirty="0">
                <a:solidFill>
                  <a:srgbClr val="000000"/>
                </a:solidFill>
              </a:rPr>
              <a:t>for a reported </a:t>
            </a:r>
            <a:r>
              <a:rPr lang="en-US" altLang="zh-CN" sz="1600" dirty="0" smtClean="0">
                <a:solidFill>
                  <a:srgbClr val="000000"/>
                </a:solidFill>
              </a:rPr>
              <a:t>AP, which is used to identify this AP</a:t>
            </a:r>
          </a:p>
          <a:p>
            <a:pPr lvl="1"/>
            <a:r>
              <a:rPr lang="en-US" altLang="zh-CN" sz="1600" dirty="0" smtClean="0">
                <a:solidFill>
                  <a:srgbClr val="000000"/>
                </a:solidFill>
              </a:rPr>
              <a:t>ML ID is also carried in the TBTT info of the RNR element for a reported AP</a:t>
            </a:r>
            <a:r>
              <a:rPr lang="en-US" altLang="zh-CN" sz="1600" dirty="0">
                <a:solidFill>
                  <a:srgbClr val="000000"/>
                </a:solidFill>
              </a:rPr>
              <a:t> , which is used to identify </a:t>
            </a:r>
            <a:r>
              <a:rPr lang="en-US" altLang="zh-CN" sz="1600" dirty="0" smtClean="0">
                <a:solidFill>
                  <a:srgbClr val="000000"/>
                </a:solidFill>
              </a:rPr>
              <a:t>the AP MLD with which this AP is affiliated </a:t>
            </a:r>
            <a:endParaRPr lang="en-US" altLang="zh-CN" sz="1600" dirty="0">
              <a:solidFill>
                <a:srgbClr val="000000"/>
              </a:solidFill>
            </a:endParaRPr>
          </a:p>
          <a:p>
            <a:r>
              <a:rPr lang="en-US" altLang="zh-CN" sz="2000" dirty="0" smtClean="0">
                <a:solidFill>
                  <a:srgbClr val="000000"/>
                </a:solidFill>
              </a:rPr>
              <a:t>However, the </a:t>
            </a:r>
            <a:r>
              <a:rPr lang="en-US" altLang="zh-CN" sz="2000" dirty="0" smtClean="0"/>
              <a:t>ML </a:t>
            </a:r>
            <a:r>
              <a:rPr lang="en-US" altLang="zh-CN" sz="2000" dirty="0"/>
              <a:t>related </a:t>
            </a:r>
            <a:r>
              <a:rPr lang="en-US" altLang="zh-CN" sz="2000" dirty="0" smtClean="0"/>
              <a:t>info for both transmitting AP and </a:t>
            </a:r>
            <a:r>
              <a:rPr lang="en-US" altLang="zh-CN" sz="2000" dirty="0" err="1" smtClean="0"/>
              <a:t>nontransmitted</a:t>
            </a:r>
            <a:r>
              <a:rPr lang="en-US" altLang="zh-CN" sz="2000" dirty="0" smtClean="0"/>
              <a:t> BSSID is missing as mentioned in [2]</a:t>
            </a:r>
          </a:p>
          <a:p>
            <a:pPr lvl="1"/>
            <a:r>
              <a:rPr lang="en-US" altLang="zh-CN" sz="1600" dirty="0">
                <a:solidFill>
                  <a:srgbClr val="000000"/>
                </a:solidFill>
              </a:rPr>
              <a:t>RNR element does not contain the info for both transmitting AP and </a:t>
            </a:r>
            <a:r>
              <a:rPr lang="en-US" altLang="zh-CN" sz="1600" dirty="0" err="1">
                <a:solidFill>
                  <a:srgbClr val="000000"/>
                </a:solidFill>
              </a:rPr>
              <a:t>nontransmitted</a:t>
            </a:r>
            <a:r>
              <a:rPr lang="en-US" altLang="zh-CN" sz="1600" dirty="0">
                <a:solidFill>
                  <a:srgbClr val="000000"/>
                </a:solidFill>
              </a:rPr>
              <a:t> </a:t>
            </a:r>
            <a:r>
              <a:rPr lang="en-US" altLang="zh-CN" sz="1600" dirty="0" smtClean="0">
                <a:solidFill>
                  <a:srgbClr val="000000"/>
                </a:solidFill>
              </a:rPr>
              <a:t>BSSID (exception case is not consider here)</a:t>
            </a:r>
          </a:p>
          <a:p>
            <a:pPr marL="342900" lvl="1" indent="-342900">
              <a:buChar char="•"/>
            </a:pPr>
            <a:r>
              <a:rPr lang="en-US" altLang="zh-CN" b="1" dirty="0">
                <a:solidFill>
                  <a:srgbClr val="000000"/>
                </a:solidFill>
                <a:ea typeface="+mn-ea"/>
                <a:cs typeface="+mn-cs"/>
              </a:rPr>
              <a:t>Moreover, the locations of Change Sequence field for both transmitting AP and </a:t>
            </a:r>
            <a:r>
              <a:rPr lang="en-US" altLang="zh-CN" b="1" dirty="0" err="1">
                <a:solidFill>
                  <a:srgbClr val="000000"/>
                </a:solidFill>
                <a:ea typeface="+mn-ea"/>
                <a:cs typeface="+mn-cs"/>
              </a:rPr>
              <a:t>nontransmitted</a:t>
            </a:r>
            <a:r>
              <a:rPr lang="en-US" altLang="zh-CN" b="1" dirty="0">
                <a:solidFill>
                  <a:srgbClr val="000000"/>
                </a:solidFill>
                <a:ea typeface="+mn-ea"/>
                <a:cs typeface="+mn-cs"/>
              </a:rPr>
              <a:t> BSSID are also TBD now </a:t>
            </a: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
        <p:nvSpPr>
          <p:cNvPr id="6" name="日期占位符 5"/>
          <p:cNvSpPr>
            <a:spLocks noGrp="1"/>
          </p:cNvSpPr>
          <p:nvPr>
            <p:ph type="dt" sz="half" idx="2"/>
          </p:nvPr>
        </p:nvSpPr>
        <p:spPr/>
        <p:txBody>
          <a:bodyPr/>
          <a:lstStyle/>
          <a:p>
            <a:r>
              <a:rPr lang="en-US" altLang="zh-CN" smtClean="0"/>
              <a:t>May</a:t>
            </a:r>
            <a:r>
              <a:rPr lang="en-US" smtClean="0"/>
              <a:t> 2020</a:t>
            </a:r>
            <a:endParaRPr lang="en-US" dirty="0"/>
          </a:p>
        </p:txBody>
      </p:sp>
    </p:spTree>
    <p:extLst>
      <p:ext uri="{BB962C8B-B14F-4D97-AF65-F5344CB8AC3E}">
        <p14:creationId xmlns:p14="http://schemas.microsoft.com/office/powerpoint/2010/main" val="22223514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ML element in discovery phase</a:t>
            </a:r>
            <a:endParaRPr lang="zh-CN" altLang="en-US" dirty="0"/>
          </a:p>
        </p:txBody>
      </p:sp>
      <p:sp>
        <p:nvSpPr>
          <p:cNvPr id="3" name="内容占位符 2"/>
          <p:cNvSpPr>
            <a:spLocks noGrp="1"/>
          </p:cNvSpPr>
          <p:nvPr>
            <p:ph idx="1"/>
          </p:nvPr>
        </p:nvSpPr>
        <p:spPr/>
        <p:txBody>
          <a:bodyPr/>
          <a:lstStyle/>
          <a:p>
            <a:r>
              <a:rPr lang="en-US" altLang="zh-CN" sz="2000" dirty="0" smtClean="0"/>
              <a:t>We propose to carry transmitting AP info in the </a:t>
            </a:r>
            <a:r>
              <a:rPr lang="en-US" altLang="zh-CN" sz="2000" dirty="0" smtClean="0">
                <a:solidFill>
                  <a:srgbClr val="000000"/>
                </a:solidFill>
              </a:rPr>
              <a:t>MLD-level/common </a:t>
            </a:r>
            <a:r>
              <a:rPr lang="en-US" altLang="zh-CN" sz="2000" dirty="0">
                <a:solidFill>
                  <a:srgbClr val="000000"/>
                </a:solidFill>
              </a:rPr>
              <a:t>info field of the ML element</a:t>
            </a:r>
            <a:r>
              <a:rPr lang="en-US" altLang="zh-CN" sz="2000" dirty="0" smtClean="0"/>
              <a:t> </a:t>
            </a:r>
          </a:p>
          <a:p>
            <a:pPr lvl="1"/>
            <a:r>
              <a:rPr lang="en-US" altLang="zh-CN" sz="1600" dirty="0" smtClean="0">
                <a:solidFill>
                  <a:srgbClr val="000000"/>
                </a:solidFill>
              </a:rPr>
              <a:t>MLD-level/common </a:t>
            </a:r>
            <a:r>
              <a:rPr lang="en-US" altLang="zh-CN" sz="1600" dirty="0">
                <a:solidFill>
                  <a:srgbClr val="000000"/>
                </a:solidFill>
              </a:rPr>
              <a:t>info </a:t>
            </a:r>
            <a:r>
              <a:rPr lang="en-US" altLang="zh-CN" sz="1600" dirty="0" smtClean="0">
                <a:solidFill>
                  <a:srgbClr val="000000"/>
                </a:solidFill>
              </a:rPr>
              <a:t>field includes both Link ID and Change sequence</a:t>
            </a:r>
          </a:p>
          <a:p>
            <a:pPr marL="342900" lvl="1" indent="-342900">
              <a:buFontTx/>
              <a:buChar char="•"/>
            </a:pPr>
            <a:r>
              <a:rPr lang="en-US" altLang="zh-CN" b="1" dirty="0">
                <a:ea typeface="+mn-ea"/>
                <a:cs typeface="+mn-cs"/>
              </a:rPr>
              <a:t>If the reported AP is </a:t>
            </a:r>
            <a:r>
              <a:rPr lang="en-US" altLang="zh-CN" b="1" dirty="0" err="1">
                <a:ea typeface="+mn-ea"/>
                <a:cs typeface="+mn-cs"/>
              </a:rPr>
              <a:t>nontranmitted</a:t>
            </a:r>
            <a:r>
              <a:rPr lang="en-US" altLang="zh-CN" b="1" dirty="0">
                <a:ea typeface="+mn-ea"/>
                <a:cs typeface="+mn-cs"/>
              </a:rPr>
              <a:t> </a:t>
            </a:r>
            <a:r>
              <a:rPr lang="en-US" altLang="zh-CN" b="1" dirty="0" smtClean="0">
                <a:ea typeface="+mn-ea"/>
                <a:cs typeface="+mn-cs"/>
              </a:rPr>
              <a:t>BSSID and this </a:t>
            </a:r>
            <a:r>
              <a:rPr lang="en-US" altLang="zh-CN" sz="1800" b="1" dirty="0"/>
              <a:t>reported AP </a:t>
            </a:r>
            <a:r>
              <a:rPr lang="en-US" altLang="zh-CN" sz="1800" b="1" dirty="0" smtClean="0"/>
              <a:t> is in an MLD</a:t>
            </a:r>
            <a:r>
              <a:rPr lang="en-US" altLang="zh-CN" b="1" dirty="0" smtClean="0">
                <a:ea typeface="+mn-ea"/>
                <a:cs typeface="+mn-cs"/>
              </a:rPr>
              <a:t>, </a:t>
            </a:r>
            <a:r>
              <a:rPr lang="en-US" altLang="zh-CN" b="1" dirty="0">
                <a:ea typeface="+mn-ea"/>
                <a:cs typeface="+mn-cs"/>
              </a:rPr>
              <a:t>the MLD-level/common info field of the ML element </a:t>
            </a:r>
            <a:r>
              <a:rPr lang="en-US" altLang="zh-CN" b="1" dirty="0" smtClean="0">
                <a:ea typeface="+mn-ea"/>
                <a:cs typeface="+mn-cs"/>
              </a:rPr>
              <a:t>carried </a:t>
            </a:r>
            <a:r>
              <a:rPr lang="en-US" altLang="zh-CN" b="1" dirty="0">
                <a:ea typeface="+mn-ea"/>
                <a:cs typeface="+mn-cs"/>
              </a:rPr>
              <a:t>in non-transmitted BSSID profile </a:t>
            </a:r>
            <a:r>
              <a:rPr lang="en-US" altLang="zh-CN" b="1" dirty="0" smtClean="0">
                <a:ea typeface="+mn-ea"/>
                <a:cs typeface="+mn-cs"/>
              </a:rPr>
              <a:t>shall include </a:t>
            </a:r>
            <a:r>
              <a:rPr lang="en-US" altLang="zh-CN" b="1" dirty="0">
                <a:solidFill>
                  <a:srgbClr val="000000"/>
                </a:solidFill>
              </a:rPr>
              <a:t>both Link ID and Change sequence</a:t>
            </a:r>
          </a:p>
          <a:p>
            <a:pPr marL="342900" lvl="1" indent="-342900">
              <a:buChar char="•"/>
            </a:pPr>
            <a:endParaRPr lang="en-US" altLang="zh-CN" b="1" dirty="0">
              <a:ea typeface="+mn-ea"/>
              <a:cs typeface="+mn-cs"/>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smtClean="0">
              <a:solidFill>
                <a:srgbClr val="000000"/>
              </a:solidFill>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6" name="日期占位符 5"/>
          <p:cNvSpPr>
            <a:spLocks noGrp="1"/>
          </p:cNvSpPr>
          <p:nvPr>
            <p:ph type="dt" sz="half" idx="2"/>
          </p:nvPr>
        </p:nvSpPr>
        <p:spPr/>
        <p:txBody>
          <a:bodyPr/>
          <a:lstStyle/>
          <a:p>
            <a:r>
              <a:rPr lang="en-US" altLang="zh-CN" smtClean="0"/>
              <a:t>May</a:t>
            </a:r>
            <a:r>
              <a:rPr lang="en-US" smtClean="0"/>
              <a:t> 2020</a:t>
            </a:r>
            <a:endParaRPr lang="en-US" dirty="0"/>
          </a:p>
        </p:txBody>
      </p:sp>
      <p:graphicFrame>
        <p:nvGraphicFramePr>
          <p:cNvPr id="7" name="Table 9">
            <a:extLst>
              <a:ext uri="{FF2B5EF4-FFF2-40B4-BE49-F238E27FC236}">
                <a16:creationId xmlns="" xmlns:a16="http://schemas.microsoft.com/office/drawing/2014/main" id="{84CD169A-9C35-4372-945D-9FCDED94EFC0}"/>
              </a:ext>
            </a:extLst>
          </p:cNvPr>
          <p:cNvGraphicFramePr>
            <a:graphicFrameLocks noGrp="1"/>
          </p:cNvGraphicFramePr>
          <p:nvPr>
            <p:extLst>
              <p:ext uri="{D42A27DB-BD31-4B8C-83A1-F6EECF244321}">
                <p14:modId xmlns:p14="http://schemas.microsoft.com/office/powerpoint/2010/main" val="727177683"/>
              </p:ext>
            </p:extLst>
          </p:nvPr>
        </p:nvGraphicFramePr>
        <p:xfrm>
          <a:off x="487772" y="4684177"/>
          <a:ext cx="7535409" cy="770446"/>
        </p:xfrm>
        <a:graphic>
          <a:graphicData uri="http://schemas.openxmlformats.org/drawingml/2006/table">
            <a:tbl>
              <a:tblPr>
                <a:tableStyleId>{5C22544A-7EE6-4342-B048-85BDC9FD1C3A}</a:tableStyleId>
              </a:tblPr>
              <a:tblGrid>
                <a:gridCol w="488659">
                  <a:extLst>
                    <a:ext uri="{9D8B030D-6E8A-4147-A177-3AD203B41FA5}">
                      <a16:colId xmlns="" xmlns:a16="http://schemas.microsoft.com/office/drawing/2014/main" val="3317732376"/>
                    </a:ext>
                  </a:extLst>
                </a:gridCol>
                <a:gridCol w="536895">
                  <a:extLst>
                    <a:ext uri="{9D8B030D-6E8A-4147-A177-3AD203B41FA5}">
                      <a16:colId xmlns="" xmlns:a16="http://schemas.microsoft.com/office/drawing/2014/main" val="2148176915"/>
                    </a:ext>
                  </a:extLst>
                </a:gridCol>
                <a:gridCol w="562063">
                  <a:extLst>
                    <a:ext uri="{9D8B030D-6E8A-4147-A177-3AD203B41FA5}">
                      <a16:colId xmlns="" xmlns:a16="http://schemas.microsoft.com/office/drawing/2014/main" val="1208655651"/>
                    </a:ext>
                  </a:extLst>
                </a:gridCol>
                <a:gridCol w="729842">
                  <a:extLst>
                    <a:ext uri="{9D8B030D-6E8A-4147-A177-3AD203B41FA5}">
                      <a16:colId xmlns="" xmlns:a16="http://schemas.microsoft.com/office/drawing/2014/main" val="3466758722"/>
                    </a:ext>
                  </a:extLst>
                </a:gridCol>
                <a:gridCol w="687897">
                  <a:extLst>
                    <a:ext uri="{9D8B030D-6E8A-4147-A177-3AD203B41FA5}">
                      <a16:colId xmlns="" xmlns:a16="http://schemas.microsoft.com/office/drawing/2014/main" val="98292594"/>
                    </a:ext>
                  </a:extLst>
                </a:gridCol>
                <a:gridCol w="813732">
                  <a:extLst>
                    <a:ext uri="{9D8B030D-6E8A-4147-A177-3AD203B41FA5}">
                      <a16:colId xmlns="" xmlns:a16="http://schemas.microsoft.com/office/drawing/2014/main" val="40647484"/>
                    </a:ext>
                  </a:extLst>
                </a:gridCol>
                <a:gridCol w="755009">
                  <a:extLst>
                    <a:ext uri="{9D8B030D-6E8A-4147-A177-3AD203B41FA5}">
                      <a16:colId xmlns="" xmlns:a16="http://schemas.microsoft.com/office/drawing/2014/main" val="3804376490"/>
                    </a:ext>
                  </a:extLst>
                </a:gridCol>
                <a:gridCol w="730779">
                  <a:extLst>
                    <a:ext uri="{9D8B030D-6E8A-4147-A177-3AD203B41FA5}">
                      <a16:colId xmlns="" xmlns:a16="http://schemas.microsoft.com/office/drawing/2014/main" val="1807116085"/>
                    </a:ext>
                  </a:extLst>
                </a:gridCol>
                <a:gridCol w="751861">
                  <a:extLst>
                    <a:ext uri="{9D8B030D-6E8A-4147-A177-3AD203B41FA5}">
                      <a16:colId xmlns="" xmlns:a16="http://schemas.microsoft.com/office/drawing/2014/main" val="3424700240"/>
                    </a:ext>
                  </a:extLst>
                </a:gridCol>
                <a:gridCol w="1478672">
                  <a:extLst>
                    <a:ext uri="{9D8B030D-6E8A-4147-A177-3AD203B41FA5}">
                      <a16:colId xmlns="" xmlns:a16="http://schemas.microsoft.com/office/drawing/2014/main" val="1401759469"/>
                    </a:ext>
                  </a:extLst>
                </a:gridCol>
              </a:tblGrid>
              <a:tr h="400050">
                <a:tc>
                  <a:txBody>
                    <a:bodyPr/>
                    <a:lstStyle/>
                    <a:p>
                      <a:pPr>
                        <a:lnSpc>
                          <a:spcPct val="107000"/>
                        </a:lnSpc>
                      </a:pPr>
                      <a:endParaRPr lang="en-US" sz="1100" u="none" dirty="0">
                        <a:effectLst/>
                        <a:latin typeface="Calibri" panose="020F0502020204030204" pitchFamily="34"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Element ID</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Length</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Element ID Extension</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tc>
                  <a:txBody>
                    <a:bodyPr/>
                    <a:lstStyle/>
                    <a:p>
                      <a:pPr marL="0" marR="0" algn="ctr">
                        <a:lnSpc>
                          <a:spcPct val="107000"/>
                        </a:lnSpc>
                        <a:spcBef>
                          <a:spcPts val="0"/>
                        </a:spcBef>
                        <a:spcAft>
                          <a:spcPts val="0"/>
                        </a:spcAft>
                      </a:pPr>
                      <a:r>
                        <a:rPr lang="en-US" sz="900" u="none" dirty="0">
                          <a:effectLst/>
                        </a:rPr>
                        <a:t>Common Control</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MLD Address</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Transmitting AP Info</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Optional Sub-elements</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extLst>
                  <a:ext uri="{0D108BD9-81ED-4DB2-BD59-A6C34878D82A}">
                    <a16:rowId xmlns="" xmlns:a16="http://schemas.microsoft.com/office/drawing/2014/main" val="1616062714"/>
                  </a:ext>
                </a:extLst>
              </a:tr>
              <a:tr h="0">
                <a:tc>
                  <a:txBody>
                    <a:bodyPr/>
                    <a:lstStyle/>
                    <a:p>
                      <a:pPr marL="0" marR="0" algn="ctr">
                        <a:lnSpc>
                          <a:spcPct val="107000"/>
                        </a:lnSpc>
                        <a:spcBef>
                          <a:spcPts val="0"/>
                        </a:spcBef>
                        <a:spcAft>
                          <a:spcPts val="0"/>
                        </a:spcAft>
                      </a:pPr>
                      <a:r>
                        <a:rPr lang="en-US" sz="900" u="none">
                          <a:effectLst/>
                        </a:rPr>
                        <a:t>Octets:</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a:effectLst/>
                        </a:rPr>
                        <a:t>1</a:t>
                      </a:r>
                      <a:endParaRPr lang="en-US" sz="1100" u="none">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tc>
                  <a:txBody>
                    <a:bodyPr/>
                    <a:lstStyle/>
                    <a:p>
                      <a:pPr marL="0" marR="0" algn="ctr">
                        <a:lnSpc>
                          <a:spcPct val="107000"/>
                        </a:lnSpc>
                        <a:spcBef>
                          <a:spcPts val="0"/>
                        </a:spcBef>
                        <a:spcAft>
                          <a:spcPts val="0"/>
                        </a:spcAft>
                      </a:pPr>
                      <a:r>
                        <a:rPr lang="en-US" sz="900" u="none" dirty="0" smtClean="0">
                          <a:effectLst/>
                        </a:rPr>
                        <a:t>1</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sz="900" u="none" dirty="0">
                          <a:effectLst/>
                        </a:rPr>
                        <a:t>0 or 6</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101600" marB="63500" anchor="ctr" anchorCtr="1"/>
                </a:tc>
                <a:tc>
                  <a:txBody>
                    <a:bodyPr/>
                    <a:lstStyle/>
                    <a:p>
                      <a:pPr marL="0" marR="0" algn="ctr">
                        <a:lnSpc>
                          <a:spcPct val="107000"/>
                        </a:lnSpc>
                        <a:spcBef>
                          <a:spcPts val="0"/>
                        </a:spcBef>
                        <a:spcAft>
                          <a:spcPts val="0"/>
                        </a:spcAft>
                      </a:pPr>
                      <a:r>
                        <a:rPr lang="en-US" altLang="zh-CN" sz="900" u="none" dirty="0" smtClean="0">
                          <a:effectLst/>
                          <a:latin typeface="+mn-lt"/>
                          <a:ea typeface="+mn-ea"/>
                          <a:cs typeface="+mn-cs"/>
                        </a:rPr>
                        <a:t>TBD</a:t>
                      </a:r>
                      <a:endParaRPr lang="en-US" altLang="zh-CN"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smtClean="0">
                          <a:effectLst/>
                          <a:latin typeface="+mn-lt"/>
                          <a:ea typeface="+mn-ea"/>
                          <a:cs typeface="+mn-cs"/>
                        </a:rPr>
                        <a:t>…</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0" marR="0" marT="0" marB="0" anchor="ctr" anchorCtr="1"/>
                </a:tc>
                <a:tc>
                  <a:txBody>
                    <a:bodyPr/>
                    <a:lstStyle/>
                    <a:p>
                      <a:pPr marL="0" marR="0" algn="ctr">
                        <a:lnSpc>
                          <a:spcPct val="107000"/>
                        </a:lnSpc>
                        <a:spcBef>
                          <a:spcPts val="0"/>
                        </a:spcBef>
                        <a:spcAft>
                          <a:spcPts val="0"/>
                        </a:spcAft>
                      </a:pPr>
                      <a:r>
                        <a:rPr lang="en-US" sz="900" u="none" dirty="0">
                          <a:effectLst/>
                        </a:rPr>
                        <a:t>variable</a:t>
                      </a:r>
                      <a:endParaRPr lang="en-US" sz="1100" u="none" dirty="0">
                        <a:effectLst/>
                        <a:latin typeface="Times New Roman" panose="02020603050405020304" pitchFamily="18" charset="0"/>
                        <a:ea typeface="Times New Roman" panose="02020603050405020304" pitchFamily="18" charset="0"/>
                        <a:cs typeface="Arial" panose="020B0604020202020204" pitchFamily="34" charset="0"/>
                      </a:endParaRPr>
                    </a:p>
                  </a:txBody>
                  <a:tcPr marL="76200" marR="76200" marT="76200" marB="38100" anchor="ctr" anchorCtr="1"/>
                </a:tc>
                <a:extLst>
                  <a:ext uri="{0D108BD9-81ED-4DB2-BD59-A6C34878D82A}">
                    <a16:rowId xmlns="" xmlns:a16="http://schemas.microsoft.com/office/drawing/2014/main" val="1018296499"/>
                  </a:ext>
                </a:extLst>
              </a:tr>
            </a:tbl>
          </a:graphicData>
        </a:graphic>
      </p:graphicFrame>
      <p:sp>
        <p:nvSpPr>
          <p:cNvPr id="8" name="Right Brace 10">
            <a:extLst>
              <a:ext uri="{FF2B5EF4-FFF2-40B4-BE49-F238E27FC236}">
                <a16:creationId xmlns="" xmlns:a16="http://schemas.microsoft.com/office/drawing/2014/main" id="{ED930BA1-3FC4-4C2F-9DBA-6467788AA831}"/>
              </a:ext>
            </a:extLst>
          </p:cNvPr>
          <p:cNvSpPr/>
          <p:nvPr/>
        </p:nvSpPr>
        <p:spPr bwMode="auto">
          <a:xfrm rot="5400000">
            <a:off x="4520035" y="3706110"/>
            <a:ext cx="246221" cy="3611770"/>
          </a:xfrm>
          <a:prstGeom prst="rightBrace">
            <a:avLst>
              <a:gd name="adj1" fmla="val 348443"/>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TextBox 11">
            <a:extLst>
              <a:ext uri="{FF2B5EF4-FFF2-40B4-BE49-F238E27FC236}">
                <a16:creationId xmlns="" xmlns:a16="http://schemas.microsoft.com/office/drawing/2014/main" id="{9507AD9C-5BDE-4BEC-90F1-8703037237DE}"/>
              </a:ext>
            </a:extLst>
          </p:cNvPr>
          <p:cNvSpPr txBox="1"/>
          <p:nvPr/>
        </p:nvSpPr>
        <p:spPr>
          <a:xfrm>
            <a:off x="3766499" y="5550440"/>
            <a:ext cx="1553630" cy="246221"/>
          </a:xfrm>
          <a:prstGeom prst="rect">
            <a:avLst/>
          </a:prstGeom>
          <a:noFill/>
        </p:spPr>
        <p:txBody>
          <a:bodyPr wrap="none" rtlCol="0">
            <a:spAutoFit/>
          </a:bodyPr>
          <a:lstStyle/>
          <a:p>
            <a:r>
              <a:rPr lang="en-US" sz="1000" dirty="0" smtClean="0"/>
              <a:t>MLD </a:t>
            </a:r>
            <a:r>
              <a:rPr lang="en-US" altLang="zh-CN" sz="1000" dirty="0" smtClean="0"/>
              <a:t>Level/Common Info</a:t>
            </a:r>
            <a:endParaRPr lang="en-US" sz="1000" dirty="0"/>
          </a:p>
        </p:txBody>
      </p:sp>
      <p:sp>
        <p:nvSpPr>
          <p:cNvPr id="10" name="Right Brace 12">
            <a:extLst>
              <a:ext uri="{FF2B5EF4-FFF2-40B4-BE49-F238E27FC236}">
                <a16:creationId xmlns="" xmlns:a16="http://schemas.microsoft.com/office/drawing/2014/main" id="{84D62EF5-3E40-4E7D-986F-B611D963D5A6}"/>
              </a:ext>
            </a:extLst>
          </p:cNvPr>
          <p:cNvSpPr/>
          <p:nvPr/>
        </p:nvSpPr>
        <p:spPr bwMode="auto">
          <a:xfrm rot="5400000">
            <a:off x="7138804" y="4765374"/>
            <a:ext cx="246221" cy="1493239"/>
          </a:xfrm>
          <a:prstGeom prst="rightBrace">
            <a:avLst>
              <a:gd name="adj1" fmla="val 348443"/>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3">
            <a:extLst>
              <a:ext uri="{FF2B5EF4-FFF2-40B4-BE49-F238E27FC236}">
                <a16:creationId xmlns="" xmlns:a16="http://schemas.microsoft.com/office/drawing/2014/main" id="{63366561-A91C-4611-AD6D-5282AA6D4BAF}"/>
              </a:ext>
            </a:extLst>
          </p:cNvPr>
          <p:cNvSpPr txBox="1"/>
          <p:nvPr/>
        </p:nvSpPr>
        <p:spPr>
          <a:xfrm>
            <a:off x="6449031" y="5638584"/>
            <a:ext cx="1625766" cy="246221"/>
          </a:xfrm>
          <a:prstGeom prst="rect">
            <a:avLst/>
          </a:prstGeom>
          <a:noFill/>
        </p:spPr>
        <p:txBody>
          <a:bodyPr wrap="square" rtlCol="0">
            <a:spAutoFit/>
          </a:bodyPr>
          <a:lstStyle/>
          <a:p>
            <a:pPr algn="ctr"/>
            <a:r>
              <a:rPr lang="en-US" sz="1000" dirty="0" smtClean="0"/>
              <a:t>Per-Link Info</a:t>
            </a:r>
            <a:endParaRPr lang="en-US" sz="1000" dirty="0"/>
          </a:p>
        </p:txBody>
      </p:sp>
      <p:sp>
        <p:nvSpPr>
          <p:cNvPr id="12" name="Rectangle 14">
            <a:extLst>
              <a:ext uri="{FF2B5EF4-FFF2-40B4-BE49-F238E27FC236}">
                <a16:creationId xmlns="" xmlns:a16="http://schemas.microsoft.com/office/drawing/2014/main" id="{B1323AB8-3B78-4ED7-918B-4D7DE970D358}"/>
              </a:ext>
            </a:extLst>
          </p:cNvPr>
          <p:cNvSpPr/>
          <p:nvPr/>
        </p:nvSpPr>
        <p:spPr>
          <a:xfrm>
            <a:off x="2286000" y="4343400"/>
            <a:ext cx="4572000" cy="261610"/>
          </a:xfrm>
          <a:prstGeom prst="rect">
            <a:avLst/>
          </a:prstGeom>
        </p:spPr>
        <p:txBody>
          <a:bodyPr>
            <a:spAutoFit/>
          </a:bodyPr>
          <a:lstStyle/>
          <a:p>
            <a:pPr algn="ctr">
              <a:spcAft>
                <a:spcPts val="1000"/>
              </a:spcAft>
            </a:pPr>
            <a:r>
              <a:rPr lang="en-GB" sz="1100" i="1" dirty="0" smtClean="0">
                <a:solidFill>
                  <a:srgbClr val="44546A"/>
                </a:solidFill>
                <a:latin typeface="Times New Roman" panose="02020603050405020304" pitchFamily="18" charset="0"/>
                <a:ea typeface="Times New Roman" panose="02020603050405020304" pitchFamily="18" charset="0"/>
              </a:rPr>
              <a:t>Multiple </a:t>
            </a:r>
            <a:r>
              <a:rPr lang="en-GB" sz="1100" i="1" dirty="0">
                <a:solidFill>
                  <a:srgbClr val="44546A"/>
                </a:solidFill>
                <a:latin typeface="Times New Roman" panose="02020603050405020304" pitchFamily="18" charset="0"/>
                <a:ea typeface="Times New Roman" panose="02020603050405020304" pitchFamily="18" charset="0"/>
              </a:rPr>
              <a:t>Link </a:t>
            </a:r>
            <a:r>
              <a:rPr lang="en-GB" sz="1100" i="1" dirty="0" smtClean="0">
                <a:solidFill>
                  <a:srgbClr val="44546A"/>
                </a:solidFill>
                <a:latin typeface="Times New Roman" panose="02020603050405020304" pitchFamily="18" charset="0"/>
                <a:ea typeface="Times New Roman" panose="02020603050405020304" pitchFamily="18" charset="0"/>
              </a:rPr>
              <a:t>element</a:t>
            </a:r>
            <a:endParaRPr lang="en-US" sz="1100" i="1" dirty="0">
              <a:solidFill>
                <a:srgbClr val="44546A"/>
              </a:solidFill>
              <a:latin typeface="Times New Roman" panose="02020603050405020304" pitchFamily="18" charset="0"/>
              <a:ea typeface="Times New Roman" panose="02020603050405020304" pitchFamily="18" charset="0"/>
            </a:endParaRPr>
          </a:p>
        </p:txBody>
      </p:sp>
      <p:cxnSp>
        <p:nvCxnSpPr>
          <p:cNvPr id="14" name="Straight Connector 23">
            <a:extLst>
              <a:ext uri="{FF2B5EF4-FFF2-40B4-BE49-F238E27FC236}">
                <a16:creationId xmlns="" xmlns:a16="http://schemas.microsoft.com/office/drawing/2014/main" id="{EF9B70F3-ABF4-4FC3-A00D-40009C21A342}"/>
              </a:ext>
            </a:extLst>
          </p:cNvPr>
          <p:cNvCxnSpPr>
            <a:cxnSpLocks/>
          </p:cNvCxnSpPr>
          <p:nvPr/>
        </p:nvCxnSpPr>
        <p:spPr bwMode="auto">
          <a:xfrm>
            <a:off x="5058049" y="5135298"/>
            <a:ext cx="1161849" cy="651279"/>
          </a:xfrm>
          <a:prstGeom prst="line">
            <a:avLst/>
          </a:prstGeom>
          <a:solidFill>
            <a:schemeClr val="accent1"/>
          </a:solidFill>
          <a:ln w="12700" cap="flat" cmpd="sng" algn="ctr">
            <a:solidFill>
              <a:schemeClr val="tx1"/>
            </a:solidFill>
            <a:prstDash val="solid"/>
            <a:round/>
            <a:headEnd type="none" w="sm" len="sm"/>
            <a:tailEnd type="triangle" w="sm" len="med"/>
          </a:ln>
          <a:effectLst/>
        </p:spPr>
      </p:cxnSp>
      <p:sp>
        <p:nvSpPr>
          <p:cNvPr id="15" name="Rectangle 27">
            <a:extLst>
              <a:ext uri="{FF2B5EF4-FFF2-40B4-BE49-F238E27FC236}">
                <a16:creationId xmlns="" xmlns:a16="http://schemas.microsoft.com/office/drawing/2014/main" id="{0D16A22C-F7AB-40B0-8459-2C377E83B455}"/>
              </a:ext>
            </a:extLst>
          </p:cNvPr>
          <p:cNvSpPr/>
          <p:nvPr/>
        </p:nvSpPr>
        <p:spPr bwMode="auto">
          <a:xfrm>
            <a:off x="968672" y="5779805"/>
            <a:ext cx="1133912" cy="412777"/>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7" name="TextBox 31">
            <a:extLst>
              <a:ext uri="{FF2B5EF4-FFF2-40B4-BE49-F238E27FC236}">
                <a16:creationId xmlns="" xmlns:a16="http://schemas.microsoft.com/office/drawing/2014/main" id="{EC71750A-46C9-4607-8808-C6F57C702004}"/>
              </a:ext>
            </a:extLst>
          </p:cNvPr>
          <p:cNvSpPr txBox="1"/>
          <p:nvPr/>
        </p:nvSpPr>
        <p:spPr>
          <a:xfrm>
            <a:off x="968672" y="5744471"/>
            <a:ext cx="620784" cy="461665"/>
          </a:xfrm>
          <a:prstGeom prst="rect">
            <a:avLst/>
          </a:prstGeom>
          <a:noFill/>
        </p:spPr>
        <p:txBody>
          <a:bodyPr wrap="square" rtlCol="0">
            <a:spAutoFit/>
          </a:bodyPr>
          <a:lstStyle/>
          <a:p>
            <a:r>
              <a:rPr lang="en-US" sz="800" dirty="0"/>
              <a:t>MLD </a:t>
            </a:r>
            <a:r>
              <a:rPr lang="en-US" sz="800" dirty="0" err="1"/>
              <a:t>Addr</a:t>
            </a:r>
            <a:r>
              <a:rPr lang="en-US" sz="800" dirty="0"/>
              <a:t> Present</a:t>
            </a:r>
          </a:p>
        </p:txBody>
      </p:sp>
      <p:cxnSp>
        <p:nvCxnSpPr>
          <p:cNvPr id="18" name="Straight Connector 35">
            <a:extLst>
              <a:ext uri="{FF2B5EF4-FFF2-40B4-BE49-F238E27FC236}">
                <a16:creationId xmlns="" xmlns:a16="http://schemas.microsoft.com/office/drawing/2014/main" id="{2E46884A-24A2-4E7E-8DF4-204D0DD74C25}"/>
              </a:ext>
            </a:extLst>
          </p:cNvPr>
          <p:cNvCxnSpPr>
            <a:cxnSpLocks/>
          </p:cNvCxnSpPr>
          <p:nvPr/>
        </p:nvCxnSpPr>
        <p:spPr bwMode="auto">
          <a:xfrm>
            <a:off x="1513956" y="5779805"/>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36">
            <a:extLst>
              <a:ext uri="{FF2B5EF4-FFF2-40B4-BE49-F238E27FC236}">
                <a16:creationId xmlns="" xmlns:a16="http://schemas.microsoft.com/office/drawing/2014/main" id="{D2837517-30E5-4393-B019-13AF75F9D603}"/>
              </a:ext>
            </a:extLst>
          </p:cNvPr>
          <p:cNvCxnSpPr>
            <a:cxnSpLocks/>
          </p:cNvCxnSpPr>
          <p:nvPr/>
        </p:nvCxnSpPr>
        <p:spPr bwMode="auto">
          <a:xfrm>
            <a:off x="2102584" y="5779805"/>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1" name="矩形 20"/>
          <p:cNvSpPr/>
          <p:nvPr/>
        </p:nvSpPr>
        <p:spPr bwMode="auto">
          <a:xfrm>
            <a:off x="6515294" y="4343400"/>
            <a:ext cx="1728877" cy="1950906"/>
          </a:xfrm>
          <a:prstGeom prst="rect">
            <a:avLst/>
          </a:prstGeom>
          <a:noFill/>
          <a:ln>
            <a:solidFill>
              <a:schemeClr val="accent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pPr>
            <a:endParaRPr kumimoji="0" lang="zh-CN" altLang="en-US" sz="1800" b="0" i="0" u="none" strike="noStrike" cap="none" normalizeH="0" baseline="0" smtClean="0">
              <a:ln>
                <a:noFill/>
              </a:ln>
              <a:solidFill>
                <a:schemeClr val="tx1"/>
              </a:solidFill>
              <a:effectLst/>
              <a:latin typeface="Arial" charset="0"/>
              <a:ea typeface="宋体" charset="-122"/>
            </a:endParaRPr>
          </a:p>
        </p:txBody>
      </p:sp>
      <p:cxnSp>
        <p:nvCxnSpPr>
          <p:cNvPr id="22" name="Straight Connector 21">
            <a:extLst>
              <a:ext uri="{FF2B5EF4-FFF2-40B4-BE49-F238E27FC236}">
                <a16:creationId xmlns="" xmlns:a16="http://schemas.microsoft.com/office/drawing/2014/main" id="{D6A58C64-AF0F-4BF3-8EAD-247599DD68B6}"/>
              </a:ext>
            </a:extLst>
          </p:cNvPr>
          <p:cNvCxnSpPr>
            <a:cxnSpLocks/>
          </p:cNvCxnSpPr>
          <p:nvPr/>
        </p:nvCxnSpPr>
        <p:spPr bwMode="auto">
          <a:xfrm>
            <a:off x="4267200" y="5135298"/>
            <a:ext cx="842917" cy="673731"/>
          </a:xfrm>
          <a:prstGeom prst="line">
            <a:avLst/>
          </a:prstGeom>
          <a:solidFill>
            <a:schemeClr val="accent1"/>
          </a:solidFill>
          <a:ln w="12700" cap="flat" cmpd="sng" algn="ctr">
            <a:solidFill>
              <a:schemeClr val="tx1"/>
            </a:solidFill>
            <a:prstDash val="solid"/>
            <a:round/>
            <a:headEnd type="none" w="sm" len="sm"/>
            <a:tailEnd type="triangle" w="sm" len="sm"/>
          </a:ln>
          <a:effectLst/>
        </p:spPr>
      </p:cxnSp>
      <p:sp>
        <p:nvSpPr>
          <p:cNvPr id="26" name="Rectangle 27">
            <a:extLst>
              <a:ext uri="{FF2B5EF4-FFF2-40B4-BE49-F238E27FC236}">
                <a16:creationId xmlns="" xmlns:a16="http://schemas.microsoft.com/office/drawing/2014/main" id="{0D16A22C-F7AB-40B0-8459-2C377E83B455}"/>
              </a:ext>
            </a:extLst>
          </p:cNvPr>
          <p:cNvSpPr/>
          <p:nvPr/>
        </p:nvSpPr>
        <p:spPr bwMode="auto">
          <a:xfrm>
            <a:off x="5067897" y="5787850"/>
            <a:ext cx="1133912" cy="412777"/>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7" name="TextBox 31">
            <a:extLst>
              <a:ext uri="{FF2B5EF4-FFF2-40B4-BE49-F238E27FC236}">
                <a16:creationId xmlns="" xmlns:a16="http://schemas.microsoft.com/office/drawing/2014/main" id="{EC71750A-46C9-4607-8808-C6F57C702004}"/>
              </a:ext>
            </a:extLst>
          </p:cNvPr>
          <p:cNvSpPr txBox="1"/>
          <p:nvPr/>
        </p:nvSpPr>
        <p:spPr>
          <a:xfrm>
            <a:off x="5067896" y="5891408"/>
            <a:ext cx="620784" cy="215444"/>
          </a:xfrm>
          <a:prstGeom prst="rect">
            <a:avLst/>
          </a:prstGeom>
          <a:noFill/>
        </p:spPr>
        <p:txBody>
          <a:bodyPr wrap="square" rtlCol="0">
            <a:spAutoFit/>
          </a:bodyPr>
          <a:lstStyle/>
          <a:p>
            <a:r>
              <a:rPr lang="en-US" altLang="zh-CN" sz="800" dirty="0" smtClean="0"/>
              <a:t>Link ID</a:t>
            </a:r>
            <a:endParaRPr lang="en-US" sz="800" dirty="0"/>
          </a:p>
        </p:txBody>
      </p:sp>
      <p:cxnSp>
        <p:nvCxnSpPr>
          <p:cNvPr id="28" name="Straight Connector 35">
            <a:extLst>
              <a:ext uri="{FF2B5EF4-FFF2-40B4-BE49-F238E27FC236}">
                <a16:creationId xmlns="" xmlns:a16="http://schemas.microsoft.com/office/drawing/2014/main" id="{2E46884A-24A2-4E7E-8DF4-204D0DD74C25}"/>
              </a:ext>
            </a:extLst>
          </p:cNvPr>
          <p:cNvCxnSpPr>
            <a:cxnSpLocks/>
          </p:cNvCxnSpPr>
          <p:nvPr/>
        </p:nvCxnSpPr>
        <p:spPr bwMode="auto">
          <a:xfrm>
            <a:off x="5613181" y="5787850"/>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36">
            <a:extLst>
              <a:ext uri="{FF2B5EF4-FFF2-40B4-BE49-F238E27FC236}">
                <a16:creationId xmlns="" xmlns:a16="http://schemas.microsoft.com/office/drawing/2014/main" id="{D2837517-30E5-4393-B019-13AF75F9D603}"/>
              </a:ext>
            </a:extLst>
          </p:cNvPr>
          <p:cNvCxnSpPr>
            <a:cxnSpLocks/>
          </p:cNvCxnSpPr>
          <p:nvPr/>
        </p:nvCxnSpPr>
        <p:spPr bwMode="auto">
          <a:xfrm>
            <a:off x="6201809" y="5787850"/>
            <a:ext cx="0" cy="41020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2" name="TextBox 31">
            <a:extLst>
              <a:ext uri="{FF2B5EF4-FFF2-40B4-BE49-F238E27FC236}">
                <a16:creationId xmlns="" xmlns:a16="http://schemas.microsoft.com/office/drawing/2014/main" id="{EC71750A-46C9-4607-8808-C6F57C702004}"/>
              </a:ext>
            </a:extLst>
          </p:cNvPr>
          <p:cNvSpPr txBox="1"/>
          <p:nvPr/>
        </p:nvSpPr>
        <p:spPr>
          <a:xfrm>
            <a:off x="5610852" y="5829739"/>
            <a:ext cx="620784" cy="338554"/>
          </a:xfrm>
          <a:prstGeom prst="rect">
            <a:avLst/>
          </a:prstGeom>
          <a:noFill/>
        </p:spPr>
        <p:txBody>
          <a:bodyPr wrap="square" rtlCol="0">
            <a:spAutoFit/>
          </a:bodyPr>
          <a:lstStyle/>
          <a:p>
            <a:r>
              <a:rPr lang="en-US" altLang="zh-CN" sz="800" dirty="0" smtClean="0"/>
              <a:t>Change Sequence</a:t>
            </a:r>
            <a:endParaRPr lang="en-US" sz="800" dirty="0"/>
          </a:p>
        </p:txBody>
      </p:sp>
      <p:cxnSp>
        <p:nvCxnSpPr>
          <p:cNvPr id="34" name="Straight Connector 23">
            <a:extLst>
              <a:ext uri="{FF2B5EF4-FFF2-40B4-BE49-F238E27FC236}">
                <a16:creationId xmlns="" xmlns:a16="http://schemas.microsoft.com/office/drawing/2014/main" id="{EF9B70F3-ABF4-4FC3-A00D-40009C21A342}"/>
              </a:ext>
            </a:extLst>
          </p:cNvPr>
          <p:cNvCxnSpPr>
            <a:cxnSpLocks/>
          </p:cNvCxnSpPr>
          <p:nvPr/>
        </p:nvCxnSpPr>
        <p:spPr bwMode="auto">
          <a:xfrm flipH="1">
            <a:off x="2092457" y="5181600"/>
            <a:ext cx="1395170" cy="627429"/>
          </a:xfrm>
          <a:prstGeom prst="line">
            <a:avLst/>
          </a:prstGeom>
          <a:solidFill>
            <a:schemeClr val="accent1"/>
          </a:solidFill>
          <a:ln w="12700" cap="flat" cmpd="sng" algn="ctr">
            <a:solidFill>
              <a:schemeClr val="tx1"/>
            </a:solidFill>
            <a:prstDash val="solid"/>
            <a:round/>
            <a:headEnd type="none" w="sm" len="sm"/>
            <a:tailEnd type="triangle" w="sm" len="med"/>
          </a:ln>
          <a:effectLst/>
        </p:spPr>
      </p:cxnSp>
      <p:cxnSp>
        <p:nvCxnSpPr>
          <p:cNvPr id="36" name="Straight Connector 21">
            <a:extLst>
              <a:ext uri="{FF2B5EF4-FFF2-40B4-BE49-F238E27FC236}">
                <a16:creationId xmlns="" xmlns:a16="http://schemas.microsoft.com/office/drawing/2014/main" id="{D6A58C64-AF0F-4BF3-8EAD-247599DD68B6}"/>
              </a:ext>
            </a:extLst>
          </p:cNvPr>
          <p:cNvCxnSpPr>
            <a:cxnSpLocks/>
          </p:cNvCxnSpPr>
          <p:nvPr/>
        </p:nvCxnSpPr>
        <p:spPr bwMode="auto">
          <a:xfrm flipH="1">
            <a:off x="1004539" y="5184612"/>
            <a:ext cx="1801726" cy="610788"/>
          </a:xfrm>
          <a:prstGeom prst="line">
            <a:avLst/>
          </a:prstGeom>
          <a:solidFill>
            <a:schemeClr val="accent1"/>
          </a:solidFill>
          <a:ln w="12700" cap="flat" cmpd="sng" algn="ctr">
            <a:solidFill>
              <a:schemeClr val="tx1"/>
            </a:solidFill>
            <a:prstDash val="solid"/>
            <a:round/>
            <a:headEnd type="none" w="sm" len="sm"/>
            <a:tailEnd type="triangle" w="sm" len="sm"/>
          </a:ln>
          <a:effectLst/>
        </p:spPr>
      </p:cxnSp>
    </p:spTree>
    <p:extLst>
      <p:ext uri="{BB962C8B-B14F-4D97-AF65-F5344CB8AC3E}">
        <p14:creationId xmlns:p14="http://schemas.microsoft.com/office/powerpoint/2010/main" val="2103621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ML element in discovery phase</a:t>
            </a:r>
            <a:endParaRPr lang="zh-CN" altLang="en-US" dirty="0"/>
          </a:p>
        </p:txBody>
      </p:sp>
      <p:sp>
        <p:nvSpPr>
          <p:cNvPr id="3" name="内容占位符 2"/>
          <p:cNvSpPr>
            <a:spLocks noGrp="1"/>
          </p:cNvSpPr>
          <p:nvPr>
            <p:ph idx="1"/>
          </p:nvPr>
        </p:nvSpPr>
        <p:spPr/>
        <p:txBody>
          <a:bodyPr/>
          <a:lstStyle/>
          <a:p>
            <a:pPr marL="342900" lvl="1" indent="-342900">
              <a:buChar char="•"/>
            </a:pPr>
            <a:r>
              <a:rPr lang="en-US" altLang="zh-CN" b="1" dirty="0">
                <a:ea typeface="+mn-ea"/>
                <a:cs typeface="+mn-cs"/>
              </a:rPr>
              <a:t>Regarding Link ID of transmitting </a:t>
            </a:r>
            <a:r>
              <a:rPr lang="en-US" altLang="zh-CN" b="1" dirty="0" smtClean="0">
                <a:ea typeface="+mn-ea"/>
                <a:cs typeface="+mn-cs"/>
              </a:rPr>
              <a:t>AP, the other way is obtained by derivation based on the Link IDs of the other APs in the same MLD by assuming all Link IDs are contiguous</a:t>
            </a:r>
          </a:p>
          <a:p>
            <a:pPr lvl="1"/>
            <a:r>
              <a:rPr lang="en-US" altLang="zh-CN" sz="1600" dirty="0">
                <a:solidFill>
                  <a:srgbClr val="000000"/>
                </a:solidFill>
              </a:rPr>
              <a:t>If Link IDs of the other APs </a:t>
            </a:r>
            <a:r>
              <a:rPr lang="en-US" altLang="zh-CN" sz="1600" dirty="0" smtClean="0">
                <a:solidFill>
                  <a:srgbClr val="000000"/>
                </a:solidFill>
              </a:rPr>
              <a:t>in the same MLD are contiguous, then the Link ID of transmitting AP is the largest value plus one or the minimum value minus one</a:t>
            </a:r>
          </a:p>
          <a:p>
            <a:pPr lvl="1"/>
            <a:r>
              <a:rPr lang="en-US" altLang="zh-CN" sz="1600" dirty="0">
                <a:solidFill>
                  <a:srgbClr val="000000"/>
                </a:solidFill>
              </a:rPr>
              <a:t>If Link IDs of the other APs in the same MLD are </a:t>
            </a:r>
            <a:r>
              <a:rPr lang="en-US" altLang="zh-CN" sz="1600" dirty="0" smtClean="0">
                <a:solidFill>
                  <a:srgbClr val="000000"/>
                </a:solidFill>
              </a:rPr>
              <a:t>not contiguous, then </a:t>
            </a:r>
            <a:r>
              <a:rPr lang="en-US" altLang="zh-CN" sz="1600" dirty="0">
                <a:solidFill>
                  <a:srgbClr val="000000"/>
                </a:solidFill>
              </a:rPr>
              <a:t>the </a:t>
            </a:r>
            <a:r>
              <a:rPr lang="en-US" altLang="zh-CN" sz="1600" dirty="0" smtClean="0">
                <a:solidFill>
                  <a:srgbClr val="000000"/>
                </a:solidFill>
              </a:rPr>
              <a:t>Link </a:t>
            </a:r>
            <a:r>
              <a:rPr lang="en-US" altLang="zh-CN" sz="1600" dirty="0">
                <a:solidFill>
                  <a:srgbClr val="000000"/>
                </a:solidFill>
              </a:rPr>
              <a:t>ID of transmitting AP is the </a:t>
            </a:r>
            <a:r>
              <a:rPr lang="en-US" altLang="zh-CN" sz="1600" dirty="0" smtClean="0">
                <a:solidFill>
                  <a:srgbClr val="000000"/>
                </a:solidFill>
              </a:rPr>
              <a:t>one which could make </a:t>
            </a:r>
            <a:r>
              <a:rPr lang="en-US" altLang="zh-CN" sz="1600" dirty="0">
                <a:solidFill>
                  <a:srgbClr val="000000"/>
                </a:solidFill>
              </a:rPr>
              <a:t>Link IDs of the other APs </a:t>
            </a:r>
            <a:r>
              <a:rPr lang="en-US" altLang="zh-CN" sz="1600" dirty="0" smtClean="0">
                <a:solidFill>
                  <a:srgbClr val="000000"/>
                </a:solidFill>
              </a:rPr>
              <a:t>contiguous</a:t>
            </a:r>
          </a:p>
          <a:p>
            <a:pPr lvl="1"/>
            <a:endParaRPr lang="en-US" altLang="zh-CN" b="1" dirty="0">
              <a:ea typeface="+mn-ea"/>
              <a:cs typeface="+mn-cs"/>
            </a:endParaRPr>
          </a:p>
          <a:p>
            <a:pPr marL="342900" lvl="1" indent="-342900">
              <a:buChar char="•"/>
            </a:pPr>
            <a:r>
              <a:rPr lang="en-US" altLang="zh-CN" b="1" dirty="0">
                <a:ea typeface="+mn-ea"/>
                <a:cs typeface="+mn-cs"/>
              </a:rPr>
              <a:t>However the above assumption can not </a:t>
            </a:r>
            <a:r>
              <a:rPr lang="en-US" altLang="zh-CN" b="1" dirty="0" smtClean="0">
                <a:ea typeface="+mn-ea"/>
                <a:cs typeface="+mn-cs"/>
              </a:rPr>
              <a:t>work </a:t>
            </a:r>
            <a:r>
              <a:rPr lang="en-US" altLang="zh-CN" b="1" dirty="0">
                <a:ea typeface="+mn-ea"/>
                <a:cs typeface="+mn-cs"/>
              </a:rPr>
              <a:t>if </a:t>
            </a:r>
            <a:r>
              <a:rPr lang="en-US" altLang="zh-CN" b="1" dirty="0" smtClean="0">
                <a:ea typeface="+mn-ea"/>
                <a:cs typeface="+mn-cs"/>
              </a:rPr>
              <a:t>allowing ML link reconfiguration for AP MLD (one link is removed) [5]</a:t>
            </a:r>
          </a:p>
          <a:p>
            <a:pPr marL="342900" lvl="1" indent="-342900">
              <a:buChar char="•"/>
            </a:pPr>
            <a:endParaRPr lang="en-US" altLang="zh-CN" b="1" dirty="0">
              <a:ea typeface="+mn-ea"/>
              <a:cs typeface="+mn-cs"/>
            </a:endParaRPr>
          </a:p>
          <a:p>
            <a:pPr marL="342900" lvl="1" indent="-342900">
              <a:buChar char="•"/>
            </a:pPr>
            <a:r>
              <a:rPr lang="en-US" altLang="zh-CN" b="1" dirty="0" smtClean="0">
                <a:ea typeface="+mn-ea"/>
                <a:cs typeface="+mn-cs"/>
              </a:rPr>
              <a:t>Moreover, this </a:t>
            </a:r>
            <a:r>
              <a:rPr lang="en-US" altLang="zh-CN" sz="1800" b="1" dirty="0" smtClean="0">
                <a:cs typeface="+mn-cs"/>
              </a:rPr>
              <a:t>assumption lacks of some flexibility</a:t>
            </a:r>
            <a:endParaRPr lang="en-US" altLang="zh-CN" b="1" dirty="0">
              <a:ea typeface="+mn-ea"/>
              <a:cs typeface="+mn-cs"/>
            </a:endParaRPr>
          </a:p>
          <a:p>
            <a:pPr marL="457200" lvl="1" indent="0">
              <a:buNone/>
            </a:pPr>
            <a:endParaRPr lang="en-US" altLang="zh-CN" sz="1600" dirty="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a:solidFill>
                <a:srgbClr val="000000"/>
              </a:solidFill>
            </a:endParaRPr>
          </a:p>
          <a:p>
            <a:pPr lvl="1"/>
            <a:endParaRPr lang="en-US" altLang="zh-CN" sz="1600" dirty="0" smtClean="0">
              <a:solidFill>
                <a:srgbClr val="000000"/>
              </a:solidFill>
            </a:endParaRPr>
          </a:p>
          <a:p>
            <a:pPr lvl="1"/>
            <a:endParaRPr lang="en-US" altLang="zh-CN" sz="1600" dirty="0" smtClean="0">
              <a:solidFill>
                <a:srgbClr val="000000"/>
              </a:solidFill>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6" name="日期占位符 5"/>
          <p:cNvSpPr>
            <a:spLocks noGrp="1"/>
          </p:cNvSpPr>
          <p:nvPr>
            <p:ph type="dt" sz="half" idx="2"/>
          </p:nvPr>
        </p:nvSpPr>
        <p:spPr/>
        <p:txBody>
          <a:bodyPr/>
          <a:lstStyle/>
          <a:p>
            <a:r>
              <a:rPr lang="en-US" altLang="zh-CN" smtClean="0"/>
              <a:t>May</a:t>
            </a:r>
            <a:r>
              <a:rPr lang="en-US" smtClean="0"/>
              <a:t> 2020</a:t>
            </a:r>
            <a:endParaRPr lang="en-US" dirty="0"/>
          </a:p>
        </p:txBody>
      </p:sp>
    </p:spTree>
    <p:extLst>
      <p:ext uri="{BB962C8B-B14F-4D97-AF65-F5344CB8AC3E}">
        <p14:creationId xmlns:p14="http://schemas.microsoft.com/office/powerpoint/2010/main" val="37285315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ML element in </a:t>
            </a:r>
            <a:r>
              <a:rPr lang="en-US" altLang="zh-CN" dirty="0" smtClean="0"/>
              <a:t>ML Probe</a:t>
            </a:r>
            <a:endParaRPr lang="zh-CN" altLang="en-US" dirty="0"/>
          </a:p>
        </p:txBody>
      </p:sp>
      <p:sp>
        <p:nvSpPr>
          <p:cNvPr id="3" name="内容占位符 2"/>
          <p:cNvSpPr>
            <a:spLocks noGrp="1"/>
          </p:cNvSpPr>
          <p:nvPr>
            <p:ph idx="1"/>
          </p:nvPr>
        </p:nvSpPr>
        <p:spPr>
          <a:xfrm>
            <a:off x="609600" y="1905000"/>
            <a:ext cx="8153400" cy="4114800"/>
          </a:xfrm>
        </p:spPr>
        <p:txBody>
          <a:bodyPr/>
          <a:lstStyle/>
          <a:p>
            <a:r>
              <a:rPr lang="en-US" altLang="zh-CN" sz="2000" dirty="0" smtClean="0"/>
              <a:t>Based on the received RNR element during the discovery phase, a STA within a non-AP MLD can send the ML Probe Request frame to solicit the info of  any single AP MLD of the following</a:t>
            </a:r>
          </a:p>
          <a:p>
            <a:pPr lvl="1"/>
            <a:r>
              <a:rPr lang="en-US" altLang="zh-CN" sz="1600" dirty="0" smtClean="0">
                <a:solidFill>
                  <a:srgbClr val="000000"/>
                </a:solidFill>
              </a:rPr>
              <a:t>An AP MLD which includes the recipient AP </a:t>
            </a:r>
          </a:p>
          <a:p>
            <a:pPr lvl="1"/>
            <a:r>
              <a:rPr lang="en-US" altLang="zh-CN" sz="1600" dirty="0" smtClean="0">
                <a:solidFill>
                  <a:srgbClr val="000000"/>
                </a:solidFill>
              </a:rPr>
              <a:t>An </a:t>
            </a:r>
            <a:r>
              <a:rPr lang="en-US" altLang="zh-CN" sz="1600" dirty="0">
                <a:solidFill>
                  <a:srgbClr val="000000"/>
                </a:solidFill>
              </a:rPr>
              <a:t>AP MLD which contains the non-transmitted BSSID that in the same multiple BSSID set as the recipient AP</a:t>
            </a:r>
          </a:p>
          <a:p>
            <a:pPr lvl="1"/>
            <a:r>
              <a:rPr lang="en-US" altLang="zh-CN" sz="1600" dirty="0">
                <a:solidFill>
                  <a:srgbClr val="000000"/>
                </a:solidFill>
              </a:rPr>
              <a:t>An AP MLD for which there is no affiliated AP working on the same link as the recipient AP and there is at least one AP of the AP MLD is in the same multiple BSSID set as an AP affiliated with the AP MLD of the recipient AP </a:t>
            </a:r>
          </a:p>
          <a:p>
            <a:pPr marL="342900" lvl="1" indent="-342900">
              <a:buChar char="•"/>
            </a:pPr>
            <a:r>
              <a:rPr lang="en-US" altLang="zh-CN" b="1" dirty="0" smtClean="0">
                <a:ea typeface="+mn-ea"/>
                <a:cs typeface="+mn-cs"/>
              </a:rPr>
              <a:t>Since the </a:t>
            </a:r>
            <a:r>
              <a:rPr lang="en-US" altLang="zh-CN" b="1" dirty="0">
                <a:ea typeface="+mn-ea"/>
                <a:cs typeface="+mn-cs"/>
              </a:rPr>
              <a:t>basic info of the above 3 kinds of  AP MLD is carried in RNR </a:t>
            </a:r>
            <a:r>
              <a:rPr lang="en-US" altLang="zh-CN" b="1" dirty="0" smtClean="0">
                <a:ea typeface="+mn-ea"/>
                <a:cs typeface="+mn-cs"/>
              </a:rPr>
              <a:t>element during the discovery phase, the above ML Probe Request frame could be complementary to the discovery phase such</a:t>
            </a:r>
            <a:r>
              <a:rPr lang="en-US" altLang="zh-CN" b="1" dirty="0">
                <a:ea typeface="+mn-ea"/>
                <a:cs typeface="+mn-cs"/>
              </a:rPr>
              <a:t> </a:t>
            </a:r>
            <a:r>
              <a:rPr lang="en-US" altLang="zh-CN" b="1" dirty="0" smtClean="0">
                <a:ea typeface="+mn-ea"/>
                <a:cs typeface="+mn-cs"/>
              </a:rPr>
              <a:t>that to obtain full info</a:t>
            </a:r>
          </a:p>
          <a:p>
            <a:pPr lvl="1"/>
            <a:r>
              <a:rPr lang="en-US" altLang="zh-CN" sz="1600" dirty="0">
                <a:solidFill>
                  <a:srgbClr val="000000"/>
                </a:solidFill>
              </a:rPr>
              <a:t>No “switch” operation is </a:t>
            </a:r>
            <a:r>
              <a:rPr lang="en-US" altLang="zh-CN" sz="1600" dirty="0" smtClean="0">
                <a:solidFill>
                  <a:srgbClr val="000000"/>
                </a:solidFill>
              </a:rPr>
              <a:t>needed</a:t>
            </a: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7</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spTree>
    <p:extLst>
      <p:ext uri="{BB962C8B-B14F-4D97-AF65-F5344CB8AC3E}">
        <p14:creationId xmlns:p14="http://schemas.microsoft.com/office/powerpoint/2010/main" val="29511874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ML element in ML Probe</a:t>
            </a:r>
            <a:endParaRPr lang="zh-CN" altLang="en-US" dirty="0"/>
          </a:p>
        </p:txBody>
      </p:sp>
      <p:sp>
        <p:nvSpPr>
          <p:cNvPr id="3" name="内容占位符 2"/>
          <p:cNvSpPr>
            <a:spLocks noGrp="1"/>
          </p:cNvSpPr>
          <p:nvPr>
            <p:ph idx="1"/>
          </p:nvPr>
        </p:nvSpPr>
        <p:spPr>
          <a:xfrm>
            <a:off x="685800" y="1524000"/>
            <a:ext cx="8382000" cy="4114800"/>
          </a:xfrm>
        </p:spPr>
        <p:txBody>
          <a:bodyPr/>
          <a:lstStyle/>
          <a:p>
            <a:pPr marL="342900" lvl="1" indent="-342900">
              <a:buChar char="•"/>
            </a:pPr>
            <a:r>
              <a:rPr lang="en-US" altLang="zh-CN" sz="1800" b="1" dirty="0" smtClean="0">
                <a:ea typeface="+mn-ea"/>
                <a:cs typeface="+mn-cs"/>
              </a:rPr>
              <a:t>Moreover, the </a:t>
            </a:r>
            <a:r>
              <a:rPr lang="en-US" altLang="zh-CN" sz="1800" b="1" dirty="0">
                <a:ea typeface="+mn-ea"/>
                <a:cs typeface="+mn-cs"/>
              </a:rPr>
              <a:t>ML Probe Request frame can be used to solicit the info of one or more AP MLDs which are advertised during discovery phase</a:t>
            </a:r>
          </a:p>
          <a:p>
            <a:pPr marL="342900" lvl="1" indent="-342900">
              <a:buChar char="•"/>
            </a:pPr>
            <a:r>
              <a:rPr lang="en-US" altLang="zh-CN" sz="1800" b="1" dirty="0">
                <a:ea typeface="+mn-ea"/>
                <a:cs typeface="+mn-cs"/>
              </a:rPr>
              <a:t>The non-ML </a:t>
            </a:r>
            <a:r>
              <a:rPr lang="zh-CN" altLang="en-US" sz="1800" b="1" dirty="0">
                <a:ea typeface="+mn-ea"/>
                <a:cs typeface="+mn-cs"/>
              </a:rPr>
              <a:t>（</a:t>
            </a:r>
            <a:r>
              <a:rPr lang="en-US" altLang="zh-CN" sz="1800" b="1" dirty="0">
                <a:ea typeface="+mn-ea"/>
                <a:cs typeface="+mn-cs"/>
              </a:rPr>
              <a:t>regular</a:t>
            </a:r>
            <a:r>
              <a:rPr lang="zh-CN" altLang="en-US" sz="1800" b="1" dirty="0">
                <a:ea typeface="+mn-ea"/>
                <a:cs typeface="+mn-cs"/>
              </a:rPr>
              <a:t>） </a:t>
            </a:r>
            <a:r>
              <a:rPr lang="en-US" altLang="zh-CN" sz="1800" b="1" dirty="0">
                <a:ea typeface="+mn-ea"/>
                <a:cs typeface="+mn-cs"/>
              </a:rPr>
              <a:t>Probe response frame can be used to solicit the info of single AP within an AP </a:t>
            </a:r>
            <a:r>
              <a:rPr lang="en-US" altLang="zh-CN" sz="1800" b="1" dirty="0" smtClean="0">
                <a:ea typeface="+mn-ea"/>
                <a:cs typeface="+mn-cs"/>
              </a:rPr>
              <a:t>MLD</a:t>
            </a:r>
          </a:p>
          <a:p>
            <a:pPr marL="342900" lvl="1" indent="-342900">
              <a:buChar char="•"/>
            </a:pPr>
            <a:r>
              <a:rPr lang="en-US" altLang="zh-CN" sz="1800" b="1" dirty="0" smtClean="0">
                <a:ea typeface="+mn-ea"/>
                <a:cs typeface="+mn-cs"/>
              </a:rPr>
              <a:t>For </a:t>
            </a:r>
            <a:r>
              <a:rPr lang="en-US" altLang="zh-CN" sz="1800" b="1" dirty="0">
                <a:ea typeface="+mn-ea"/>
                <a:cs typeface="+mn-cs"/>
              </a:rPr>
              <a:t>example as shown in the below figure, AP1x in MLD 1 receives a Probe Request frame which solicits the info of one or more AP </a:t>
            </a:r>
            <a:r>
              <a:rPr lang="en-US" altLang="zh-CN" sz="1800" b="1" dirty="0" smtClean="0">
                <a:ea typeface="+mn-ea"/>
                <a:cs typeface="+mn-cs"/>
              </a:rPr>
              <a:t>MLDs</a:t>
            </a:r>
            <a:r>
              <a:rPr lang="zh-CN" altLang="en-US" sz="1800" b="1" dirty="0" smtClean="0">
                <a:ea typeface="+mn-ea"/>
                <a:cs typeface="+mn-cs"/>
              </a:rPr>
              <a:t> </a:t>
            </a:r>
            <a:endParaRPr lang="en-US" altLang="zh-CN" sz="1800" b="1" dirty="0">
              <a:ea typeface="+mn-ea"/>
              <a:cs typeface="+mn-cs"/>
            </a:endParaRPr>
          </a:p>
          <a:p>
            <a:pPr lvl="1"/>
            <a:r>
              <a:rPr lang="en-US" altLang="zh-CN" sz="1400" dirty="0" smtClean="0">
                <a:solidFill>
                  <a:srgbClr val="000000"/>
                </a:solidFill>
              </a:rPr>
              <a:t>MLD 1, MLD 2, MLD3 </a:t>
            </a:r>
          </a:p>
          <a:p>
            <a:pPr marL="342900" lvl="1" indent="-342900">
              <a:buChar char="•"/>
            </a:pPr>
            <a:r>
              <a:rPr lang="en-US" altLang="zh-CN" sz="1800" b="1" dirty="0" smtClean="0">
                <a:ea typeface="+mn-ea"/>
                <a:cs typeface="+mn-cs"/>
              </a:rPr>
              <a:t>The solicited Probe </a:t>
            </a:r>
            <a:r>
              <a:rPr lang="en-US" altLang="zh-CN" sz="1800" b="1" dirty="0">
                <a:ea typeface="+mn-ea"/>
                <a:cs typeface="+mn-cs"/>
              </a:rPr>
              <a:t>Response </a:t>
            </a:r>
            <a:r>
              <a:rPr lang="en-US" altLang="zh-CN" sz="1800" b="1" dirty="0" smtClean="0">
                <a:ea typeface="+mn-ea"/>
                <a:cs typeface="+mn-cs"/>
              </a:rPr>
              <a:t>frame may carry more than one ML element</a:t>
            </a:r>
          </a:p>
          <a:p>
            <a:pPr lvl="1">
              <a:buFontTx/>
              <a:buChar char="–"/>
            </a:pPr>
            <a:r>
              <a:rPr lang="en-US" altLang="zh-CN" sz="1400" dirty="0">
                <a:solidFill>
                  <a:srgbClr val="000000"/>
                </a:solidFill>
              </a:rPr>
              <a:t>The ML element for MLD </a:t>
            </a:r>
            <a:r>
              <a:rPr lang="en-US" altLang="zh-CN" sz="1400" dirty="0" smtClean="0">
                <a:solidFill>
                  <a:srgbClr val="000000"/>
                </a:solidFill>
              </a:rPr>
              <a:t>1 as an independent element </a:t>
            </a:r>
          </a:p>
          <a:p>
            <a:pPr lvl="1"/>
            <a:r>
              <a:rPr lang="en-US" altLang="zh-CN" sz="1400" dirty="0">
                <a:solidFill>
                  <a:srgbClr val="000000"/>
                </a:solidFill>
              </a:rPr>
              <a:t>The ML element for MLD </a:t>
            </a:r>
            <a:r>
              <a:rPr lang="en-US" altLang="zh-CN" sz="1400" dirty="0" smtClean="0">
                <a:solidFill>
                  <a:srgbClr val="000000"/>
                </a:solidFill>
              </a:rPr>
              <a:t>2 </a:t>
            </a:r>
            <a:r>
              <a:rPr lang="en-US" altLang="zh-CN" sz="1400" dirty="0">
                <a:solidFill>
                  <a:srgbClr val="000000"/>
                </a:solidFill>
              </a:rPr>
              <a:t>as an independent element </a:t>
            </a:r>
            <a:endParaRPr lang="en-US" altLang="zh-CN" sz="1400" dirty="0" smtClean="0">
              <a:solidFill>
                <a:srgbClr val="000000"/>
              </a:solidFill>
            </a:endParaRPr>
          </a:p>
          <a:p>
            <a:pPr lvl="1"/>
            <a:r>
              <a:rPr lang="en-US" altLang="zh-CN" sz="1400" dirty="0">
                <a:solidFill>
                  <a:srgbClr val="000000"/>
                </a:solidFill>
              </a:rPr>
              <a:t>The ML element for MLD </a:t>
            </a:r>
            <a:r>
              <a:rPr lang="en-US" altLang="zh-CN" sz="1400" dirty="0" smtClean="0">
                <a:solidFill>
                  <a:srgbClr val="000000"/>
                </a:solidFill>
              </a:rPr>
              <a:t>2 </a:t>
            </a:r>
            <a:r>
              <a:rPr lang="en-US" altLang="zh-CN" sz="1400" dirty="0">
                <a:solidFill>
                  <a:srgbClr val="000000"/>
                </a:solidFill>
              </a:rPr>
              <a:t>as an </a:t>
            </a:r>
            <a:r>
              <a:rPr lang="en-US" altLang="zh-CN" sz="1400" dirty="0" smtClean="0">
                <a:solidFill>
                  <a:srgbClr val="000000"/>
                </a:solidFill>
              </a:rPr>
              <a:t>sub-element of multiple BSSID element</a:t>
            </a:r>
            <a:endParaRPr lang="en-US" altLang="zh-CN" sz="1800" b="1" dirty="0">
              <a:ea typeface="+mn-ea"/>
              <a:cs typeface="+mn-cs"/>
            </a:endParaRPr>
          </a:p>
          <a:p>
            <a:pPr marL="342900" lvl="1" indent="-342900">
              <a:buChar char="•"/>
            </a:pPr>
            <a:r>
              <a:rPr lang="en-US" altLang="zh-CN" sz="1800" b="1" dirty="0">
                <a:ea typeface="+mn-ea"/>
                <a:cs typeface="+mn-cs"/>
              </a:rPr>
              <a:t>We propose extra indication to differentiate </a:t>
            </a:r>
            <a:endParaRPr lang="en-US" altLang="zh-CN" sz="1800" b="1" dirty="0" smtClean="0">
              <a:ea typeface="+mn-ea"/>
              <a:cs typeface="+mn-cs"/>
            </a:endParaRPr>
          </a:p>
          <a:p>
            <a:pPr marL="0" lvl="1" indent="0">
              <a:buNone/>
            </a:pPr>
            <a:r>
              <a:rPr lang="en-US" altLang="zh-CN" sz="1800" b="1" dirty="0" smtClean="0">
                <a:ea typeface="+mn-ea"/>
                <a:cs typeface="+mn-cs"/>
              </a:rPr>
              <a:t>the </a:t>
            </a:r>
            <a:r>
              <a:rPr lang="en-US" altLang="zh-CN" sz="1800" b="1" dirty="0">
                <a:ea typeface="+mn-ea"/>
                <a:cs typeface="+mn-cs"/>
              </a:rPr>
              <a:t>ML element for MLD 1 from the ML </a:t>
            </a:r>
            <a:r>
              <a:rPr lang="en-US" altLang="zh-CN" sz="1800" b="1" dirty="0" smtClean="0">
                <a:ea typeface="+mn-ea"/>
                <a:cs typeface="+mn-cs"/>
              </a:rPr>
              <a:t>element</a:t>
            </a:r>
          </a:p>
          <a:p>
            <a:pPr marL="0" lvl="1" indent="0">
              <a:buNone/>
            </a:pPr>
            <a:r>
              <a:rPr lang="en-US" altLang="zh-CN" sz="1800" b="1" dirty="0" smtClean="0">
                <a:ea typeface="+mn-ea"/>
                <a:cs typeface="+mn-cs"/>
              </a:rPr>
              <a:t>for </a:t>
            </a:r>
            <a:r>
              <a:rPr lang="en-US" altLang="zh-CN" sz="1800" b="1" dirty="0">
                <a:ea typeface="+mn-ea"/>
                <a:cs typeface="+mn-cs"/>
              </a:rPr>
              <a:t>MLD 2 </a:t>
            </a:r>
          </a:p>
          <a:p>
            <a:pPr lvl="1"/>
            <a:endParaRPr lang="en-US" altLang="zh-CN" sz="1400" dirty="0">
              <a:solidFill>
                <a:srgbClr val="000000"/>
              </a:solidFill>
            </a:endParaRPr>
          </a:p>
          <a:p>
            <a:pPr marL="342900" lvl="1" indent="-342900">
              <a:buChar char="•"/>
            </a:pPr>
            <a:endParaRPr lang="en-US" altLang="zh-CN" b="1" dirty="0">
              <a:ea typeface="+mn-ea"/>
              <a:cs typeface="+mn-cs"/>
            </a:endParaRPr>
          </a:p>
          <a:p>
            <a:pPr lvl="1"/>
            <a:endParaRPr lang="en-US" altLang="zh-CN" sz="1600" dirty="0">
              <a:solidFill>
                <a:srgbClr val="000000"/>
              </a:solidFill>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8</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graphicFrame>
        <p:nvGraphicFramePr>
          <p:cNvPr id="7" name="Object 1">
            <a:extLst>
              <a:ext uri="{FF2B5EF4-FFF2-40B4-BE49-F238E27FC236}">
                <a16:creationId xmlns="" xmlns:a16="http://schemas.microsoft.com/office/drawing/2014/main" id="{919F4AD4-1DFB-41AE-8C75-6A5213D9A411}"/>
              </a:ext>
            </a:extLst>
          </p:cNvPr>
          <p:cNvGraphicFramePr>
            <a:graphicFrameLocks noChangeAspect="1"/>
          </p:cNvGraphicFramePr>
          <p:nvPr>
            <p:extLst>
              <p:ext uri="{D42A27DB-BD31-4B8C-83A1-F6EECF244321}">
                <p14:modId xmlns:p14="http://schemas.microsoft.com/office/powerpoint/2010/main" val="3474874767"/>
              </p:ext>
            </p:extLst>
          </p:nvPr>
        </p:nvGraphicFramePr>
        <p:xfrm>
          <a:off x="5715000" y="4724400"/>
          <a:ext cx="3506921" cy="1676400"/>
        </p:xfrm>
        <a:graphic>
          <a:graphicData uri="http://schemas.openxmlformats.org/presentationml/2006/ole">
            <mc:AlternateContent xmlns:mc="http://schemas.openxmlformats.org/markup-compatibility/2006">
              <mc:Choice xmlns:v="urn:schemas-microsoft-com:vml" Requires="v">
                <p:oleObj spid="_x0000_s35868" name="Visio" r:id="rId3" imgW="4324227" imgH="2200236" progId="Visio.Drawing.11">
                  <p:embed/>
                </p:oleObj>
              </mc:Choice>
              <mc:Fallback>
                <p:oleObj name="Visio" r:id="rId3" imgW="4324227" imgH="2200236" progId="Visio.Drawing.11">
                  <p:embed/>
                  <p:pic>
                    <p:nvPicPr>
                      <p:cNvPr id="0" name=""/>
                      <p:cNvPicPr/>
                      <p:nvPr/>
                    </p:nvPicPr>
                    <p:blipFill>
                      <a:blip r:embed="rId4"/>
                      <a:stretch>
                        <a:fillRect/>
                      </a:stretch>
                    </p:blipFill>
                    <p:spPr>
                      <a:xfrm>
                        <a:off x="5715000" y="4724400"/>
                        <a:ext cx="3506921" cy="1676400"/>
                      </a:xfrm>
                      <a:prstGeom prst="rect">
                        <a:avLst/>
                      </a:prstGeom>
                    </p:spPr>
                  </p:pic>
                </p:oleObj>
              </mc:Fallback>
            </mc:AlternateContent>
          </a:graphicData>
        </a:graphic>
      </p:graphicFrame>
    </p:spTree>
    <p:extLst>
      <p:ext uri="{BB962C8B-B14F-4D97-AF65-F5344CB8AC3E}">
        <p14:creationId xmlns:p14="http://schemas.microsoft.com/office/powerpoint/2010/main" val="37261099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Summary</a:t>
            </a:r>
            <a:endParaRPr lang="zh-CN" altLang="en-US" dirty="0"/>
          </a:p>
        </p:txBody>
      </p:sp>
      <p:sp>
        <p:nvSpPr>
          <p:cNvPr id="3" name="内容占位符 2"/>
          <p:cNvSpPr>
            <a:spLocks noGrp="1"/>
          </p:cNvSpPr>
          <p:nvPr>
            <p:ph idx="1"/>
          </p:nvPr>
        </p:nvSpPr>
        <p:spPr/>
        <p:txBody>
          <a:bodyPr/>
          <a:lstStyle/>
          <a:p>
            <a:r>
              <a:rPr lang="en-US" altLang="zh-CN" dirty="0" smtClean="0"/>
              <a:t>In this contribution, we propose to design ML element from</a:t>
            </a:r>
            <a:r>
              <a:rPr lang="zh-CN" altLang="en-US" dirty="0" smtClean="0"/>
              <a:t> </a:t>
            </a:r>
            <a:r>
              <a:rPr lang="en-US" altLang="zh-CN" dirty="0" smtClean="0"/>
              <a:t>aspect of discovery</a:t>
            </a:r>
          </a:p>
          <a:p>
            <a:pPr lvl="1"/>
            <a:r>
              <a:rPr lang="en-US" altLang="zh-CN" sz="1600" dirty="0">
                <a:solidFill>
                  <a:srgbClr val="000000"/>
                </a:solidFill>
              </a:rPr>
              <a:t>Include the info of transmitting AP in the MLD-level/common info field of the ML element, such as link ID and change </a:t>
            </a:r>
            <a:r>
              <a:rPr lang="en-US" altLang="zh-CN" sz="1600" dirty="0" smtClean="0">
                <a:solidFill>
                  <a:srgbClr val="000000"/>
                </a:solidFill>
              </a:rPr>
              <a:t>sequence</a:t>
            </a:r>
          </a:p>
          <a:p>
            <a:pPr marL="342900" lvl="1" indent="-342900">
              <a:buChar char="•"/>
            </a:pPr>
            <a:r>
              <a:rPr lang="en-US" altLang="zh-CN" sz="2400" b="1" dirty="0" smtClean="0">
                <a:ea typeface="+mn-ea"/>
                <a:cs typeface="+mn-cs"/>
              </a:rPr>
              <a:t>Moreover</a:t>
            </a:r>
          </a:p>
          <a:p>
            <a:pPr lvl="1"/>
            <a:r>
              <a:rPr lang="en-US" altLang="zh-CN" sz="1600" dirty="0">
                <a:solidFill>
                  <a:srgbClr val="000000"/>
                </a:solidFill>
              </a:rPr>
              <a:t>The ML Probe Request can be used to </a:t>
            </a:r>
            <a:r>
              <a:rPr lang="en-US" altLang="zh-CN" sz="1600" dirty="0" smtClean="0">
                <a:solidFill>
                  <a:srgbClr val="000000"/>
                </a:solidFill>
              </a:rPr>
              <a:t>solicit </a:t>
            </a:r>
            <a:r>
              <a:rPr lang="en-US" altLang="zh-CN" sz="1600" dirty="0">
                <a:solidFill>
                  <a:srgbClr val="000000"/>
                </a:solidFill>
              </a:rPr>
              <a:t>the info of 3 kinds of AP </a:t>
            </a:r>
            <a:r>
              <a:rPr lang="en-US" altLang="zh-CN" sz="1600" dirty="0" smtClean="0">
                <a:solidFill>
                  <a:srgbClr val="000000"/>
                </a:solidFill>
              </a:rPr>
              <a:t>MLDs </a:t>
            </a:r>
            <a:r>
              <a:rPr lang="en-US" altLang="zh-CN" sz="1600" dirty="0">
                <a:solidFill>
                  <a:srgbClr val="000000"/>
                </a:solidFill>
              </a:rPr>
              <a:t>which are advertised by discovery phase</a:t>
            </a:r>
          </a:p>
          <a:p>
            <a:pPr lvl="1"/>
            <a:r>
              <a:rPr lang="en-US" altLang="zh-CN" sz="1600" dirty="0">
                <a:solidFill>
                  <a:srgbClr val="000000"/>
                </a:solidFill>
              </a:rPr>
              <a:t>the ML Probe Response can carry more than one ML elements as per the </a:t>
            </a:r>
            <a:r>
              <a:rPr lang="en-US" altLang="zh-CN" sz="1600" dirty="0" smtClean="0">
                <a:solidFill>
                  <a:srgbClr val="000000"/>
                </a:solidFill>
              </a:rPr>
              <a:t>received ML Probe Request</a:t>
            </a:r>
            <a:endParaRPr lang="en-US" altLang="zh-CN" sz="1600" dirty="0">
              <a:solidFill>
                <a:srgbClr val="000000"/>
              </a:solidFill>
            </a:endParaRPr>
          </a:p>
          <a:p>
            <a:pPr marL="342900" lvl="1" indent="-342900">
              <a:buChar char="•"/>
            </a:pPr>
            <a:endParaRPr lang="en-US" altLang="zh-CN" sz="2400" b="1" dirty="0">
              <a:ea typeface="+mn-ea"/>
              <a:cs typeface="+mn-cs"/>
            </a:endParaRPr>
          </a:p>
        </p:txBody>
      </p:sp>
      <p:sp>
        <p:nvSpPr>
          <p:cNvPr id="4" name="页脚占位符 3"/>
          <p:cNvSpPr>
            <a:spLocks noGrp="1"/>
          </p:cNvSpPr>
          <p:nvPr>
            <p:ph type="ftr" sz="quarter" idx="11"/>
          </p:nvPr>
        </p:nvSpPr>
        <p:spPr/>
        <p:txBody>
          <a:bodyPr/>
          <a:lstStyle/>
          <a:p>
            <a:r>
              <a:rPr lang="en-US" smtClean="0"/>
              <a:t>Ming Gan, Huawei</a:t>
            </a:r>
            <a:endParaRPr lang="en-US" dirty="0"/>
          </a:p>
        </p:txBody>
      </p:sp>
      <p:sp>
        <p:nvSpPr>
          <p:cNvPr id="5" name="灯片编号占位符 4"/>
          <p:cNvSpPr>
            <a:spLocks noGrp="1"/>
          </p:cNvSpPr>
          <p:nvPr>
            <p:ph type="sldNum" sz="quarter" idx="12"/>
          </p:nvPr>
        </p:nvSpPr>
        <p:spPr/>
        <p:txBody>
          <a:bodyPr/>
          <a:lstStyle/>
          <a:p>
            <a:r>
              <a:rPr lang="en-US" smtClean="0"/>
              <a:t>Slide </a:t>
            </a:r>
            <a:fld id="{303B08C7-0CD1-8846-8502-BF7BB64F440C}" type="slidenum">
              <a:rPr lang="en-US" smtClean="0"/>
              <a:pPr/>
              <a:t>9</a:t>
            </a:fld>
            <a:endParaRPr lang="en-US"/>
          </a:p>
        </p:txBody>
      </p:sp>
      <p:sp>
        <p:nvSpPr>
          <p:cNvPr id="6" name="日期占位符 5"/>
          <p:cNvSpPr>
            <a:spLocks noGrp="1"/>
          </p:cNvSpPr>
          <p:nvPr>
            <p:ph type="dt" sz="half" idx="2"/>
          </p:nvPr>
        </p:nvSpPr>
        <p:spPr/>
        <p:txBody>
          <a:bodyPr/>
          <a:lstStyle/>
          <a:p>
            <a:r>
              <a:rPr lang="en-US" altLang="zh-CN" smtClean="0"/>
              <a:t>Aug</a:t>
            </a:r>
            <a:r>
              <a:rPr lang="en-US" smtClean="0"/>
              <a:t> 2020</a:t>
            </a:r>
            <a:endParaRPr lang="en-US" dirty="0"/>
          </a:p>
        </p:txBody>
      </p:sp>
    </p:spTree>
    <p:extLst>
      <p:ext uri="{BB962C8B-B14F-4D97-AF65-F5344CB8AC3E}">
        <p14:creationId xmlns:p14="http://schemas.microsoft.com/office/powerpoint/2010/main" val="373757207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76069</TotalTime>
  <Words>1385</Words>
  <Application>Microsoft Office PowerPoint</Application>
  <PresentationFormat>全屏显示(4:3)</PresentationFormat>
  <Paragraphs>181</Paragraphs>
  <Slides>12</Slides>
  <Notes>1</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2</vt:i4>
      </vt:variant>
      <vt:variant>
        <vt:lpstr>幻灯片标题</vt:lpstr>
      </vt:variant>
      <vt:variant>
        <vt:i4>12</vt:i4>
      </vt:variant>
    </vt:vector>
  </HeadingPairs>
  <TitlesOfParts>
    <vt:vector size="21" baseType="lpstr">
      <vt:lpstr>ＭＳ Ｐゴシック</vt:lpstr>
      <vt:lpstr>宋体</vt:lpstr>
      <vt:lpstr>Arial</vt:lpstr>
      <vt:lpstr>Calibri</vt:lpstr>
      <vt:lpstr>Times New Roman</vt:lpstr>
      <vt:lpstr>Wingdings</vt:lpstr>
      <vt:lpstr>802-11-Submission</vt:lpstr>
      <vt:lpstr>Document</vt:lpstr>
      <vt:lpstr>Visio</vt:lpstr>
      <vt:lpstr>ML element design</vt:lpstr>
      <vt:lpstr>Background</vt:lpstr>
      <vt:lpstr>Recap</vt:lpstr>
      <vt:lpstr>ML element in discovery phase</vt:lpstr>
      <vt:lpstr>ML element in discovery phase</vt:lpstr>
      <vt:lpstr>ML element in discovery phase</vt:lpstr>
      <vt:lpstr>ML element in ML Probe</vt:lpstr>
      <vt:lpstr>ML element in ML Probe</vt:lpstr>
      <vt:lpstr>Summary</vt:lpstr>
      <vt:lpstr>References</vt:lpstr>
      <vt:lpstr>SP 1</vt:lpstr>
      <vt:lpstr>SP 2</vt:lpstr>
    </vt:vector>
  </TitlesOfParts>
  <Company>Stanford University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MING GAN</dc:creator>
  <cp:lastModifiedBy>Ming Gan</cp:lastModifiedBy>
  <cp:revision>610</cp:revision>
  <cp:lastPrinted>1998-02-10T13:28:06Z</cp:lastPrinted>
  <dcterms:created xsi:type="dcterms:W3CDTF">2013-11-12T18:41:50Z</dcterms:created>
  <dcterms:modified xsi:type="dcterms:W3CDTF">2021-02-04T14:56:26Z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(3)N39m8Rc6gFCHMpm3lw6xZcB1+3gxev8cwsTLmi5M+9xogaJz/5zktd2QsEX5UOWn5iXzAI5H
hM8BgHlTn364vktkxjIz+57jm7nI51jKaxTQ7t5RkDshCOtk14ndhM3zy4KQdJnHZbb7D34x
96hax8c6pjlrGFpqsAH9SsaYCKqqfOW5kOM/VYwZxldGCW5MVD2BaD7IR89Tne8Q9GALRuME
qUfmg3Hzy5/jC2IvGb</vt:lpwstr>
  </property>
  <property fmtid="{D5CDD505-2E9C-101B-9397-08002B2CF9AE}" pid="4" name="_2015_ms_pID_7253431">
    <vt:lpwstr>nqCyNFX/gnBXAPNznk8+WQLYX9sUfXmnhJcmsKb6/dC/sONGdHjNZh
b0YIUqxn8eMjJlwWI3b70PgsOphiosaqwsGVpTi4vyuhnl8nRnTECL/JdsSxK5+FSjyH67CF
9P+gHXyHJ3igx9SkT4ryMOvgawcXPiTDVpP5twP87ofspd8+bwqyBHk9F+06hmdIMPELiwmO
8myNRlSLIzFeT5yKwYNbS1TuSS0DYsukRFoE</vt:lpwstr>
  </property>
  <property fmtid="{D5CDD505-2E9C-101B-9397-08002B2CF9AE}" pid="5" name="_2015_ms_pID_7253432">
    <vt:lpwstr>fBrB6b96wtuhKaL2xOkD8TA=</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1612445252</vt:lpwstr>
  </property>
</Properties>
</file>