
<file path=[Content_Types].xml><?xml version="1.0" encoding="utf-8"?>
<Types xmlns="http://schemas.openxmlformats.org/package/2006/content-types">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73" r:id="rId3"/>
    <p:sldId id="372" r:id="rId4"/>
    <p:sldId id="370" r:id="rId5"/>
    <p:sldId id="371" r:id="rId6"/>
    <p:sldId id="378" r:id="rId7"/>
    <p:sldId id="374" r:id="rId8"/>
    <p:sldId id="375" r:id="rId9"/>
    <p:sldId id="377" r:id="rId10"/>
    <p:sldId id="376" r:id="rId11"/>
    <p:sldId id="379" r:id="rId12"/>
    <p:sldId id="38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AE690"/>
    <a:srgbClr val="FD9491"/>
    <a:srgbClr val="DFB7D9"/>
    <a:srgbClr val="C2C2FE"/>
    <a:srgbClr val="1E1EFA"/>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46868" y="332601"/>
            <a:ext cx="389863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802.11-20/1124-02-00be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Visio_2003-2010___2.vsd"/><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b="0" dirty="0"/>
              <a:t>ML element design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08</a:t>
            </a:r>
            <a:r>
              <a:rPr lang="en-US" sz="2000" b="0" dirty="0" smtClean="0"/>
              <a:t>-10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164696620"/>
              </p:ext>
            </p:extLst>
          </p:nvPr>
        </p:nvGraphicFramePr>
        <p:xfrm>
          <a:off x="1139825" y="2555875"/>
          <a:ext cx="6932613" cy="3992563"/>
        </p:xfrm>
        <a:graphic>
          <a:graphicData uri="http://schemas.openxmlformats.org/presentationml/2006/ole">
            <mc:AlternateContent xmlns:mc="http://schemas.openxmlformats.org/markup-compatibility/2006">
              <mc:Choice xmlns:v="urn:schemas-microsoft-com:vml" Requires="v">
                <p:oleObj spid="_x0000_s31164"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39825" y="2555875"/>
                        <a:ext cx="6932613"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29742" cy="276999"/>
          </a:xfrm>
        </p:spPr>
        <p:txBody>
          <a:body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dirty="0"/>
              <a:t>[1] 11-20-0566-62-00be-Compendium of straw polls and </a:t>
            </a:r>
          </a:p>
          <a:p>
            <a:pPr marL="0" indent="0">
              <a:buNone/>
            </a:pPr>
            <a:r>
              <a:rPr lang="en-US" altLang="zh-CN" dirty="0"/>
              <a:t>potential changes to the Specification Framework Document</a:t>
            </a:r>
          </a:p>
          <a:p>
            <a:pPr marL="0" indent="0">
              <a:buNone/>
            </a:pPr>
            <a:r>
              <a:rPr lang="en-US" altLang="zh-CN" dirty="0"/>
              <a:t>[2] 11-20-0615-03-00be-Discovery mechanism for MLD </a:t>
            </a:r>
          </a:p>
          <a:p>
            <a:pPr marL="0" indent="0">
              <a:buNone/>
            </a:pPr>
            <a:r>
              <a:rPr lang="en-US" altLang="zh-CN" dirty="0"/>
              <a:t>[3] 11-20-0389-00-00be-</a:t>
            </a:r>
            <a:r>
              <a:rPr lang="en-US" altLang="zh-CN" b="0" dirty="0"/>
              <a:t>Multi-link discovery part 1</a:t>
            </a:r>
          </a:p>
          <a:p>
            <a:pPr marL="0" indent="0">
              <a:buNone/>
            </a:pPr>
            <a:r>
              <a:rPr lang="en-US" altLang="zh-CN" dirty="0"/>
              <a:t>[4] 11-20-0390-00-00be-</a:t>
            </a:r>
            <a:r>
              <a:rPr lang="en-US" altLang="zh-CN" b="0" dirty="0"/>
              <a:t>Multi-link discovery part </a:t>
            </a:r>
            <a:r>
              <a:rPr lang="en-US" altLang="zh-CN" b="0" dirty="0" smtClean="0"/>
              <a:t>2</a:t>
            </a:r>
          </a:p>
          <a:p>
            <a:pPr marL="0" indent="0">
              <a:buNone/>
            </a:pPr>
            <a:r>
              <a:rPr lang="en-US" altLang="zh-CN" dirty="0" smtClean="0"/>
              <a:t>[5] 11-20-1554-04-00be-ml-reconfiguration</a:t>
            </a:r>
            <a:endParaRPr lang="zh-CN" altLang="en-US"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416661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to include the transmitting AP info to the ML element  in R1</a:t>
            </a:r>
          </a:p>
          <a:p>
            <a:pPr lvl="1"/>
            <a:r>
              <a:rPr lang="en-US" altLang="zh-CN" sz="1600" dirty="0">
                <a:solidFill>
                  <a:srgbClr val="000000"/>
                </a:solidFill>
              </a:rPr>
              <a:t>T</a:t>
            </a:r>
            <a:r>
              <a:rPr lang="en-US" altLang="zh-CN" sz="1600" dirty="0" smtClean="0">
                <a:solidFill>
                  <a:srgbClr val="000000"/>
                </a:solidFill>
              </a:rPr>
              <a:t>he </a:t>
            </a:r>
            <a:r>
              <a:rPr lang="en-US" altLang="zh-CN" sz="1600" dirty="0">
                <a:solidFill>
                  <a:srgbClr val="000000"/>
                </a:solidFill>
              </a:rPr>
              <a:t>transmitting AP info contains both Link ID </a:t>
            </a:r>
            <a:r>
              <a:rPr lang="en-US" altLang="zh-CN" sz="1600" dirty="0" smtClean="0">
                <a:solidFill>
                  <a:srgbClr val="000000"/>
                </a:solidFill>
              </a:rPr>
              <a:t>subfield </a:t>
            </a:r>
            <a:r>
              <a:rPr lang="en-US" altLang="zh-CN" sz="1600" dirty="0">
                <a:solidFill>
                  <a:srgbClr val="000000"/>
                </a:solidFill>
              </a:rPr>
              <a:t>and Change </a:t>
            </a:r>
            <a:r>
              <a:rPr lang="en-US" altLang="zh-CN" sz="1600" dirty="0" smtClean="0">
                <a:solidFill>
                  <a:srgbClr val="000000"/>
                </a:solidFill>
              </a:rPr>
              <a:t>Sequence subfield</a:t>
            </a:r>
            <a:endParaRPr lang="en-US" altLang="zh-CN" sz="1600" dirty="0">
              <a:solidFill>
                <a:srgbClr val="000000"/>
              </a:solidFill>
            </a:endParaRP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805925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the ML Probe Request frame can be used to solicit the info of </a:t>
            </a:r>
            <a:r>
              <a:rPr lang="en-US" altLang="zh-CN" dirty="0" smtClean="0"/>
              <a:t>any single AP MLD of the </a:t>
            </a:r>
            <a:r>
              <a:rPr lang="en-US" altLang="zh-CN" dirty="0" smtClean="0"/>
              <a:t>following </a:t>
            </a:r>
            <a:r>
              <a:rPr lang="en-US" altLang="zh-CN" dirty="0" smtClean="0"/>
              <a:t>in R1</a:t>
            </a:r>
            <a:endParaRPr lang="en-US" altLang="zh-CN" dirty="0" smtClean="0"/>
          </a:p>
          <a:p>
            <a:pPr lvl="1"/>
            <a:r>
              <a:rPr lang="en-US" altLang="zh-CN" sz="1600" dirty="0" smtClean="0">
                <a:solidFill>
                  <a:srgbClr val="000000"/>
                </a:solidFill>
              </a:rPr>
              <a:t>An AP MLD which includes the recipient AP </a:t>
            </a:r>
          </a:p>
          <a:p>
            <a:pPr lvl="1"/>
            <a:r>
              <a:rPr lang="en-US" altLang="zh-CN" sz="1600" dirty="0" smtClean="0">
                <a:solidFill>
                  <a:srgbClr val="000000"/>
                </a:solidFill>
              </a:rPr>
              <a:t>An AP MLD which contains the non-transmitted BSSID that in the same multiple BSSID set as the recipient AP</a:t>
            </a:r>
          </a:p>
          <a:p>
            <a:pPr lvl="1"/>
            <a:r>
              <a:rPr lang="en-US" altLang="zh-CN" sz="1600" dirty="0" smtClean="0">
                <a:solidFill>
                  <a:srgbClr val="000000"/>
                </a:solidFill>
              </a:rPr>
              <a:t>An AP MLD </a:t>
            </a:r>
            <a:r>
              <a:rPr lang="en-US" altLang="zh-CN" sz="1600" dirty="0">
                <a:solidFill>
                  <a:srgbClr val="000000"/>
                </a:solidFill>
              </a:rPr>
              <a:t>for which there is no affiliated AP working on the same link as the </a:t>
            </a:r>
            <a:r>
              <a:rPr lang="en-US" altLang="zh-CN" sz="1600" dirty="0" smtClean="0">
                <a:solidFill>
                  <a:srgbClr val="000000"/>
                </a:solidFill>
              </a:rPr>
              <a:t>recipient AP and there is </a:t>
            </a:r>
            <a:r>
              <a:rPr lang="en-GB" altLang="zh-CN" sz="1600" dirty="0" smtClean="0"/>
              <a:t>at </a:t>
            </a:r>
            <a:r>
              <a:rPr lang="en-GB" altLang="zh-CN" sz="1600" dirty="0"/>
              <a:t>least one AP of the </a:t>
            </a:r>
            <a:r>
              <a:rPr lang="en-GB" altLang="zh-CN" sz="1600" dirty="0" smtClean="0"/>
              <a:t>AP </a:t>
            </a:r>
            <a:r>
              <a:rPr lang="en-GB" altLang="zh-CN" sz="1600" dirty="0"/>
              <a:t>MLD is in the same multiple BSSID set as an AP affiliated with the AP MLD of the </a:t>
            </a:r>
            <a:r>
              <a:rPr lang="en-US" altLang="zh-CN" sz="1600" dirty="0">
                <a:solidFill>
                  <a:srgbClr val="000000"/>
                </a:solidFill>
              </a:rPr>
              <a:t>recipient AP</a:t>
            </a:r>
            <a:r>
              <a:rPr lang="en-US" altLang="zh-CN" dirty="0" smtClean="0"/>
              <a:t> </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470785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800" y="1905000"/>
            <a:ext cx="7772400" cy="4114800"/>
          </a:xfrm>
        </p:spPr>
        <p:txBody>
          <a:bodyPr/>
          <a:lstStyle/>
          <a:p>
            <a:r>
              <a:rPr lang="en-GB" altLang="zh-CN" dirty="0"/>
              <a:t>802.11be defines mechanism(s) to include ML element that a STA of an MLD provides in its mgmt. frames, during discovery and ML setup, as described </a:t>
            </a:r>
            <a:r>
              <a:rPr lang="en-GB" altLang="zh-CN" dirty="0" smtClean="0"/>
              <a:t>below</a:t>
            </a:r>
            <a:r>
              <a:rPr lang="en-US" altLang="zh-CN" dirty="0" smtClean="0"/>
              <a:t>[1]</a:t>
            </a:r>
            <a:r>
              <a:rPr lang="en-GB" altLang="zh-CN" dirty="0" smtClean="0"/>
              <a:t>: </a:t>
            </a:r>
            <a:endParaRPr lang="zh-CN" altLang="zh-CN" dirty="0"/>
          </a:p>
          <a:p>
            <a:pPr lvl="1"/>
            <a:r>
              <a:rPr lang="en-GB" altLang="zh-CN" sz="1600" dirty="0"/>
              <a:t>MLD Level/Common Info</a:t>
            </a:r>
            <a:endParaRPr lang="zh-CN" altLang="zh-CN" sz="1600" dirty="0"/>
          </a:p>
          <a:p>
            <a:pPr lvl="1" indent="285750"/>
            <a:r>
              <a:rPr lang="en-GB" altLang="zh-CN" sz="1600" dirty="0"/>
              <a:t>Information common to all the STAs of the MLD.</a:t>
            </a:r>
            <a:endParaRPr lang="zh-CN" altLang="zh-CN" sz="1600" dirty="0"/>
          </a:p>
          <a:p>
            <a:pPr lvl="1"/>
            <a:r>
              <a:rPr lang="en-GB" altLang="zh-CN" sz="1600" dirty="0"/>
              <a:t>Per-link information </a:t>
            </a:r>
            <a:endParaRPr lang="zh-CN" altLang="zh-CN" sz="1600" dirty="0"/>
          </a:p>
          <a:p>
            <a:pPr lvl="1" indent="285750"/>
            <a:r>
              <a:rPr lang="en-GB" altLang="zh-CN" sz="1600" dirty="0"/>
              <a:t>Capabilities and Operational parameter of other STAs of the MLD other than the advertising STA. </a:t>
            </a:r>
            <a:endParaRPr lang="zh-CN" altLang="zh-CN" sz="16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Table 9">
            <a:extLst>
              <a:ext uri="{FF2B5EF4-FFF2-40B4-BE49-F238E27FC236}">
                <a16:creationId xmlns:a16="http://schemas.microsoft.com/office/drawing/2014/main" xmlns="" id="{84CD169A-9C35-4372-945D-9FCDED94EFC0}"/>
              </a:ext>
            </a:extLst>
          </p:cNvPr>
          <p:cNvGraphicFramePr>
            <a:graphicFrameLocks noGrp="1"/>
          </p:cNvGraphicFramePr>
          <p:nvPr>
            <p:extLst>
              <p:ext uri="{D42A27DB-BD31-4B8C-83A1-F6EECF244321}">
                <p14:modId xmlns:p14="http://schemas.microsoft.com/office/powerpoint/2010/main" val="3036501131"/>
              </p:ext>
            </p:extLst>
          </p:nvPr>
        </p:nvGraphicFramePr>
        <p:xfrm>
          <a:off x="729570" y="4912777"/>
          <a:ext cx="7535409" cy="770446"/>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xmlns="" val="3317732376"/>
                    </a:ext>
                  </a:extLst>
                </a:gridCol>
                <a:gridCol w="536895">
                  <a:extLst>
                    <a:ext uri="{9D8B030D-6E8A-4147-A177-3AD203B41FA5}">
                      <a16:colId xmlns:a16="http://schemas.microsoft.com/office/drawing/2014/main" xmlns="" val="2148176915"/>
                    </a:ext>
                  </a:extLst>
                </a:gridCol>
                <a:gridCol w="562063">
                  <a:extLst>
                    <a:ext uri="{9D8B030D-6E8A-4147-A177-3AD203B41FA5}">
                      <a16:colId xmlns:a16="http://schemas.microsoft.com/office/drawing/2014/main" xmlns="" val="1208655651"/>
                    </a:ext>
                  </a:extLst>
                </a:gridCol>
                <a:gridCol w="729842">
                  <a:extLst>
                    <a:ext uri="{9D8B030D-6E8A-4147-A177-3AD203B41FA5}">
                      <a16:colId xmlns:a16="http://schemas.microsoft.com/office/drawing/2014/main" xmlns="" val="3466758722"/>
                    </a:ext>
                  </a:extLst>
                </a:gridCol>
                <a:gridCol w="687897">
                  <a:extLst>
                    <a:ext uri="{9D8B030D-6E8A-4147-A177-3AD203B41FA5}">
                      <a16:colId xmlns:a16="http://schemas.microsoft.com/office/drawing/2014/main" xmlns="" val="98292594"/>
                    </a:ext>
                  </a:extLst>
                </a:gridCol>
                <a:gridCol w="813732">
                  <a:extLst>
                    <a:ext uri="{9D8B030D-6E8A-4147-A177-3AD203B41FA5}">
                      <a16:colId xmlns:a16="http://schemas.microsoft.com/office/drawing/2014/main" xmlns="" val="40647484"/>
                    </a:ext>
                  </a:extLst>
                </a:gridCol>
                <a:gridCol w="755009">
                  <a:extLst>
                    <a:ext uri="{9D8B030D-6E8A-4147-A177-3AD203B41FA5}">
                      <a16:colId xmlns:a16="http://schemas.microsoft.com/office/drawing/2014/main" xmlns="" val="3804376490"/>
                    </a:ext>
                  </a:extLst>
                </a:gridCol>
                <a:gridCol w="730779">
                  <a:extLst>
                    <a:ext uri="{9D8B030D-6E8A-4147-A177-3AD203B41FA5}">
                      <a16:colId xmlns:a16="http://schemas.microsoft.com/office/drawing/2014/main" xmlns="" val="1807116085"/>
                    </a:ext>
                  </a:extLst>
                </a:gridCol>
                <a:gridCol w="751861">
                  <a:extLst>
                    <a:ext uri="{9D8B030D-6E8A-4147-A177-3AD203B41FA5}">
                      <a16:colId xmlns:a16="http://schemas.microsoft.com/office/drawing/2014/main" xmlns="" val="3424700240"/>
                    </a:ext>
                  </a:extLst>
                </a:gridCol>
                <a:gridCol w="1478672">
                  <a:extLst>
                    <a:ext uri="{9D8B030D-6E8A-4147-A177-3AD203B41FA5}">
                      <a16:colId xmlns:a16="http://schemas.microsoft.com/office/drawing/2014/main" xmlns=""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018296499"/>
                  </a:ext>
                </a:extLst>
              </a:tr>
            </a:tbl>
          </a:graphicData>
        </a:graphic>
      </p:graphicFrame>
      <p:sp>
        <p:nvSpPr>
          <p:cNvPr id="8" name="Right Brace 10">
            <a:extLst>
              <a:ext uri="{FF2B5EF4-FFF2-40B4-BE49-F238E27FC236}">
                <a16:creationId xmlns:a16="http://schemas.microsoft.com/office/drawing/2014/main" xmlns="" id="{ED930BA1-3FC4-4C2F-9DBA-6467788AA831}"/>
              </a:ext>
            </a:extLst>
          </p:cNvPr>
          <p:cNvSpPr/>
          <p:nvPr/>
        </p:nvSpPr>
        <p:spPr bwMode="auto">
          <a:xfrm rot="5400000">
            <a:off x="4761833" y="39347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a16="http://schemas.microsoft.com/office/drawing/2014/main" xmlns="" id="{9507AD9C-5BDE-4BEC-90F1-8703037237DE}"/>
              </a:ext>
            </a:extLst>
          </p:cNvPr>
          <p:cNvSpPr txBox="1"/>
          <p:nvPr/>
        </p:nvSpPr>
        <p:spPr>
          <a:xfrm>
            <a:off x="4064048" y="5897962"/>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a16="http://schemas.microsoft.com/office/drawing/2014/main" xmlns="" id="{84D62EF5-3E40-4E7D-986F-B611D963D5A6}"/>
              </a:ext>
            </a:extLst>
          </p:cNvPr>
          <p:cNvSpPr/>
          <p:nvPr/>
        </p:nvSpPr>
        <p:spPr bwMode="auto">
          <a:xfrm rot="5400000">
            <a:off x="7380602" y="49939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a16="http://schemas.microsoft.com/office/drawing/2014/main" xmlns="" id="{63366561-A91C-4611-AD6D-5282AA6D4BAF}"/>
              </a:ext>
            </a:extLst>
          </p:cNvPr>
          <p:cNvSpPr txBox="1"/>
          <p:nvPr/>
        </p:nvSpPr>
        <p:spPr>
          <a:xfrm>
            <a:off x="6690829" y="58671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a16="http://schemas.microsoft.com/office/drawing/2014/main" xmlns="" id="{B1323AB8-3B78-4ED7-918B-4D7DE970D358}"/>
              </a:ext>
            </a:extLst>
          </p:cNvPr>
          <p:cNvSpPr/>
          <p:nvPr/>
        </p:nvSpPr>
        <p:spPr>
          <a:xfrm>
            <a:off x="2527798" y="45720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3"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flipH="1">
            <a:off x="1210470" y="5476983"/>
            <a:ext cx="1915430" cy="5264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23">
            <a:extLst>
              <a:ext uri="{FF2B5EF4-FFF2-40B4-BE49-F238E27FC236}">
                <a16:creationId xmlns:a16="http://schemas.microsoft.com/office/drawing/2014/main" xmlns="" id="{EF9B70F3-ABF4-4FC3-A00D-40009C21A342}"/>
              </a:ext>
            </a:extLst>
          </p:cNvPr>
          <p:cNvCxnSpPr>
            <a:cxnSpLocks/>
            <a:endCxn id="9" idx="1"/>
          </p:cNvCxnSpPr>
          <p:nvPr/>
        </p:nvCxnSpPr>
        <p:spPr bwMode="auto">
          <a:xfrm>
            <a:off x="3667688" y="5450209"/>
            <a:ext cx="396360" cy="5708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Rectangle 27">
            <a:extLst>
              <a:ext uri="{FF2B5EF4-FFF2-40B4-BE49-F238E27FC236}">
                <a16:creationId xmlns:a16="http://schemas.microsoft.com/office/drawing/2014/main" xmlns="" id="{0D16A22C-F7AB-40B0-8459-2C377E83B455}"/>
              </a:ext>
            </a:extLst>
          </p:cNvPr>
          <p:cNvSpPr/>
          <p:nvPr/>
        </p:nvSpPr>
        <p:spPr bwMode="auto">
          <a:xfrm>
            <a:off x="1210470" y="6008405"/>
            <a:ext cx="2881634"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6" name="Straight Connector 30">
            <a:extLst>
              <a:ext uri="{FF2B5EF4-FFF2-40B4-BE49-F238E27FC236}">
                <a16:creationId xmlns:a16="http://schemas.microsoft.com/office/drawing/2014/main" xmlns="" id="{D3E02F8E-52BB-403D-83A9-07A49DA89934}"/>
              </a:ext>
            </a:extLst>
          </p:cNvPr>
          <p:cNvCxnSpPr>
            <a:cxnSpLocks/>
          </p:cNvCxnSpPr>
          <p:nvPr/>
        </p:nvCxnSpPr>
        <p:spPr bwMode="auto">
          <a:xfrm>
            <a:off x="3521638" y="6008405"/>
            <a:ext cx="0" cy="4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31">
            <a:extLst>
              <a:ext uri="{FF2B5EF4-FFF2-40B4-BE49-F238E27FC236}">
                <a16:creationId xmlns:a16="http://schemas.microsoft.com/office/drawing/2014/main" xmlns="" id="{EC71750A-46C9-4607-8808-C6F57C702004}"/>
              </a:ext>
            </a:extLst>
          </p:cNvPr>
          <p:cNvSpPr txBox="1"/>
          <p:nvPr/>
        </p:nvSpPr>
        <p:spPr>
          <a:xfrm>
            <a:off x="1210470" y="59730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1755754"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2344382"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37">
            <a:extLst>
              <a:ext uri="{FF2B5EF4-FFF2-40B4-BE49-F238E27FC236}">
                <a16:creationId xmlns:a16="http://schemas.microsoft.com/office/drawing/2014/main" xmlns="" id="{4F9163A8-092D-458E-A6B3-7D656A5BCF04}"/>
              </a:ext>
            </a:extLst>
          </p:cNvPr>
          <p:cNvCxnSpPr>
            <a:cxnSpLocks/>
          </p:cNvCxnSpPr>
          <p:nvPr/>
        </p:nvCxnSpPr>
        <p:spPr bwMode="auto">
          <a:xfrm>
            <a:off x="2933010"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757092" y="45720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4131813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3" name="内容占位符 2"/>
          <p:cNvSpPr>
            <a:spLocks noGrp="1"/>
          </p:cNvSpPr>
          <p:nvPr>
            <p:ph idx="1"/>
          </p:nvPr>
        </p:nvSpPr>
        <p:spPr>
          <a:xfrm>
            <a:off x="685800" y="1676400"/>
            <a:ext cx="7772400" cy="4114800"/>
          </a:xfrm>
        </p:spPr>
        <p:txBody>
          <a:bodyPr/>
          <a:lstStyle/>
          <a:p>
            <a:pPr lvl="0"/>
            <a:r>
              <a:rPr lang="en-US" altLang="zh-CN" sz="2000" dirty="0">
                <a:solidFill>
                  <a:srgbClr val="000000"/>
                </a:solidFill>
              </a:rPr>
              <a:t>During the discovery phase, an AP within an AP MLD should only include the MLD-level/common info field of the ML element in the Beacon or non-ML Probe Response </a:t>
            </a:r>
            <a:r>
              <a:rPr lang="en-US" altLang="zh-CN" sz="2000" dirty="0" smtClean="0">
                <a:solidFill>
                  <a:srgbClr val="000000"/>
                </a:solidFill>
              </a:rPr>
              <a:t>frame </a:t>
            </a:r>
          </a:p>
          <a:p>
            <a:pPr lvl="1"/>
            <a:r>
              <a:rPr lang="en-US" altLang="zh-CN" sz="1600" dirty="0" smtClean="0">
                <a:solidFill>
                  <a:srgbClr val="000000"/>
                </a:solidFill>
              </a:rPr>
              <a:t>The MLD-level/common info includes MLD MAC address and other TBD info</a:t>
            </a:r>
          </a:p>
          <a:p>
            <a:pPr marL="342900" lvl="1" indent="-342900">
              <a:buFontTx/>
              <a:buChar char="•"/>
            </a:pPr>
            <a:r>
              <a:rPr lang="en-US" altLang="zh-CN" b="1" dirty="0" smtClean="0">
                <a:solidFill>
                  <a:srgbClr val="000000"/>
                </a:solidFill>
                <a:cs typeface="+mn-cs"/>
              </a:rPr>
              <a:t>During </a:t>
            </a:r>
            <a:r>
              <a:rPr lang="en-US" altLang="zh-CN" b="1" dirty="0">
                <a:solidFill>
                  <a:srgbClr val="000000"/>
                </a:solidFill>
                <a:cs typeface="+mn-cs"/>
              </a:rPr>
              <a:t>the multi-link set up phase,  a STA in a MLD  can provide a complete ML element</a:t>
            </a:r>
          </a:p>
          <a:p>
            <a:pPr lvl="1"/>
            <a:r>
              <a:rPr lang="en-US" altLang="zh-CN" sz="1600" dirty="0">
                <a:solidFill>
                  <a:srgbClr val="000000"/>
                </a:solidFill>
              </a:rPr>
              <a:t>MLD-level information that is common to all STAs in the same MLD </a:t>
            </a:r>
          </a:p>
          <a:p>
            <a:pPr lvl="1"/>
            <a:r>
              <a:rPr lang="en-US" altLang="zh-CN" sz="1600" dirty="0">
                <a:solidFill>
                  <a:srgbClr val="000000"/>
                </a:solidFill>
              </a:rPr>
              <a:t>and per-link information that is specific to the STA on each link in management frames</a:t>
            </a:r>
          </a:p>
          <a:p>
            <a:pPr marL="342900" lvl="1" indent="-342900">
              <a:buFontTx/>
              <a:buChar char="•"/>
            </a:pPr>
            <a:r>
              <a:rPr lang="en-US" altLang="zh-CN" b="1" dirty="0" smtClean="0">
                <a:solidFill>
                  <a:srgbClr val="000000"/>
                </a:solidFill>
              </a:rPr>
              <a:t>Moreover, an AP in an AP MLD can provide a complete or partial ML element in the ML Probe Response frame as per the ML Probe Request frame</a:t>
            </a:r>
          </a:p>
          <a:p>
            <a:pPr lvl="1"/>
            <a:r>
              <a:rPr lang="en-US" altLang="zh-CN" sz="1600" dirty="0" smtClean="0">
                <a:solidFill>
                  <a:srgbClr val="000000"/>
                </a:solidFill>
              </a:rPr>
              <a:t>An AP receives the ML Probe Request frame which solicits the info of  specific AP within the target AP MLD</a:t>
            </a:r>
          </a:p>
          <a:p>
            <a:pPr lvl="1"/>
            <a:r>
              <a:rPr lang="en-US" altLang="zh-CN" sz="1600" dirty="0" smtClean="0">
                <a:solidFill>
                  <a:srgbClr val="000000"/>
                </a:solidFill>
              </a:rPr>
              <a:t>An </a:t>
            </a:r>
            <a:r>
              <a:rPr lang="en-US" altLang="zh-CN" sz="1600" dirty="0">
                <a:solidFill>
                  <a:srgbClr val="000000"/>
                </a:solidFill>
              </a:rPr>
              <a:t>AP receives the ML Probe Request frame which </a:t>
            </a:r>
            <a:r>
              <a:rPr lang="en-US" altLang="zh-CN" sz="1600" dirty="0" smtClean="0">
                <a:solidFill>
                  <a:srgbClr val="000000"/>
                </a:solidFill>
              </a:rPr>
              <a:t>solicits </a:t>
            </a:r>
            <a:r>
              <a:rPr lang="en-US" altLang="zh-CN" sz="1600" dirty="0">
                <a:solidFill>
                  <a:srgbClr val="000000"/>
                </a:solidFill>
              </a:rPr>
              <a:t>the info of the specific AP MLD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543363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element in discovery </a:t>
            </a:r>
            <a:r>
              <a:rPr lang="en-US" altLang="zh-CN" dirty="0"/>
              <a:t>phase</a:t>
            </a:r>
            <a:endParaRPr lang="zh-CN" altLang="en-US" dirty="0"/>
          </a:p>
        </p:txBody>
      </p:sp>
      <p:sp>
        <p:nvSpPr>
          <p:cNvPr id="3" name="内容占位符 2"/>
          <p:cNvSpPr>
            <a:spLocks noGrp="1"/>
          </p:cNvSpPr>
          <p:nvPr>
            <p:ph idx="1"/>
          </p:nvPr>
        </p:nvSpPr>
        <p:spPr>
          <a:xfrm>
            <a:off x="696913" y="1905000"/>
            <a:ext cx="7772400" cy="4114800"/>
          </a:xfrm>
        </p:spPr>
        <p:txBody>
          <a:bodyPr/>
          <a:lstStyle/>
          <a:p>
            <a:r>
              <a:rPr lang="en-US" altLang="zh-CN" sz="2000" dirty="0" smtClean="0"/>
              <a:t>To speed up the AP MLD discovery phase, an AP in an AP MLD shall advertise the ML related info for each AP in the same AP MLD and other collocated AP MLD, such as Link ID, ML ID and so on in [2] [3] and[4]</a:t>
            </a:r>
          </a:p>
          <a:p>
            <a:pPr lvl="1"/>
            <a:r>
              <a:rPr lang="en-US" altLang="zh-CN" sz="1600" dirty="0">
                <a:solidFill>
                  <a:srgbClr val="000000"/>
                </a:solidFill>
              </a:rPr>
              <a:t>Link ID is carried in TBTT </a:t>
            </a:r>
            <a:r>
              <a:rPr lang="en-US" altLang="zh-CN" sz="1600" dirty="0" smtClean="0">
                <a:solidFill>
                  <a:srgbClr val="000000"/>
                </a:solidFill>
              </a:rPr>
              <a:t>info of the RNR element </a:t>
            </a:r>
            <a:r>
              <a:rPr lang="en-US" altLang="zh-CN" sz="1600" dirty="0">
                <a:solidFill>
                  <a:srgbClr val="000000"/>
                </a:solidFill>
              </a:rPr>
              <a:t>for a reported </a:t>
            </a:r>
            <a:r>
              <a:rPr lang="en-US" altLang="zh-CN" sz="1600" dirty="0" smtClean="0">
                <a:solidFill>
                  <a:srgbClr val="000000"/>
                </a:solidFill>
              </a:rPr>
              <a:t>AP, which is used to identify this AP</a:t>
            </a:r>
          </a:p>
          <a:p>
            <a:pPr lvl="1"/>
            <a:r>
              <a:rPr lang="en-US" altLang="zh-CN" sz="1600" dirty="0" smtClean="0">
                <a:solidFill>
                  <a:srgbClr val="000000"/>
                </a:solidFill>
              </a:rPr>
              <a:t>ML ID is also carried in the TBTT info of the RNR element for a reported AP</a:t>
            </a:r>
            <a:r>
              <a:rPr lang="en-US" altLang="zh-CN" sz="1600" dirty="0">
                <a:solidFill>
                  <a:srgbClr val="000000"/>
                </a:solidFill>
              </a:rPr>
              <a:t> , which is used to identify </a:t>
            </a:r>
            <a:r>
              <a:rPr lang="en-US" altLang="zh-CN" sz="1600" dirty="0" smtClean="0">
                <a:solidFill>
                  <a:srgbClr val="000000"/>
                </a:solidFill>
              </a:rPr>
              <a:t>the AP MLD with which this AP is affiliated </a:t>
            </a:r>
            <a:endParaRPr lang="en-US" altLang="zh-CN" sz="1600" dirty="0">
              <a:solidFill>
                <a:srgbClr val="000000"/>
              </a:solidFill>
            </a:endParaRPr>
          </a:p>
          <a:p>
            <a:r>
              <a:rPr lang="en-US" altLang="zh-CN" sz="2000" dirty="0" smtClean="0">
                <a:solidFill>
                  <a:srgbClr val="000000"/>
                </a:solidFill>
              </a:rPr>
              <a:t>However, the </a:t>
            </a:r>
            <a:r>
              <a:rPr lang="en-US" altLang="zh-CN" sz="2000" dirty="0" smtClean="0"/>
              <a:t>ML </a:t>
            </a:r>
            <a:r>
              <a:rPr lang="en-US" altLang="zh-CN" sz="2000" dirty="0"/>
              <a:t>related </a:t>
            </a:r>
            <a:r>
              <a:rPr lang="en-US" altLang="zh-CN" sz="2000" dirty="0" smtClean="0"/>
              <a:t>info for both transmitting AP and </a:t>
            </a:r>
            <a:r>
              <a:rPr lang="en-US" altLang="zh-CN" sz="2000" dirty="0" err="1" smtClean="0"/>
              <a:t>nontransmitted</a:t>
            </a:r>
            <a:r>
              <a:rPr lang="en-US" altLang="zh-CN" sz="2000" dirty="0" smtClean="0"/>
              <a:t> BSSID is missing as mentioned in [2]</a:t>
            </a:r>
          </a:p>
          <a:p>
            <a:pPr lvl="1"/>
            <a:r>
              <a:rPr lang="en-US" altLang="zh-CN" sz="1600" dirty="0">
                <a:solidFill>
                  <a:srgbClr val="000000"/>
                </a:solidFill>
              </a:rPr>
              <a:t>RNR element does not contain the info for both transmitting AP and </a:t>
            </a:r>
            <a:r>
              <a:rPr lang="en-US" altLang="zh-CN" sz="1600" dirty="0" err="1">
                <a:solidFill>
                  <a:srgbClr val="000000"/>
                </a:solidFill>
              </a:rPr>
              <a:t>nontransmitted</a:t>
            </a:r>
            <a:r>
              <a:rPr lang="en-US" altLang="zh-CN" sz="1600" dirty="0">
                <a:solidFill>
                  <a:srgbClr val="000000"/>
                </a:solidFill>
              </a:rPr>
              <a:t> </a:t>
            </a:r>
            <a:r>
              <a:rPr lang="en-US" altLang="zh-CN" sz="1600" dirty="0" smtClean="0">
                <a:solidFill>
                  <a:srgbClr val="000000"/>
                </a:solidFill>
              </a:rPr>
              <a:t>BSSID (exception case is not consider here)</a:t>
            </a:r>
          </a:p>
          <a:p>
            <a:pPr marL="342900" lvl="1" indent="-342900">
              <a:buChar char="•"/>
            </a:pPr>
            <a:r>
              <a:rPr lang="en-US" altLang="zh-CN" b="1" dirty="0">
                <a:solidFill>
                  <a:srgbClr val="000000"/>
                </a:solidFill>
                <a:ea typeface="+mn-ea"/>
                <a:cs typeface="+mn-cs"/>
              </a:rPr>
              <a:t>Moreover, the locations of Change Sequence field for both transmitting AP and </a:t>
            </a:r>
            <a:r>
              <a:rPr lang="en-US" altLang="zh-CN" b="1" dirty="0" err="1">
                <a:solidFill>
                  <a:srgbClr val="000000"/>
                </a:solidFill>
                <a:ea typeface="+mn-ea"/>
                <a:cs typeface="+mn-cs"/>
              </a:rPr>
              <a:t>nontransmitted</a:t>
            </a:r>
            <a:r>
              <a:rPr lang="en-US" altLang="zh-CN" b="1" dirty="0">
                <a:solidFill>
                  <a:srgbClr val="000000"/>
                </a:solidFill>
                <a:ea typeface="+mn-ea"/>
                <a:cs typeface="+mn-cs"/>
              </a:rPr>
              <a:t> BSSID are also TBD now </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222235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r>
              <a:rPr lang="en-US" altLang="zh-CN" sz="2000" dirty="0" smtClean="0"/>
              <a:t>We propose to carry transmitting AP info in the </a:t>
            </a:r>
            <a:r>
              <a:rPr lang="en-US" altLang="zh-CN" sz="2000" dirty="0" smtClean="0">
                <a:solidFill>
                  <a:srgbClr val="000000"/>
                </a:solidFill>
              </a:rPr>
              <a:t>MLD-level/common </a:t>
            </a:r>
            <a:r>
              <a:rPr lang="en-US" altLang="zh-CN" sz="2000" dirty="0">
                <a:solidFill>
                  <a:srgbClr val="000000"/>
                </a:solidFill>
              </a:rPr>
              <a:t>info field of the ML element</a:t>
            </a:r>
            <a:r>
              <a:rPr lang="en-US" altLang="zh-CN" sz="2000" dirty="0" smtClean="0"/>
              <a:t> </a:t>
            </a:r>
          </a:p>
          <a:p>
            <a:pPr lvl="1"/>
            <a:r>
              <a:rPr lang="en-US" altLang="zh-CN" sz="1600" dirty="0" smtClean="0">
                <a:solidFill>
                  <a:srgbClr val="000000"/>
                </a:solidFill>
              </a:rPr>
              <a:t>MLD-level/common </a:t>
            </a:r>
            <a:r>
              <a:rPr lang="en-US" altLang="zh-CN" sz="1600" dirty="0">
                <a:solidFill>
                  <a:srgbClr val="000000"/>
                </a:solidFill>
              </a:rPr>
              <a:t>info </a:t>
            </a:r>
            <a:r>
              <a:rPr lang="en-US" altLang="zh-CN" sz="1600" dirty="0" smtClean="0">
                <a:solidFill>
                  <a:srgbClr val="000000"/>
                </a:solidFill>
              </a:rPr>
              <a:t>field includes both Link ID and Change sequence</a:t>
            </a:r>
          </a:p>
          <a:p>
            <a:pPr marL="342900" lvl="1" indent="-342900">
              <a:buFontTx/>
              <a:buChar char="•"/>
            </a:pPr>
            <a:r>
              <a:rPr lang="en-US" altLang="zh-CN" b="1" dirty="0">
                <a:ea typeface="+mn-ea"/>
                <a:cs typeface="+mn-cs"/>
              </a:rPr>
              <a:t>If the reported AP is </a:t>
            </a:r>
            <a:r>
              <a:rPr lang="en-US" altLang="zh-CN" b="1" dirty="0" err="1">
                <a:ea typeface="+mn-ea"/>
                <a:cs typeface="+mn-cs"/>
              </a:rPr>
              <a:t>nontranmitted</a:t>
            </a:r>
            <a:r>
              <a:rPr lang="en-US" altLang="zh-CN" b="1" dirty="0">
                <a:ea typeface="+mn-ea"/>
                <a:cs typeface="+mn-cs"/>
              </a:rPr>
              <a:t> </a:t>
            </a:r>
            <a:r>
              <a:rPr lang="en-US" altLang="zh-CN" b="1" dirty="0" smtClean="0">
                <a:ea typeface="+mn-ea"/>
                <a:cs typeface="+mn-cs"/>
              </a:rPr>
              <a:t>BSSID and this </a:t>
            </a:r>
            <a:r>
              <a:rPr lang="en-US" altLang="zh-CN" sz="1800" b="1" dirty="0"/>
              <a:t>reported AP </a:t>
            </a:r>
            <a:r>
              <a:rPr lang="en-US" altLang="zh-CN" sz="1800" b="1" dirty="0" smtClean="0"/>
              <a:t> is in an MLD</a:t>
            </a:r>
            <a:r>
              <a:rPr lang="en-US" altLang="zh-CN" b="1" dirty="0" smtClean="0">
                <a:ea typeface="+mn-ea"/>
                <a:cs typeface="+mn-cs"/>
              </a:rPr>
              <a:t>, </a:t>
            </a:r>
            <a:r>
              <a:rPr lang="en-US" altLang="zh-CN" b="1" dirty="0">
                <a:ea typeface="+mn-ea"/>
                <a:cs typeface="+mn-cs"/>
              </a:rPr>
              <a:t>the MLD-level/common info field of the ML element </a:t>
            </a:r>
            <a:r>
              <a:rPr lang="en-US" altLang="zh-CN" b="1" dirty="0" smtClean="0">
                <a:ea typeface="+mn-ea"/>
                <a:cs typeface="+mn-cs"/>
              </a:rPr>
              <a:t>carried </a:t>
            </a:r>
            <a:r>
              <a:rPr lang="en-US" altLang="zh-CN" b="1" dirty="0">
                <a:ea typeface="+mn-ea"/>
                <a:cs typeface="+mn-cs"/>
              </a:rPr>
              <a:t>in non-transmitted BSSID profile </a:t>
            </a:r>
            <a:r>
              <a:rPr lang="en-US" altLang="zh-CN" b="1" dirty="0" smtClean="0">
                <a:ea typeface="+mn-ea"/>
                <a:cs typeface="+mn-cs"/>
              </a:rPr>
              <a:t>shall include </a:t>
            </a:r>
            <a:r>
              <a:rPr lang="en-US" altLang="zh-CN" b="1" dirty="0">
                <a:solidFill>
                  <a:srgbClr val="000000"/>
                </a:solidFill>
              </a:rPr>
              <a:t>both Link ID and Change sequence</a:t>
            </a:r>
          </a:p>
          <a:p>
            <a:pPr marL="342900" lvl="1" indent="-342900">
              <a:buChar char="•"/>
            </a:pPr>
            <a:endParaRPr lang="en-US" altLang="zh-CN" b="1" dirty="0">
              <a:ea typeface="+mn-ea"/>
              <a:cs typeface="+mn-cs"/>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graphicFrame>
        <p:nvGraphicFramePr>
          <p:cNvPr id="7" name="Table 9">
            <a:extLst>
              <a:ext uri="{FF2B5EF4-FFF2-40B4-BE49-F238E27FC236}">
                <a16:creationId xmlns:a16="http://schemas.microsoft.com/office/drawing/2014/main" xmlns="" id="{84CD169A-9C35-4372-945D-9FCDED94EFC0}"/>
              </a:ext>
            </a:extLst>
          </p:cNvPr>
          <p:cNvGraphicFramePr>
            <a:graphicFrameLocks noGrp="1"/>
          </p:cNvGraphicFramePr>
          <p:nvPr>
            <p:extLst>
              <p:ext uri="{D42A27DB-BD31-4B8C-83A1-F6EECF244321}">
                <p14:modId xmlns:p14="http://schemas.microsoft.com/office/powerpoint/2010/main" val="727177683"/>
              </p:ext>
            </p:extLst>
          </p:nvPr>
        </p:nvGraphicFramePr>
        <p:xfrm>
          <a:off x="487772" y="4684177"/>
          <a:ext cx="7535409" cy="770446"/>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xmlns="" val="3317732376"/>
                    </a:ext>
                  </a:extLst>
                </a:gridCol>
                <a:gridCol w="536895">
                  <a:extLst>
                    <a:ext uri="{9D8B030D-6E8A-4147-A177-3AD203B41FA5}">
                      <a16:colId xmlns:a16="http://schemas.microsoft.com/office/drawing/2014/main" xmlns="" val="2148176915"/>
                    </a:ext>
                  </a:extLst>
                </a:gridCol>
                <a:gridCol w="562063">
                  <a:extLst>
                    <a:ext uri="{9D8B030D-6E8A-4147-A177-3AD203B41FA5}">
                      <a16:colId xmlns:a16="http://schemas.microsoft.com/office/drawing/2014/main" xmlns="" val="1208655651"/>
                    </a:ext>
                  </a:extLst>
                </a:gridCol>
                <a:gridCol w="729842">
                  <a:extLst>
                    <a:ext uri="{9D8B030D-6E8A-4147-A177-3AD203B41FA5}">
                      <a16:colId xmlns:a16="http://schemas.microsoft.com/office/drawing/2014/main" xmlns="" val="3466758722"/>
                    </a:ext>
                  </a:extLst>
                </a:gridCol>
                <a:gridCol w="687897">
                  <a:extLst>
                    <a:ext uri="{9D8B030D-6E8A-4147-A177-3AD203B41FA5}">
                      <a16:colId xmlns:a16="http://schemas.microsoft.com/office/drawing/2014/main" xmlns="" val="98292594"/>
                    </a:ext>
                  </a:extLst>
                </a:gridCol>
                <a:gridCol w="813732">
                  <a:extLst>
                    <a:ext uri="{9D8B030D-6E8A-4147-A177-3AD203B41FA5}">
                      <a16:colId xmlns:a16="http://schemas.microsoft.com/office/drawing/2014/main" xmlns="" val="40647484"/>
                    </a:ext>
                  </a:extLst>
                </a:gridCol>
                <a:gridCol w="755009">
                  <a:extLst>
                    <a:ext uri="{9D8B030D-6E8A-4147-A177-3AD203B41FA5}">
                      <a16:colId xmlns:a16="http://schemas.microsoft.com/office/drawing/2014/main" xmlns="" val="3804376490"/>
                    </a:ext>
                  </a:extLst>
                </a:gridCol>
                <a:gridCol w="730779">
                  <a:extLst>
                    <a:ext uri="{9D8B030D-6E8A-4147-A177-3AD203B41FA5}">
                      <a16:colId xmlns:a16="http://schemas.microsoft.com/office/drawing/2014/main" xmlns="" val="1807116085"/>
                    </a:ext>
                  </a:extLst>
                </a:gridCol>
                <a:gridCol w="751861">
                  <a:extLst>
                    <a:ext uri="{9D8B030D-6E8A-4147-A177-3AD203B41FA5}">
                      <a16:colId xmlns:a16="http://schemas.microsoft.com/office/drawing/2014/main" xmlns="" val="3424700240"/>
                    </a:ext>
                  </a:extLst>
                </a:gridCol>
                <a:gridCol w="1478672">
                  <a:extLst>
                    <a:ext uri="{9D8B030D-6E8A-4147-A177-3AD203B41FA5}">
                      <a16:colId xmlns:a16="http://schemas.microsoft.com/office/drawing/2014/main" xmlns=""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Transmitting AP Info</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TBD</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018296499"/>
                  </a:ext>
                </a:extLst>
              </a:tr>
            </a:tbl>
          </a:graphicData>
        </a:graphic>
      </p:graphicFrame>
      <p:sp>
        <p:nvSpPr>
          <p:cNvPr id="8" name="Right Brace 10">
            <a:extLst>
              <a:ext uri="{FF2B5EF4-FFF2-40B4-BE49-F238E27FC236}">
                <a16:creationId xmlns:a16="http://schemas.microsoft.com/office/drawing/2014/main" xmlns="" id="{ED930BA1-3FC4-4C2F-9DBA-6467788AA831}"/>
              </a:ext>
            </a:extLst>
          </p:cNvPr>
          <p:cNvSpPr/>
          <p:nvPr/>
        </p:nvSpPr>
        <p:spPr bwMode="auto">
          <a:xfrm rot="5400000">
            <a:off x="4520035" y="37061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a16="http://schemas.microsoft.com/office/drawing/2014/main" xmlns="" id="{9507AD9C-5BDE-4BEC-90F1-8703037237DE}"/>
              </a:ext>
            </a:extLst>
          </p:cNvPr>
          <p:cNvSpPr txBox="1"/>
          <p:nvPr/>
        </p:nvSpPr>
        <p:spPr>
          <a:xfrm>
            <a:off x="3766499" y="5550440"/>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a16="http://schemas.microsoft.com/office/drawing/2014/main" xmlns="" id="{84D62EF5-3E40-4E7D-986F-B611D963D5A6}"/>
              </a:ext>
            </a:extLst>
          </p:cNvPr>
          <p:cNvSpPr/>
          <p:nvPr/>
        </p:nvSpPr>
        <p:spPr bwMode="auto">
          <a:xfrm rot="5400000">
            <a:off x="7138804" y="47653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a16="http://schemas.microsoft.com/office/drawing/2014/main" xmlns="" id="{63366561-A91C-4611-AD6D-5282AA6D4BAF}"/>
              </a:ext>
            </a:extLst>
          </p:cNvPr>
          <p:cNvSpPr txBox="1"/>
          <p:nvPr/>
        </p:nvSpPr>
        <p:spPr>
          <a:xfrm>
            <a:off x="6449031" y="56385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a16="http://schemas.microsoft.com/office/drawing/2014/main" xmlns="" id="{B1323AB8-3B78-4ED7-918B-4D7DE970D358}"/>
              </a:ext>
            </a:extLst>
          </p:cNvPr>
          <p:cNvSpPr/>
          <p:nvPr/>
        </p:nvSpPr>
        <p:spPr>
          <a:xfrm>
            <a:off x="2286000" y="43434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4" name="Straight Connector 23">
            <a:extLst>
              <a:ext uri="{FF2B5EF4-FFF2-40B4-BE49-F238E27FC236}">
                <a16:creationId xmlns:a16="http://schemas.microsoft.com/office/drawing/2014/main" xmlns="" id="{EF9B70F3-ABF4-4FC3-A00D-40009C21A342}"/>
              </a:ext>
            </a:extLst>
          </p:cNvPr>
          <p:cNvCxnSpPr>
            <a:cxnSpLocks/>
          </p:cNvCxnSpPr>
          <p:nvPr/>
        </p:nvCxnSpPr>
        <p:spPr bwMode="auto">
          <a:xfrm>
            <a:off x="5058049" y="5135298"/>
            <a:ext cx="1161849" cy="651279"/>
          </a:xfrm>
          <a:prstGeom prst="line">
            <a:avLst/>
          </a:prstGeom>
          <a:solidFill>
            <a:schemeClr val="accent1"/>
          </a:solidFill>
          <a:ln w="12700" cap="flat" cmpd="sng" algn="ctr">
            <a:solidFill>
              <a:schemeClr val="tx1"/>
            </a:solidFill>
            <a:prstDash val="solid"/>
            <a:round/>
            <a:headEnd type="none" w="sm" len="sm"/>
            <a:tailEnd type="triangle" w="sm" len="med"/>
          </a:ln>
          <a:effectLst/>
        </p:spPr>
      </p:cxnSp>
      <p:sp>
        <p:nvSpPr>
          <p:cNvPr id="15" name="Rectangle 27">
            <a:extLst>
              <a:ext uri="{FF2B5EF4-FFF2-40B4-BE49-F238E27FC236}">
                <a16:creationId xmlns:a16="http://schemas.microsoft.com/office/drawing/2014/main" xmlns="" id="{0D16A22C-F7AB-40B0-8459-2C377E83B455}"/>
              </a:ext>
            </a:extLst>
          </p:cNvPr>
          <p:cNvSpPr/>
          <p:nvPr/>
        </p:nvSpPr>
        <p:spPr bwMode="auto">
          <a:xfrm>
            <a:off x="968672" y="5779805"/>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TextBox 31">
            <a:extLst>
              <a:ext uri="{FF2B5EF4-FFF2-40B4-BE49-F238E27FC236}">
                <a16:creationId xmlns:a16="http://schemas.microsoft.com/office/drawing/2014/main" xmlns="" id="{EC71750A-46C9-4607-8808-C6F57C702004}"/>
              </a:ext>
            </a:extLst>
          </p:cNvPr>
          <p:cNvSpPr txBox="1"/>
          <p:nvPr/>
        </p:nvSpPr>
        <p:spPr>
          <a:xfrm>
            <a:off x="968672" y="57444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1513956"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2102584"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515294" y="43434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cxnSp>
        <p:nvCxnSpPr>
          <p:cNvPr id="22"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a:off x="4267200" y="5135298"/>
            <a:ext cx="842917" cy="673731"/>
          </a:xfrm>
          <a:prstGeom prst="line">
            <a:avLst/>
          </a:prstGeom>
          <a:solidFill>
            <a:schemeClr val="accent1"/>
          </a:solidFill>
          <a:ln w="12700" cap="flat" cmpd="sng" algn="ctr">
            <a:solidFill>
              <a:schemeClr val="tx1"/>
            </a:solidFill>
            <a:prstDash val="solid"/>
            <a:round/>
            <a:headEnd type="none" w="sm" len="sm"/>
            <a:tailEnd type="triangle" w="sm" len="sm"/>
          </a:ln>
          <a:effectLst/>
        </p:spPr>
      </p:cxnSp>
      <p:sp>
        <p:nvSpPr>
          <p:cNvPr id="26" name="Rectangle 27">
            <a:extLst>
              <a:ext uri="{FF2B5EF4-FFF2-40B4-BE49-F238E27FC236}">
                <a16:creationId xmlns:a16="http://schemas.microsoft.com/office/drawing/2014/main" xmlns="" id="{0D16A22C-F7AB-40B0-8459-2C377E83B455}"/>
              </a:ext>
            </a:extLst>
          </p:cNvPr>
          <p:cNvSpPr/>
          <p:nvPr/>
        </p:nvSpPr>
        <p:spPr bwMode="auto">
          <a:xfrm>
            <a:off x="5067897" y="5787850"/>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31">
            <a:extLst>
              <a:ext uri="{FF2B5EF4-FFF2-40B4-BE49-F238E27FC236}">
                <a16:creationId xmlns:a16="http://schemas.microsoft.com/office/drawing/2014/main" xmlns="" id="{EC71750A-46C9-4607-8808-C6F57C702004}"/>
              </a:ext>
            </a:extLst>
          </p:cNvPr>
          <p:cNvSpPr txBox="1"/>
          <p:nvPr/>
        </p:nvSpPr>
        <p:spPr>
          <a:xfrm>
            <a:off x="5067896" y="5891408"/>
            <a:ext cx="620784" cy="215444"/>
          </a:xfrm>
          <a:prstGeom prst="rect">
            <a:avLst/>
          </a:prstGeom>
          <a:noFill/>
        </p:spPr>
        <p:txBody>
          <a:bodyPr wrap="square" rtlCol="0">
            <a:spAutoFit/>
          </a:bodyPr>
          <a:lstStyle/>
          <a:p>
            <a:r>
              <a:rPr lang="en-US" altLang="zh-CN" sz="800" dirty="0" smtClean="0"/>
              <a:t>Link ID</a:t>
            </a:r>
            <a:endParaRPr lang="en-US" sz="800" dirty="0"/>
          </a:p>
        </p:txBody>
      </p:sp>
      <p:cxnSp>
        <p:nvCxnSpPr>
          <p:cNvPr id="2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5613181"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6201809"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a:extLst>
              <a:ext uri="{FF2B5EF4-FFF2-40B4-BE49-F238E27FC236}">
                <a16:creationId xmlns:a16="http://schemas.microsoft.com/office/drawing/2014/main" xmlns="" id="{EC71750A-46C9-4607-8808-C6F57C702004}"/>
              </a:ext>
            </a:extLst>
          </p:cNvPr>
          <p:cNvSpPr txBox="1"/>
          <p:nvPr/>
        </p:nvSpPr>
        <p:spPr>
          <a:xfrm>
            <a:off x="5610852" y="5829739"/>
            <a:ext cx="620784" cy="338554"/>
          </a:xfrm>
          <a:prstGeom prst="rect">
            <a:avLst/>
          </a:prstGeom>
          <a:noFill/>
        </p:spPr>
        <p:txBody>
          <a:bodyPr wrap="square" rtlCol="0">
            <a:spAutoFit/>
          </a:bodyPr>
          <a:lstStyle/>
          <a:p>
            <a:r>
              <a:rPr lang="en-US" altLang="zh-CN" sz="800" dirty="0" smtClean="0"/>
              <a:t>Change Sequence</a:t>
            </a:r>
            <a:endParaRPr lang="en-US" sz="800" dirty="0"/>
          </a:p>
        </p:txBody>
      </p:sp>
      <p:cxnSp>
        <p:nvCxnSpPr>
          <p:cNvPr id="34" name="Straight Connector 23">
            <a:extLst>
              <a:ext uri="{FF2B5EF4-FFF2-40B4-BE49-F238E27FC236}">
                <a16:creationId xmlns:a16="http://schemas.microsoft.com/office/drawing/2014/main" xmlns="" id="{EF9B70F3-ABF4-4FC3-A00D-40009C21A342}"/>
              </a:ext>
            </a:extLst>
          </p:cNvPr>
          <p:cNvCxnSpPr>
            <a:cxnSpLocks/>
          </p:cNvCxnSpPr>
          <p:nvPr/>
        </p:nvCxnSpPr>
        <p:spPr bwMode="auto">
          <a:xfrm flipH="1">
            <a:off x="2092457" y="5181600"/>
            <a:ext cx="1395170" cy="627429"/>
          </a:xfrm>
          <a:prstGeom prst="line">
            <a:avLst/>
          </a:prstGeom>
          <a:solidFill>
            <a:schemeClr val="accent1"/>
          </a:solidFill>
          <a:ln w="12700" cap="flat" cmpd="sng" algn="ctr">
            <a:solidFill>
              <a:schemeClr val="tx1"/>
            </a:solidFill>
            <a:prstDash val="solid"/>
            <a:round/>
            <a:headEnd type="none" w="sm" len="sm"/>
            <a:tailEnd type="triangle" w="sm" len="med"/>
          </a:ln>
          <a:effectLst/>
        </p:spPr>
      </p:cxnSp>
      <p:cxnSp>
        <p:nvCxnSpPr>
          <p:cNvPr id="36"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flipH="1">
            <a:off x="1004539" y="5184612"/>
            <a:ext cx="1801726" cy="610788"/>
          </a:xfrm>
          <a:prstGeom prst="line">
            <a:avLst/>
          </a:prstGeom>
          <a:solidFill>
            <a:schemeClr val="accent1"/>
          </a:solidFill>
          <a:ln w="12700" cap="flat" cmpd="sng" algn="ctr">
            <a:solidFill>
              <a:schemeClr val="tx1"/>
            </a:solidFill>
            <a:prstDash val="solid"/>
            <a:round/>
            <a:headEnd type="none" w="sm" len="sm"/>
            <a:tailEnd type="triangle" w="sm" len="sm"/>
          </a:ln>
          <a:effectLst/>
        </p:spPr>
      </p:cxnSp>
    </p:spTree>
    <p:extLst>
      <p:ext uri="{BB962C8B-B14F-4D97-AF65-F5344CB8AC3E}">
        <p14:creationId xmlns:p14="http://schemas.microsoft.com/office/powerpoint/2010/main" val="2103621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pPr marL="342900" lvl="1" indent="-342900">
              <a:buChar char="•"/>
            </a:pPr>
            <a:r>
              <a:rPr lang="en-US" altLang="zh-CN" b="1" dirty="0">
                <a:ea typeface="+mn-ea"/>
                <a:cs typeface="+mn-cs"/>
              </a:rPr>
              <a:t>Regarding Link ID of transmitting </a:t>
            </a:r>
            <a:r>
              <a:rPr lang="en-US" altLang="zh-CN" b="1" dirty="0" smtClean="0">
                <a:ea typeface="+mn-ea"/>
                <a:cs typeface="+mn-cs"/>
              </a:rPr>
              <a:t>AP, the other way is obtained by derivation based on the Link IDs of the other APs in the same MLD by assuming all Link IDs are contiguous</a:t>
            </a:r>
          </a:p>
          <a:p>
            <a:pPr lvl="1"/>
            <a:r>
              <a:rPr lang="en-US" altLang="zh-CN" sz="1600" dirty="0">
                <a:solidFill>
                  <a:srgbClr val="000000"/>
                </a:solidFill>
              </a:rPr>
              <a:t>If Link IDs of the other APs </a:t>
            </a:r>
            <a:r>
              <a:rPr lang="en-US" altLang="zh-CN" sz="1600" dirty="0" smtClean="0">
                <a:solidFill>
                  <a:srgbClr val="000000"/>
                </a:solidFill>
              </a:rPr>
              <a:t>in the same MLD are contiguous, then the Link ID of transmitting AP is the largest value plus one or the minimum value minus one</a:t>
            </a:r>
          </a:p>
          <a:p>
            <a:pPr lvl="1"/>
            <a:r>
              <a:rPr lang="en-US" altLang="zh-CN" sz="1600" dirty="0">
                <a:solidFill>
                  <a:srgbClr val="000000"/>
                </a:solidFill>
              </a:rPr>
              <a:t>If Link IDs of the other APs in the same MLD are </a:t>
            </a:r>
            <a:r>
              <a:rPr lang="en-US" altLang="zh-CN" sz="1600" dirty="0" smtClean="0">
                <a:solidFill>
                  <a:srgbClr val="000000"/>
                </a:solidFill>
              </a:rPr>
              <a:t>not contiguous, then </a:t>
            </a:r>
            <a:r>
              <a:rPr lang="en-US" altLang="zh-CN" sz="1600" dirty="0">
                <a:solidFill>
                  <a:srgbClr val="000000"/>
                </a:solidFill>
              </a:rPr>
              <a:t>the </a:t>
            </a:r>
            <a:r>
              <a:rPr lang="en-US" altLang="zh-CN" sz="1600" dirty="0" smtClean="0">
                <a:solidFill>
                  <a:srgbClr val="000000"/>
                </a:solidFill>
              </a:rPr>
              <a:t>Link </a:t>
            </a:r>
            <a:r>
              <a:rPr lang="en-US" altLang="zh-CN" sz="1600" dirty="0">
                <a:solidFill>
                  <a:srgbClr val="000000"/>
                </a:solidFill>
              </a:rPr>
              <a:t>ID of transmitting AP is the </a:t>
            </a:r>
            <a:r>
              <a:rPr lang="en-US" altLang="zh-CN" sz="1600" dirty="0" smtClean="0">
                <a:solidFill>
                  <a:srgbClr val="000000"/>
                </a:solidFill>
              </a:rPr>
              <a:t>one which could make </a:t>
            </a:r>
            <a:r>
              <a:rPr lang="en-US" altLang="zh-CN" sz="1600" dirty="0">
                <a:solidFill>
                  <a:srgbClr val="000000"/>
                </a:solidFill>
              </a:rPr>
              <a:t>Link IDs of the other APs </a:t>
            </a:r>
            <a:r>
              <a:rPr lang="en-US" altLang="zh-CN" sz="1600" dirty="0" smtClean="0">
                <a:solidFill>
                  <a:srgbClr val="000000"/>
                </a:solidFill>
              </a:rPr>
              <a:t>contiguous</a:t>
            </a:r>
          </a:p>
          <a:p>
            <a:pPr lvl="1"/>
            <a:endParaRPr lang="en-US" altLang="zh-CN" b="1" dirty="0">
              <a:ea typeface="+mn-ea"/>
              <a:cs typeface="+mn-cs"/>
            </a:endParaRPr>
          </a:p>
          <a:p>
            <a:pPr marL="342900" lvl="1" indent="-342900">
              <a:buChar char="•"/>
            </a:pPr>
            <a:r>
              <a:rPr lang="en-US" altLang="zh-CN" b="1" dirty="0">
                <a:ea typeface="+mn-ea"/>
                <a:cs typeface="+mn-cs"/>
              </a:rPr>
              <a:t>However the above assumption can not </a:t>
            </a:r>
            <a:r>
              <a:rPr lang="en-US" altLang="zh-CN" b="1" dirty="0" smtClean="0">
                <a:ea typeface="+mn-ea"/>
                <a:cs typeface="+mn-cs"/>
              </a:rPr>
              <a:t>work </a:t>
            </a:r>
            <a:r>
              <a:rPr lang="en-US" altLang="zh-CN" b="1" dirty="0">
                <a:ea typeface="+mn-ea"/>
                <a:cs typeface="+mn-cs"/>
              </a:rPr>
              <a:t>if </a:t>
            </a:r>
            <a:r>
              <a:rPr lang="en-US" altLang="zh-CN" b="1" dirty="0" smtClean="0">
                <a:ea typeface="+mn-ea"/>
                <a:cs typeface="+mn-cs"/>
              </a:rPr>
              <a:t>allowing ML link reconfiguration for AP MLD (one link is removed) </a:t>
            </a:r>
            <a:r>
              <a:rPr lang="en-US" altLang="zh-CN" b="1" dirty="0" smtClean="0">
                <a:ea typeface="+mn-ea"/>
                <a:cs typeface="+mn-cs"/>
              </a:rPr>
              <a:t>[5]</a:t>
            </a:r>
            <a:endParaRPr lang="en-US" altLang="zh-CN" b="1" dirty="0" smtClean="0">
              <a:ea typeface="+mn-ea"/>
              <a:cs typeface="+mn-cs"/>
            </a:endParaRPr>
          </a:p>
          <a:p>
            <a:pPr marL="342900" lvl="1" indent="-342900">
              <a:buChar char="•"/>
            </a:pPr>
            <a:endParaRPr lang="en-US" altLang="zh-CN" b="1" dirty="0">
              <a:ea typeface="+mn-ea"/>
              <a:cs typeface="+mn-cs"/>
            </a:endParaRPr>
          </a:p>
          <a:p>
            <a:pPr marL="342900" lvl="1" indent="-342900">
              <a:buChar char="•"/>
            </a:pPr>
            <a:r>
              <a:rPr lang="en-US" altLang="zh-CN" b="1" dirty="0" smtClean="0">
                <a:ea typeface="+mn-ea"/>
                <a:cs typeface="+mn-cs"/>
              </a:rPr>
              <a:t>Moreover, this </a:t>
            </a:r>
            <a:r>
              <a:rPr lang="en-US" altLang="zh-CN" sz="1800" b="1" dirty="0" smtClean="0">
                <a:cs typeface="+mn-cs"/>
              </a:rPr>
              <a:t>assumption lacks of some flexibility</a:t>
            </a:r>
            <a:endParaRPr lang="en-US" altLang="zh-CN" b="1" dirty="0">
              <a:ea typeface="+mn-ea"/>
              <a:cs typeface="+mn-cs"/>
            </a:endParaRPr>
          </a:p>
          <a:p>
            <a:pPr marL="457200" lvl="1" indent="0">
              <a:buNone/>
            </a:pPr>
            <a:endParaRPr lang="en-US" altLang="zh-CN" sz="1600" dirty="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3728531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a:t>
            </a:r>
            <a:r>
              <a:rPr lang="en-US" altLang="zh-CN" dirty="0" smtClean="0"/>
              <a:t>ML Probe</a:t>
            </a:r>
            <a:endParaRPr lang="zh-CN" altLang="en-US" dirty="0"/>
          </a:p>
        </p:txBody>
      </p:sp>
      <p:sp>
        <p:nvSpPr>
          <p:cNvPr id="3" name="内容占位符 2"/>
          <p:cNvSpPr>
            <a:spLocks noGrp="1"/>
          </p:cNvSpPr>
          <p:nvPr>
            <p:ph idx="1"/>
          </p:nvPr>
        </p:nvSpPr>
        <p:spPr>
          <a:xfrm>
            <a:off x="609600" y="1905000"/>
            <a:ext cx="8153400" cy="4114800"/>
          </a:xfrm>
        </p:spPr>
        <p:txBody>
          <a:bodyPr/>
          <a:lstStyle/>
          <a:p>
            <a:r>
              <a:rPr lang="en-US" altLang="zh-CN" sz="2000" dirty="0" smtClean="0"/>
              <a:t>Based on the received RNR element during the discovery phase, a STA within a non-AP MLD can send the ML Probe Request frame to solicit the info of </a:t>
            </a:r>
            <a:r>
              <a:rPr lang="en-US" altLang="zh-CN" sz="2000" dirty="0" smtClean="0"/>
              <a:t> any single AP MLD of the following</a:t>
            </a:r>
          </a:p>
          <a:p>
            <a:pPr lvl="1"/>
            <a:r>
              <a:rPr lang="en-US" altLang="zh-CN" sz="1600" dirty="0" smtClean="0">
                <a:solidFill>
                  <a:srgbClr val="000000"/>
                </a:solidFill>
              </a:rPr>
              <a:t>An AP MLD which includes the recipient AP </a:t>
            </a:r>
          </a:p>
          <a:p>
            <a:pPr lvl="1"/>
            <a:r>
              <a:rPr lang="en-US" altLang="zh-CN" sz="1600" dirty="0" smtClean="0">
                <a:solidFill>
                  <a:srgbClr val="000000"/>
                </a:solidFill>
              </a:rPr>
              <a:t>An </a:t>
            </a:r>
            <a:r>
              <a:rPr lang="en-US" altLang="zh-CN" sz="1600" dirty="0">
                <a:solidFill>
                  <a:srgbClr val="000000"/>
                </a:solidFill>
              </a:rPr>
              <a:t>AP MLD which contains the non-transmitted BSSID that in the same multiple BSSID set as the recipient AP</a:t>
            </a:r>
          </a:p>
          <a:p>
            <a:pPr lvl="1"/>
            <a:r>
              <a:rPr lang="en-US" altLang="zh-CN" sz="1600" dirty="0">
                <a:solidFill>
                  <a:srgbClr val="000000"/>
                </a:solidFill>
              </a:rPr>
              <a:t>An AP MLD for which there is no affiliated AP working on the same link as the recipient AP and there is at least one AP of the AP MLD is in the same multiple BSSID set as an AP affiliated with the AP MLD of the recipient AP </a:t>
            </a:r>
          </a:p>
          <a:p>
            <a:pPr marL="342900" lvl="1" indent="-342900">
              <a:buChar char="•"/>
            </a:pPr>
            <a:r>
              <a:rPr lang="en-US" altLang="zh-CN" b="1" dirty="0" smtClean="0">
                <a:ea typeface="+mn-ea"/>
                <a:cs typeface="+mn-cs"/>
              </a:rPr>
              <a:t>Since the </a:t>
            </a:r>
            <a:r>
              <a:rPr lang="en-US" altLang="zh-CN" b="1" dirty="0">
                <a:ea typeface="+mn-ea"/>
                <a:cs typeface="+mn-cs"/>
              </a:rPr>
              <a:t>basic info of the above 3 kinds of  AP MLD is carried in RNR </a:t>
            </a:r>
            <a:r>
              <a:rPr lang="en-US" altLang="zh-CN" b="1" dirty="0" smtClean="0">
                <a:ea typeface="+mn-ea"/>
                <a:cs typeface="+mn-cs"/>
              </a:rPr>
              <a:t>element during the discovery phase, the above ML Probe Request frame could be complementary to the discovery phase such</a:t>
            </a:r>
            <a:r>
              <a:rPr lang="en-US" altLang="zh-CN" b="1" dirty="0">
                <a:ea typeface="+mn-ea"/>
                <a:cs typeface="+mn-cs"/>
              </a:rPr>
              <a:t> </a:t>
            </a:r>
            <a:r>
              <a:rPr lang="en-US" altLang="zh-CN" b="1" dirty="0" smtClean="0">
                <a:ea typeface="+mn-ea"/>
                <a:cs typeface="+mn-cs"/>
              </a:rPr>
              <a:t>that to obtain full info</a:t>
            </a:r>
          </a:p>
          <a:p>
            <a:pPr lvl="1"/>
            <a:r>
              <a:rPr lang="en-US" altLang="zh-CN" sz="1600" dirty="0">
                <a:solidFill>
                  <a:srgbClr val="000000"/>
                </a:solidFill>
              </a:rPr>
              <a:t>No “switch” operation is </a:t>
            </a:r>
            <a:r>
              <a:rPr lang="en-US" altLang="zh-CN" sz="1600" dirty="0" smtClean="0">
                <a:solidFill>
                  <a:srgbClr val="000000"/>
                </a:solidFill>
              </a:rPr>
              <a:t>needed</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2951187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ML Probe</a:t>
            </a:r>
            <a:endParaRPr lang="zh-CN" altLang="en-US" dirty="0"/>
          </a:p>
        </p:txBody>
      </p:sp>
      <p:sp>
        <p:nvSpPr>
          <p:cNvPr id="3" name="内容占位符 2"/>
          <p:cNvSpPr>
            <a:spLocks noGrp="1"/>
          </p:cNvSpPr>
          <p:nvPr>
            <p:ph idx="1"/>
          </p:nvPr>
        </p:nvSpPr>
        <p:spPr>
          <a:xfrm>
            <a:off x="685800" y="1524000"/>
            <a:ext cx="8382000" cy="4114800"/>
          </a:xfrm>
        </p:spPr>
        <p:txBody>
          <a:bodyPr/>
          <a:lstStyle/>
          <a:p>
            <a:pPr marL="342900" lvl="1" indent="-342900">
              <a:buChar char="•"/>
            </a:pPr>
            <a:r>
              <a:rPr lang="en-US" altLang="zh-CN" sz="1800" b="1" dirty="0" smtClean="0">
                <a:ea typeface="+mn-ea"/>
                <a:cs typeface="+mn-cs"/>
              </a:rPr>
              <a:t>Moreover, the </a:t>
            </a:r>
            <a:r>
              <a:rPr lang="en-US" altLang="zh-CN" sz="1800" b="1" dirty="0">
                <a:ea typeface="+mn-ea"/>
                <a:cs typeface="+mn-cs"/>
              </a:rPr>
              <a:t>ML Probe Request frame can be used to solicit the info of one or more AP MLDs which are advertised during discovery phase</a:t>
            </a:r>
          </a:p>
          <a:p>
            <a:pPr marL="342900" lvl="1" indent="-342900">
              <a:buChar char="•"/>
            </a:pPr>
            <a:r>
              <a:rPr lang="en-US" altLang="zh-CN" sz="1800" b="1" dirty="0">
                <a:ea typeface="+mn-ea"/>
                <a:cs typeface="+mn-cs"/>
              </a:rPr>
              <a:t>The non-ML </a:t>
            </a:r>
            <a:r>
              <a:rPr lang="zh-CN" altLang="en-US" sz="1800" b="1" dirty="0">
                <a:ea typeface="+mn-ea"/>
                <a:cs typeface="+mn-cs"/>
              </a:rPr>
              <a:t>（</a:t>
            </a:r>
            <a:r>
              <a:rPr lang="en-US" altLang="zh-CN" sz="1800" b="1" dirty="0">
                <a:ea typeface="+mn-ea"/>
                <a:cs typeface="+mn-cs"/>
              </a:rPr>
              <a:t>regular</a:t>
            </a:r>
            <a:r>
              <a:rPr lang="zh-CN" altLang="en-US" sz="1800" b="1" dirty="0">
                <a:ea typeface="+mn-ea"/>
                <a:cs typeface="+mn-cs"/>
              </a:rPr>
              <a:t>） </a:t>
            </a:r>
            <a:r>
              <a:rPr lang="en-US" altLang="zh-CN" sz="1800" b="1" dirty="0">
                <a:ea typeface="+mn-ea"/>
                <a:cs typeface="+mn-cs"/>
              </a:rPr>
              <a:t>Probe response frame can be used to solicit the info of single AP within an AP </a:t>
            </a:r>
            <a:r>
              <a:rPr lang="en-US" altLang="zh-CN" sz="1800" b="1" dirty="0" smtClean="0">
                <a:ea typeface="+mn-ea"/>
                <a:cs typeface="+mn-cs"/>
              </a:rPr>
              <a:t>MLD</a:t>
            </a:r>
            <a:endParaRPr lang="en-US" altLang="zh-CN" sz="1800" b="1" dirty="0" smtClean="0">
              <a:ea typeface="+mn-ea"/>
              <a:cs typeface="+mn-cs"/>
            </a:endParaRPr>
          </a:p>
          <a:p>
            <a:pPr marL="342900" lvl="1" indent="-342900">
              <a:buChar char="•"/>
            </a:pPr>
            <a:r>
              <a:rPr lang="en-US" altLang="zh-CN" sz="1800" b="1" dirty="0" smtClean="0">
                <a:ea typeface="+mn-ea"/>
                <a:cs typeface="+mn-cs"/>
              </a:rPr>
              <a:t>For </a:t>
            </a:r>
            <a:r>
              <a:rPr lang="en-US" altLang="zh-CN" sz="1800" b="1" dirty="0">
                <a:ea typeface="+mn-ea"/>
                <a:cs typeface="+mn-cs"/>
              </a:rPr>
              <a:t>example as shown in the below figure, AP1x in MLD 1 receives a Probe Request frame which solicits the info of one or more AP </a:t>
            </a:r>
            <a:r>
              <a:rPr lang="en-US" altLang="zh-CN" sz="1800" b="1" dirty="0" smtClean="0">
                <a:ea typeface="+mn-ea"/>
                <a:cs typeface="+mn-cs"/>
              </a:rPr>
              <a:t>MLDs</a:t>
            </a:r>
            <a:r>
              <a:rPr lang="zh-CN" altLang="en-US" sz="1800" b="1" dirty="0" smtClean="0">
                <a:ea typeface="+mn-ea"/>
                <a:cs typeface="+mn-cs"/>
              </a:rPr>
              <a:t> </a:t>
            </a:r>
            <a:endParaRPr lang="en-US" altLang="zh-CN" sz="1800" b="1" dirty="0">
              <a:ea typeface="+mn-ea"/>
              <a:cs typeface="+mn-cs"/>
            </a:endParaRPr>
          </a:p>
          <a:p>
            <a:pPr lvl="1"/>
            <a:r>
              <a:rPr lang="en-US" altLang="zh-CN" sz="1400" dirty="0" smtClean="0">
                <a:solidFill>
                  <a:srgbClr val="000000"/>
                </a:solidFill>
              </a:rPr>
              <a:t>MLD 1, MLD 2, MLD3 </a:t>
            </a:r>
          </a:p>
          <a:p>
            <a:pPr marL="342900" lvl="1" indent="-342900">
              <a:buChar char="•"/>
            </a:pPr>
            <a:r>
              <a:rPr lang="en-US" altLang="zh-CN" sz="1800" b="1" dirty="0" smtClean="0">
                <a:ea typeface="+mn-ea"/>
                <a:cs typeface="+mn-cs"/>
              </a:rPr>
              <a:t>The solicited Probe </a:t>
            </a:r>
            <a:r>
              <a:rPr lang="en-US" altLang="zh-CN" sz="1800" b="1" dirty="0">
                <a:ea typeface="+mn-ea"/>
                <a:cs typeface="+mn-cs"/>
              </a:rPr>
              <a:t>Response </a:t>
            </a:r>
            <a:r>
              <a:rPr lang="en-US" altLang="zh-CN" sz="1800" b="1" dirty="0" smtClean="0">
                <a:ea typeface="+mn-ea"/>
                <a:cs typeface="+mn-cs"/>
              </a:rPr>
              <a:t>frame may carry more than one ML element</a:t>
            </a:r>
          </a:p>
          <a:p>
            <a:pPr lvl="1">
              <a:buFontTx/>
              <a:buChar char="–"/>
            </a:pPr>
            <a:r>
              <a:rPr lang="en-US" altLang="zh-CN" sz="1400" dirty="0">
                <a:solidFill>
                  <a:srgbClr val="000000"/>
                </a:solidFill>
              </a:rPr>
              <a:t>The ML element for MLD </a:t>
            </a:r>
            <a:r>
              <a:rPr lang="en-US" altLang="zh-CN" sz="1400" dirty="0" smtClean="0">
                <a:solidFill>
                  <a:srgbClr val="000000"/>
                </a:solidFill>
              </a:rPr>
              <a:t>1 as an independent element </a:t>
            </a:r>
          </a:p>
          <a:p>
            <a:pPr lvl="1"/>
            <a:r>
              <a:rPr lang="en-US" altLang="zh-CN" sz="1400" dirty="0">
                <a:solidFill>
                  <a:srgbClr val="000000"/>
                </a:solidFill>
              </a:rPr>
              <a:t>The ML element for MLD </a:t>
            </a:r>
            <a:r>
              <a:rPr lang="en-US" altLang="zh-CN" sz="1400" dirty="0" smtClean="0">
                <a:solidFill>
                  <a:srgbClr val="000000"/>
                </a:solidFill>
              </a:rPr>
              <a:t>2 </a:t>
            </a:r>
            <a:r>
              <a:rPr lang="en-US" altLang="zh-CN" sz="1400" dirty="0">
                <a:solidFill>
                  <a:srgbClr val="000000"/>
                </a:solidFill>
              </a:rPr>
              <a:t>as an independent element </a:t>
            </a:r>
            <a:endParaRPr lang="en-US" altLang="zh-CN" sz="1400" dirty="0" smtClean="0">
              <a:solidFill>
                <a:srgbClr val="000000"/>
              </a:solidFill>
            </a:endParaRPr>
          </a:p>
          <a:p>
            <a:pPr lvl="1"/>
            <a:r>
              <a:rPr lang="en-US" altLang="zh-CN" sz="1400" dirty="0">
                <a:solidFill>
                  <a:srgbClr val="000000"/>
                </a:solidFill>
              </a:rPr>
              <a:t>The ML element for MLD </a:t>
            </a:r>
            <a:r>
              <a:rPr lang="en-US" altLang="zh-CN" sz="1400" dirty="0" smtClean="0">
                <a:solidFill>
                  <a:srgbClr val="000000"/>
                </a:solidFill>
              </a:rPr>
              <a:t>2 </a:t>
            </a:r>
            <a:r>
              <a:rPr lang="en-US" altLang="zh-CN" sz="1400" dirty="0">
                <a:solidFill>
                  <a:srgbClr val="000000"/>
                </a:solidFill>
              </a:rPr>
              <a:t>as an </a:t>
            </a:r>
            <a:r>
              <a:rPr lang="en-US" altLang="zh-CN" sz="1400" dirty="0" smtClean="0">
                <a:solidFill>
                  <a:srgbClr val="000000"/>
                </a:solidFill>
              </a:rPr>
              <a:t>sub-element of multiple BSSID element</a:t>
            </a:r>
            <a:endParaRPr lang="en-US" altLang="zh-CN" sz="1800" b="1" dirty="0">
              <a:ea typeface="+mn-ea"/>
              <a:cs typeface="+mn-cs"/>
            </a:endParaRPr>
          </a:p>
          <a:p>
            <a:pPr marL="342900" lvl="1" indent="-342900">
              <a:buChar char="•"/>
            </a:pPr>
            <a:r>
              <a:rPr lang="en-US" altLang="zh-CN" sz="1800" b="1" dirty="0">
                <a:ea typeface="+mn-ea"/>
                <a:cs typeface="+mn-cs"/>
              </a:rPr>
              <a:t>We propose extra indication to differentiate </a:t>
            </a:r>
            <a:endParaRPr lang="en-US" altLang="zh-CN" sz="1800" b="1" dirty="0" smtClean="0">
              <a:ea typeface="+mn-ea"/>
              <a:cs typeface="+mn-cs"/>
            </a:endParaRPr>
          </a:p>
          <a:p>
            <a:pPr marL="0" lvl="1" indent="0">
              <a:buNone/>
            </a:pPr>
            <a:r>
              <a:rPr lang="en-US" altLang="zh-CN" sz="1800" b="1" dirty="0" smtClean="0">
                <a:ea typeface="+mn-ea"/>
                <a:cs typeface="+mn-cs"/>
              </a:rPr>
              <a:t>the </a:t>
            </a:r>
            <a:r>
              <a:rPr lang="en-US" altLang="zh-CN" sz="1800" b="1" dirty="0">
                <a:ea typeface="+mn-ea"/>
                <a:cs typeface="+mn-cs"/>
              </a:rPr>
              <a:t>ML element for MLD 1 from the ML </a:t>
            </a:r>
            <a:r>
              <a:rPr lang="en-US" altLang="zh-CN" sz="1800" b="1" dirty="0" smtClean="0">
                <a:ea typeface="+mn-ea"/>
                <a:cs typeface="+mn-cs"/>
              </a:rPr>
              <a:t>element</a:t>
            </a:r>
          </a:p>
          <a:p>
            <a:pPr marL="0" lvl="1" indent="0">
              <a:buNone/>
            </a:pPr>
            <a:r>
              <a:rPr lang="en-US" altLang="zh-CN" sz="1800" b="1" dirty="0" smtClean="0">
                <a:ea typeface="+mn-ea"/>
                <a:cs typeface="+mn-cs"/>
              </a:rPr>
              <a:t>for </a:t>
            </a:r>
            <a:r>
              <a:rPr lang="en-US" altLang="zh-CN" sz="1800" b="1" dirty="0">
                <a:ea typeface="+mn-ea"/>
                <a:cs typeface="+mn-cs"/>
              </a:rPr>
              <a:t>MLD 2 </a:t>
            </a:r>
          </a:p>
          <a:p>
            <a:pPr lvl="1"/>
            <a:endParaRPr lang="en-US" altLang="zh-CN" sz="1400" dirty="0">
              <a:solidFill>
                <a:srgbClr val="000000"/>
              </a:solidFill>
            </a:endParaRPr>
          </a:p>
          <a:p>
            <a:pPr marL="342900" lvl="1" indent="-342900">
              <a:buChar char="•"/>
            </a:pPr>
            <a:endParaRPr lang="en-US" altLang="zh-CN" b="1" dirty="0">
              <a:ea typeface="+mn-ea"/>
              <a:cs typeface="+mn-cs"/>
            </a:endParaRPr>
          </a:p>
          <a:p>
            <a:pPr lvl="1"/>
            <a:endParaRPr lang="en-US" altLang="zh-CN" sz="1600" dirty="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Object 1">
            <a:extLst>
              <a:ext uri="{FF2B5EF4-FFF2-40B4-BE49-F238E27FC236}">
                <a16:creationId xmlns:a16="http://schemas.microsoft.com/office/drawing/2014/main" xmlns="" id="{919F4AD4-1DFB-41AE-8C75-6A5213D9A411}"/>
              </a:ext>
            </a:extLst>
          </p:cNvPr>
          <p:cNvGraphicFramePr>
            <a:graphicFrameLocks noChangeAspect="1"/>
          </p:cNvGraphicFramePr>
          <p:nvPr>
            <p:extLst>
              <p:ext uri="{D42A27DB-BD31-4B8C-83A1-F6EECF244321}">
                <p14:modId xmlns:p14="http://schemas.microsoft.com/office/powerpoint/2010/main" val="3474874767"/>
              </p:ext>
            </p:extLst>
          </p:nvPr>
        </p:nvGraphicFramePr>
        <p:xfrm>
          <a:off x="5715000" y="4724400"/>
          <a:ext cx="3506921" cy="1676400"/>
        </p:xfrm>
        <a:graphic>
          <a:graphicData uri="http://schemas.openxmlformats.org/presentationml/2006/ole">
            <mc:AlternateContent xmlns:mc="http://schemas.openxmlformats.org/markup-compatibility/2006">
              <mc:Choice xmlns:v="urn:schemas-microsoft-com:vml" Requires="v">
                <p:oleObj spid="_x0000_s35866" name="Visio" r:id="rId3" imgW="4324227" imgH="2200236" progId="Visio.Drawing.11">
                  <p:embed/>
                </p:oleObj>
              </mc:Choice>
              <mc:Fallback>
                <p:oleObj name="Visio" r:id="rId3" imgW="4324227" imgH="2200236" progId="Visio.Drawing.11">
                  <p:embed/>
                  <p:pic>
                    <p:nvPicPr>
                      <p:cNvPr id="0" name=""/>
                      <p:cNvPicPr/>
                      <p:nvPr/>
                    </p:nvPicPr>
                    <p:blipFill>
                      <a:blip r:embed="rId4"/>
                      <a:stretch>
                        <a:fillRect/>
                      </a:stretch>
                    </p:blipFill>
                    <p:spPr>
                      <a:xfrm>
                        <a:off x="5715000" y="4724400"/>
                        <a:ext cx="3506921" cy="1676400"/>
                      </a:xfrm>
                      <a:prstGeom prst="rect">
                        <a:avLst/>
                      </a:prstGeom>
                    </p:spPr>
                  </p:pic>
                </p:oleObj>
              </mc:Fallback>
            </mc:AlternateContent>
          </a:graphicData>
        </a:graphic>
      </p:graphicFrame>
    </p:spTree>
    <p:extLst>
      <p:ext uri="{BB962C8B-B14F-4D97-AF65-F5344CB8AC3E}">
        <p14:creationId xmlns:p14="http://schemas.microsoft.com/office/powerpoint/2010/main" val="3726109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In this contribution, we propose to design ML element from</a:t>
            </a:r>
            <a:r>
              <a:rPr lang="zh-CN" altLang="en-US" dirty="0" smtClean="0"/>
              <a:t> </a:t>
            </a:r>
            <a:r>
              <a:rPr lang="en-US" altLang="zh-CN" dirty="0" smtClean="0"/>
              <a:t>aspect of discovery</a:t>
            </a:r>
          </a:p>
          <a:p>
            <a:pPr lvl="1"/>
            <a:r>
              <a:rPr lang="en-US" altLang="zh-CN" sz="1600" dirty="0">
                <a:solidFill>
                  <a:srgbClr val="000000"/>
                </a:solidFill>
              </a:rPr>
              <a:t>Include the info of transmitting AP in the MLD-level/common info field of the ML element, such as link ID and change </a:t>
            </a:r>
            <a:r>
              <a:rPr lang="en-US" altLang="zh-CN" sz="1600" dirty="0" smtClean="0">
                <a:solidFill>
                  <a:srgbClr val="000000"/>
                </a:solidFill>
              </a:rPr>
              <a:t>sequence</a:t>
            </a:r>
          </a:p>
          <a:p>
            <a:pPr marL="342900" lvl="1" indent="-342900">
              <a:buChar char="•"/>
            </a:pPr>
            <a:r>
              <a:rPr lang="en-US" altLang="zh-CN" sz="2400" b="1" dirty="0" smtClean="0">
                <a:ea typeface="+mn-ea"/>
                <a:cs typeface="+mn-cs"/>
              </a:rPr>
              <a:t>Moreover</a:t>
            </a:r>
          </a:p>
          <a:p>
            <a:pPr lvl="1"/>
            <a:r>
              <a:rPr lang="en-US" altLang="zh-CN" sz="1600" dirty="0">
                <a:solidFill>
                  <a:srgbClr val="000000"/>
                </a:solidFill>
              </a:rPr>
              <a:t>The ML Probe Request can be used to </a:t>
            </a:r>
            <a:r>
              <a:rPr lang="en-US" altLang="zh-CN" sz="1600" dirty="0" smtClean="0">
                <a:solidFill>
                  <a:srgbClr val="000000"/>
                </a:solidFill>
              </a:rPr>
              <a:t>solicit </a:t>
            </a:r>
            <a:r>
              <a:rPr lang="en-US" altLang="zh-CN" sz="1600" dirty="0">
                <a:solidFill>
                  <a:srgbClr val="000000"/>
                </a:solidFill>
              </a:rPr>
              <a:t>the info of 3 kinds of AP </a:t>
            </a:r>
            <a:r>
              <a:rPr lang="en-US" altLang="zh-CN" sz="1600" dirty="0" smtClean="0">
                <a:solidFill>
                  <a:srgbClr val="000000"/>
                </a:solidFill>
              </a:rPr>
              <a:t>MLDs </a:t>
            </a:r>
            <a:r>
              <a:rPr lang="en-US" altLang="zh-CN" sz="1600" dirty="0">
                <a:solidFill>
                  <a:srgbClr val="000000"/>
                </a:solidFill>
              </a:rPr>
              <a:t>which are advertised by discovery phase</a:t>
            </a:r>
          </a:p>
          <a:p>
            <a:pPr lvl="1"/>
            <a:r>
              <a:rPr lang="en-US" altLang="zh-CN" sz="1600" dirty="0">
                <a:solidFill>
                  <a:srgbClr val="000000"/>
                </a:solidFill>
              </a:rPr>
              <a:t>the ML Probe Response can carry more than one ML elements as per the </a:t>
            </a:r>
            <a:r>
              <a:rPr lang="en-US" altLang="zh-CN" sz="1600" dirty="0" smtClean="0">
                <a:solidFill>
                  <a:srgbClr val="000000"/>
                </a:solidFill>
              </a:rPr>
              <a:t>received ML Probe Request</a:t>
            </a:r>
            <a:endParaRPr lang="en-US" altLang="zh-CN" sz="1600" dirty="0">
              <a:solidFill>
                <a:srgbClr val="000000"/>
              </a:solidFill>
            </a:endParaRPr>
          </a:p>
          <a:p>
            <a:pPr marL="342900" lvl="1" indent="-342900">
              <a:buChar char="•"/>
            </a:pPr>
            <a:endParaRPr lang="en-US" altLang="zh-CN" sz="2400" b="1" dirty="0">
              <a:ea typeface="+mn-ea"/>
              <a:cs typeface="+mn-cs"/>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737572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75991</TotalTime>
  <Words>1374</Words>
  <Application>Microsoft Office PowerPoint</Application>
  <PresentationFormat>全屏显示(4:3)</PresentationFormat>
  <Paragraphs>182</Paragraphs>
  <Slides>12</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1" baseType="lpstr">
      <vt:lpstr>ＭＳ Ｐゴシック</vt:lpstr>
      <vt:lpstr>宋体</vt:lpstr>
      <vt:lpstr>Arial</vt:lpstr>
      <vt:lpstr>Calibri</vt:lpstr>
      <vt:lpstr>Times New Roman</vt:lpstr>
      <vt:lpstr>Wingdings</vt:lpstr>
      <vt:lpstr>802-11-Submission</vt:lpstr>
      <vt:lpstr>Document</vt:lpstr>
      <vt:lpstr>Visio</vt:lpstr>
      <vt:lpstr>ML element design</vt:lpstr>
      <vt:lpstr>Background</vt:lpstr>
      <vt:lpstr>Recap</vt:lpstr>
      <vt:lpstr>ML element in discovery phase</vt:lpstr>
      <vt:lpstr>ML element in discovery phase</vt:lpstr>
      <vt:lpstr>ML element in discovery phase</vt:lpstr>
      <vt:lpstr>ML element in ML Probe</vt:lpstr>
      <vt:lpstr>ML element in ML Probe</vt:lpstr>
      <vt:lpstr>Summary</vt:lpstr>
      <vt:lpstr>References</vt:lpstr>
      <vt:lpstr>SP 1</vt:lpstr>
      <vt:lpstr>SP 2</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608</cp:revision>
  <cp:lastPrinted>1998-02-10T13:28:06Z</cp:lastPrinted>
  <dcterms:created xsi:type="dcterms:W3CDTF">2013-11-12T18:41:50Z</dcterms:created>
  <dcterms:modified xsi:type="dcterms:W3CDTF">2021-02-04T13:17:04Z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(3)FiubDTUXcQT0wtGmhAi9YLuooqfEDpkgYDZhTS6SMPL35CNPqR/A21OfX3HLnkiO/RbqvEf6
afx2IpXwJQ3JQRNdf3114VhXPgFUqWAa209eX1SPhjFalTm0LaxVLVDNXFyfXC12AgiDZAnk
FS/w4Hd8dSDB2Uo1N6XizEMQteU/g4hkLMyIq1iAKWawNvkDP8kLhcajpIUQarz8Lz74Tk0U
F/yqMuOwPoIDIobvUr</vt:lpwstr>
  </property>
  <property fmtid="{D5CDD505-2E9C-101B-9397-08002B2CF9AE}" pid="4" name="_2015_ms_pID_7253431">
    <vt:lpwstr>IwyQHcmtCzkr3LQz0msjWgeiqZwb6/NZaHwsnBZAjjRllJosk3JCQe
Xm0K+pO+74mhmEXtEl5GcvHppQL7ixf3H9jT3Ka00c9uBdGnkQCy7zITsVk94f249xReHWHJ
3vPW/og3VxuG7mrU+lT4BHXb9KUkecuvszEolo1SKRRBGWC2UfmfU1T2I41IzyEPEgidQQNm
9RAvbXz7+83J3epHs683ckfXWJjm7zr1UPpQ</vt:lpwstr>
  </property>
  <property fmtid="{D5CDD505-2E9C-101B-9397-08002B2CF9AE}" pid="5" name="_2015_ms_pID_7253432">
    <vt:lpwstr>nZLEB+m7TIIFU14Mj9P+Rvk=</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1612188329</vt:lpwstr>
  </property>
</Properties>
</file>