
<file path=[Content_Types].xml><?xml version="1.0" encoding="utf-8"?>
<Types xmlns="http://schemas.openxmlformats.org/package/2006/content-types">
  <Default Extension="bin" ContentType="application/vnd.openxmlformats-officedocument.oleObject"/>
  <Default Extension="vsd" ContentType="application/vnd.visio"/>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373" r:id="rId3"/>
    <p:sldId id="372" r:id="rId4"/>
    <p:sldId id="370" r:id="rId5"/>
    <p:sldId id="371" r:id="rId6"/>
    <p:sldId id="374" r:id="rId7"/>
    <p:sldId id="375" r:id="rId8"/>
    <p:sldId id="377" r:id="rId9"/>
    <p:sldId id="37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0FA93"/>
    <a:srgbClr val="FAE690"/>
    <a:srgbClr val="FD9491"/>
    <a:srgbClr val="DFB7D9"/>
    <a:srgbClr val="C2C2FE"/>
    <a:srgbClr val="1E1EFA"/>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090"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 </a:t>
            </a:r>
            <a:r>
              <a:rPr lang="en-US" dirty="0" smtClean="0"/>
              <a:t>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46868" y="332601"/>
            <a:ext cx="389863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802.11-20/1124-00-00be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__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Microsoft_Visio_2003-2010___2.vsd"/></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b="0" dirty="0"/>
              <a:t>ML element design</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08</a:t>
            </a:r>
            <a:r>
              <a:rPr lang="en-US" sz="2000" b="0" dirty="0" smtClean="0"/>
              <a:t>-10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2164696620"/>
              </p:ext>
            </p:extLst>
          </p:nvPr>
        </p:nvGraphicFramePr>
        <p:xfrm>
          <a:off x="1139825" y="2555875"/>
          <a:ext cx="6932613" cy="3992563"/>
        </p:xfrm>
        <a:graphic>
          <a:graphicData uri="http://schemas.openxmlformats.org/presentationml/2006/ole">
            <mc:AlternateContent xmlns:mc="http://schemas.openxmlformats.org/markup-compatibility/2006">
              <mc:Choice xmlns:v="urn:schemas-microsoft-com:vml" Requires="v">
                <p:oleObj spid="_x0000_s31155" name="Document" r:id="rId5" imgW="8377861" imgH="4838633" progId="Word.Document.8">
                  <p:embed/>
                </p:oleObj>
              </mc:Choice>
              <mc:Fallback>
                <p:oleObj name="Document" r:id="rId5" imgW="8377861" imgH="4838633" progId="Word.Document.8">
                  <p:embed/>
                  <p:pic>
                    <p:nvPicPr>
                      <p:cNvPr id="0" name=""/>
                      <p:cNvPicPr>
                        <a:picLocks noChangeAspect="1" noChangeArrowheads="1"/>
                      </p:cNvPicPr>
                      <p:nvPr/>
                    </p:nvPicPr>
                    <p:blipFill>
                      <a:blip r:embed="rId6"/>
                      <a:srcRect/>
                      <a:stretch>
                        <a:fillRect/>
                      </a:stretch>
                    </p:blipFill>
                    <p:spPr bwMode="auto">
                      <a:xfrm>
                        <a:off x="1139825" y="2555875"/>
                        <a:ext cx="6932613"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29742" cy="276999"/>
          </a:xfrm>
        </p:spPr>
        <p:txBody>
          <a:bodyPr/>
          <a:lstStyle/>
          <a:p>
            <a:r>
              <a:rPr lang="en-US" altLang="zh-CN" dirty="0" smtClean="0"/>
              <a:t>Aug</a:t>
            </a:r>
            <a:r>
              <a:rPr lang="en-US" dirty="0" smtClean="0"/>
              <a:t> 2020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800" y="1905000"/>
            <a:ext cx="7772400" cy="4114800"/>
          </a:xfrm>
        </p:spPr>
        <p:txBody>
          <a:bodyPr/>
          <a:lstStyle/>
          <a:p>
            <a:r>
              <a:rPr lang="en-GB" altLang="zh-CN" dirty="0"/>
              <a:t>802.11be defines mechanism(s) to include ML element that a STA of an MLD provides in its mgmt. frames, during discovery and ML setup, as described </a:t>
            </a:r>
            <a:r>
              <a:rPr lang="en-GB" altLang="zh-CN" dirty="0" smtClean="0"/>
              <a:t>below</a:t>
            </a:r>
            <a:r>
              <a:rPr lang="en-US" altLang="zh-CN" dirty="0" smtClean="0"/>
              <a:t>[1]</a:t>
            </a:r>
            <a:r>
              <a:rPr lang="en-GB" altLang="zh-CN" dirty="0" smtClean="0"/>
              <a:t>: </a:t>
            </a:r>
            <a:endParaRPr lang="zh-CN" altLang="zh-CN" dirty="0"/>
          </a:p>
          <a:p>
            <a:pPr lvl="1"/>
            <a:r>
              <a:rPr lang="en-GB" altLang="zh-CN" sz="1600" dirty="0"/>
              <a:t>MLD Level/Common Info</a:t>
            </a:r>
            <a:endParaRPr lang="zh-CN" altLang="zh-CN" sz="1600" dirty="0"/>
          </a:p>
          <a:p>
            <a:pPr lvl="1" indent="285750"/>
            <a:r>
              <a:rPr lang="en-GB" altLang="zh-CN" sz="1600" dirty="0"/>
              <a:t>Information common to all the STAs of the MLD.</a:t>
            </a:r>
            <a:endParaRPr lang="zh-CN" altLang="zh-CN" sz="1600" dirty="0"/>
          </a:p>
          <a:p>
            <a:pPr lvl="1"/>
            <a:r>
              <a:rPr lang="en-GB" altLang="zh-CN" sz="1600" dirty="0"/>
              <a:t>Per-link information </a:t>
            </a:r>
            <a:endParaRPr lang="zh-CN" altLang="zh-CN" sz="1600" dirty="0"/>
          </a:p>
          <a:p>
            <a:pPr lvl="1" indent="285750"/>
            <a:r>
              <a:rPr lang="en-GB" altLang="zh-CN" sz="1600" dirty="0"/>
              <a:t>Capabilities and Operational parameter of other STAs of the MLD other than the advertising STA. </a:t>
            </a:r>
            <a:endParaRPr lang="zh-CN" altLang="zh-CN" sz="16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graphicFrame>
        <p:nvGraphicFramePr>
          <p:cNvPr id="7" name="Table 9">
            <a:extLst>
              <a:ext uri="{FF2B5EF4-FFF2-40B4-BE49-F238E27FC236}">
                <a16:creationId xmlns:a16="http://schemas.microsoft.com/office/drawing/2014/main" xmlns="" id="{84CD169A-9C35-4372-945D-9FCDED94EFC0}"/>
              </a:ext>
            </a:extLst>
          </p:cNvPr>
          <p:cNvGraphicFramePr>
            <a:graphicFrameLocks noGrp="1"/>
          </p:cNvGraphicFramePr>
          <p:nvPr>
            <p:extLst>
              <p:ext uri="{D42A27DB-BD31-4B8C-83A1-F6EECF244321}">
                <p14:modId xmlns:p14="http://schemas.microsoft.com/office/powerpoint/2010/main" val="3036501131"/>
              </p:ext>
            </p:extLst>
          </p:nvPr>
        </p:nvGraphicFramePr>
        <p:xfrm>
          <a:off x="729570" y="4912777"/>
          <a:ext cx="7535409" cy="770446"/>
        </p:xfrm>
        <a:graphic>
          <a:graphicData uri="http://schemas.openxmlformats.org/drawingml/2006/table">
            <a:tbl>
              <a:tblPr>
                <a:tableStyleId>{5C22544A-7EE6-4342-B048-85BDC9FD1C3A}</a:tableStyleId>
              </a:tblPr>
              <a:tblGrid>
                <a:gridCol w="488659">
                  <a:extLst>
                    <a:ext uri="{9D8B030D-6E8A-4147-A177-3AD203B41FA5}">
                      <a16:colId xmlns:a16="http://schemas.microsoft.com/office/drawing/2014/main" xmlns="" val="3317732376"/>
                    </a:ext>
                  </a:extLst>
                </a:gridCol>
                <a:gridCol w="536895">
                  <a:extLst>
                    <a:ext uri="{9D8B030D-6E8A-4147-A177-3AD203B41FA5}">
                      <a16:colId xmlns:a16="http://schemas.microsoft.com/office/drawing/2014/main" xmlns="" val="2148176915"/>
                    </a:ext>
                  </a:extLst>
                </a:gridCol>
                <a:gridCol w="562063">
                  <a:extLst>
                    <a:ext uri="{9D8B030D-6E8A-4147-A177-3AD203B41FA5}">
                      <a16:colId xmlns:a16="http://schemas.microsoft.com/office/drawing/2014/main" xmlns="" val="1208655651"/>
                    </a:ext>
                  </a:extLst>
                </a:gridCol>
                <a:gridCol w="729842">
                  <a:extLst>
                    <a:ext uri="{9D8B030D-6E8A-4147-A177-3AD203B41FA5}">
                      <a16:colId xmlns:a16="http://schemas.microsoft.com/office/drawing/2014/main" xmlns="" val="3466758722"/>
                    </a:ext>
                  </a:extLst>
                </a:gridCol>
                <a:gridCol w="687897">
                  <a:extLst>
                    <a:ext uri="{9D8B030D-6E8A-4147-A177-3AD203B41FA5}">
                      <a16:colId xmlns:a16="http://schemas.microsoft.com/office/drawing/2014/main" xmlns="" val="98292594"/>
                    </a:ext>
                  </a:extLst>
                </a:gridCol>
                <a:gridCol w="813732">
                  <a:extLst>
                    <a:ext uri="{9D8B030D-6E8A-4147-A177-3AD203B41FA5}">
                      <a16:colId xmlns:a16="http://schemas.microsoft.com/office/drawing/2014/main" xmlns="" val="40647484"/>
                    </a:ext>
                  </a:extLst>
                </a:gridCol>
                <a:gridCol w="755009">
                  <a:extLst>
                    <a:ext uri="{9D8B030D-6E8A-4147-A177-3AD203B41FA5}">
                      <a16:colId xmlns:a16="http://schemas.microsoft.com/office/drawing/2014/main" xmlns="" val="3804376490"/>
                    </a:ext>
                  </a:extLst>
                </a:gridCol>
                <a:gridCol w="730779">
                  <a:extLst>
                    <a:ext uri="{9D8B030D-6E8A-4147-A177-3AD203B41FA5}">
                      <a16:colId xmlns:a16="http://schemas.microsoft.com/office/drawing/2014/main" xmlns="" val="1807116085"/>
                    </a:ext>
                  </a:extLst>
                </a:gridCol>
                <a:gridCol w="751861">
                  <a:extLst>
                    <a:ext uri="{9D8B030D-6E8A-4147-A177-3AD203B41FA5}">
                      <a16:colId xmlns:a16="http://schemas.microsoft.com/office/drawing/2014/main" xmlns="" val="3424700240"/>
                    </a:ext>
                  </a:extLst>
                </a:gridCol>
                <a:gridCol w="1478672">
                  <a:extLst>
                    <a:ext uri="{9D8B030D-6E8A-4147-A177-3AD203B41FA5}">
                      <a16:colId xmlns:a16="http://schemas.microsoft.com/office/drawing/2014/main" xmlns="" val="1401759469"/>
                    </a:ext>
                  </a:extLst>
                </a:gridCol>
              </a:tblGrid>
              <a:tr h="400050">
                <a:tc>
                  <a:txBody>
                    <a:bodyPr/>
                    <a:lstStyle/>
                    <a:p>
                      <a:pPr>
                        <a:lnSpc>
                          <a:spcPct val="107000"/>
                        </a:lnSpc>
                      </a:pPr>
                      <a:endParaRPr lang="en-US" sz="1100" u="none" dirty="0">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Element ID Extension</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xmlns=""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smtClean="0">
                          <a:effectLst/>
                        </a:rPr>
                        <a:t>1</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smtClean="0">
                          <a:effectLst/>
                          <a:latin typeface="+mn-lt"/>
                          <a:ea typeface="+mn-ea"/>
                          <a:cs typeface="+mn-cs"/>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xmlns="" val="1018296499"/>
                  </a:ext>
                </a:extLst>
              </a:tr>
            </a:tbl>
          </a:graphicData>
        </a:graphic>
      </p:graphicFrame>
      <p:sp>
        <p:nvSpPr>
          <p:cNvPr id="8" name="Right Brace 10">
            <a:extLst>
              <a:ext uri="{FF2B5EF4-FFF2-40B4-BE49-F238E27FC236}">
                <a16:creationId xmlns:a16="http://schemas.microsoft.com/office/drawing/2014/main" xmlns="" id="{ED930BA1-3FC4-4C2F-9DBA-6467788AA831}"/>
              </a:ext>
            </a:extLst>
          </p:cNvPr>
          <p:cNvSpPr/>
          <p:nvPr/>
        </p:nvSpPr>
        <p:spPr bwMode="auto">
          <a:xfrm rot="5400000">
            <a:off x="4761833" y="3934710"/>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11">
            <a:extLst>
              <a:ext uri="{FF2B5EF4-FFF2-40B4-BE49-F238E27FC236}">
                <a16:creationId xmlns:a16="http://schemas.microsoft.com/office/drawing/2014/main" xmlns="" id="{9507AD9C-5BDE-4BEC-90F1-8703037237DE}"/>
              </a:ext>
            </a:extLst>
          </p:cNvPr>
          <p:cNvSpPr txBox="1"/>
          <p:nvPr/>
        </p:nvSpPr>
        <p:spPr>
          <a:xfrm>
            <a:off x="4064048" y="5897962"/>
            <a:ext cx="1553630" cy="246221"/>
          </a:xfrm>
          <a:prstGeom prst="rect">
            <a:avLst/>
          </a:prstGeom>
          <a:noFill/>
        </p:spPr>
        <p:txBody>
          <a:bodyPr wrap="none" rtlCol="0">
            <a:spAutoFit/>
          </a:bodyPr>
          <a:lstStyle/>
          <a:p>
            <a:r>
              <a:rPr lang="en-US" sz="1000" dirty="0" smtClean="0"/>
              <a:t>MLD </a:t>
            </a:r>
            <a:r>
              <a:rPr lang="en-US" altLang="zh-CN" sz="1000" dirty="0" smtClean="0"/>
              <a:t>Level/Common Info</a:t>
            </a:r>
            <a:endParaRPr lang="en-US" sz="1000" dirty="0"/>
          </a:p>
        </p:txBody>
      </p:sp>
      <p:sp>
        <p:nvSpPr>
          <p:cNvPr id="10" name="Right Brace 12">
            <a:extLst>
              <a:ext uri="{FF2B5EF4-FFF2-40B4-BE49-F238E27FC236}">
                <a16:creationId xmlns:a16="http://schemas.microsoft.com/office/drawing/2014/main" xmlns="" id="{84D62EF5-3E40-4E7D-986F-B611D963D5A6}"/>
              </a:ext>
            </a:extLst>
          </p:cNvPr>
          <p:cNvSpPr/>
          <p:nvPr/>
        </p:nvSpPr>
        <p:spPr bwMode="auto">
          <a:xfrm rot="5400000">
            <a:off x="7380602" y="4993974"/>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3">
            <a:extLst>
              <a:ext uri="{FF2B5EF4-FFF2-40B4-BE49-F238E27FC236}">
                <a16:creationId xmlns:a16="http://schemas.microsoft.com/office/drawing/2014/main" xmlns="" id="{63366561-A91C-4611-AD6D-5282AA6D4BAF}"/>
              </a:ext>
            </a:extLst>
          </p:cNvPr>
          <p:cNvSpPr txBox="1"/>
          <p:nvPr/>
        </p:nvSpPr>
        <p:spPr>
          <a:xfrm>
            <a:off x="6690829" y="5867184"/>
            <a:ext cx="1625766" cy="246221"/>
          </a:xfrm>
          <a:prstGeom prst="rect">
            <a:avLst/>
          </a:prstGeom>
          <a:noFill/>
        </p:spPr>
        <p:txBody>
          <a:bodyPr wrap="square" rtlCol="0">
            <a:spAutoFit/>
          </a:bodyPr>
          <a:lstStyle/>
          <a:p>
            <a:pPr algn="ctr"/>
            <a:r>
              <a:rPr lang="en-US" sz="1000" dirty="0" smtClean="0"/>
              <a:t>Per-Link Info</a:t>
            </a:r>
            <a:endParaRPr lang="en-US" sz="1000" dirty="0"/>
          </a:p>
        </p:txBody>
      </p:sp>
      <p:sp>
        <p:nvSpPr>
          <p:cNvPr id="12" name="Rectangle 14">
            <a:extLst>
              <a:ext uri="{FF2B5EF4-FFF2-40B4-BE49-F238E27FC236}">
                <a16:creationId xmlns:a16="http://schemas.microsoft.com/office/drawing/2014/main" xmlns="" id="{B1323AB8-3B78-4ED7-918B-4D7DE970D358}"/>
              </a:ext>
            </a:extLst>
          </p:cNvPr>
          <p:cNvSpPr/>
          <p:nvPr/>
        </p:nvSpPr>
        <p:spPr>
          <a:xfrm>
            <a:off x="2527798" y="4572000"/>
            <a:ext cx="4572000" cy="261610"/>
          </a:xfrm>
          <a:prstGeom prst="rect">
            <a:avLst/>
          </a:prstGeom>
        </p:spPr>
        <p:txBody>
          <a:bodyPr>
            <a:spAutoFit/>
          </a:bodyPr>
          <a:lstStyle/>
          <a:p>
            <a:pPr algn="ctr">
              <a:spcAft>
                <a:spcPts val="1000"/>
              </a:spcAft>
            </a:pPr>
            <a:r>
              <a:rPr lang="en-GB" sz="1100" i="1" dirty="0" smtClean="0">
                <a:solidFill>
                  <a:srgbClr val="44546A"/>
                </a:solidFill>
                <a:latin typeface="Times New Roman" panose="02020603050405020304" pitchFamily="18" charset="0"/>
                <a:ea typeface="Times New Roman" panose="02020603050405020304" pitchFamily="18" charset="0"/>
              </a:rPr>
              <a:t>Multiple </a:t>
            </a:r>
            <a:r>
              <a:rPr lang="en-GB" sz="1100" i="1" dirty="0">
                <a:solidFill>
                  <a:srgbClr val="44546A"/>
                </a:solidFill>
                <a:latin typeface="Times New Roman" panose="02020603050405020304" pitchFamily="18" charset="0"/>
                <a:ea typeface="Times New Roman" panose="02020603050405020304" pitchFamily="18" charset="0"/>
              </a:rPr>
              <a:t>Link </a:t>
            </a:r>
            <a:r>
              <a:rPr lang="en-GB" sz="1100" i="1" dirty="0" smtClean="0">
                <a:solidFill>
                  <a:srgbClr val="44546A"/>
                </a:solidFill>
                <a:latin typeface="Times New Roman" panose="02020603050405020304" pitchFamily="18" charset="0"/>
                <a:ea typeface="Times New Roman" panose="02020603050405020304" pitchFamily="18" charset="0"/>
              </a:rPr>
              <a:t>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13" name="Straight Connector 21">
            <a:extLst>
              <a:ext uri="{FF2B5EF4-FFF2-40B4-BE49-F238E27FC236}">
                <a16:creationId xmlns:a16="http://schemas.microsoft.com/office/drawing/2014/main" xmlns="" id="{D6A58C64-AF0F-4BF3-8EAD-247599DD68B6}"/>
              </a:ext>
            </a:extLst>
          </p:cNvPr>
          <p:cNvCxnSpPr>
            <a:cxnSpLocks/>
          </p:cNvCxnSpPr>
          <p:nvPr/>
        </p:nvCxnSpPr>
        <p:spPr bwMode="auto">
          <a:xfrm flipH="1">
            <a:off x="1210470" y="5476983"/>
            <a:ext cx="1915430" cy="5264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23">
            <a:extLst>
              <a:ext uri="{FF2B5EF4-FFF2-40B4-BE49-F238E27FC236}">
                <a16:creationId xmlns:a16="http://schemas.microsoft.com/office/drawing/2014/main" xmlns="" id="{EF9B70F3-ABF4-4FC3-A00D-40009C21A342}"/>
              </a:ext>
            </a:extLst>
          </p:cNvPr>
          <p:cNvCxnSpPr>
            <a:cxnSpLocks/>
            <a:endCxn id="9" idx="1"/>
          </p:cNvCxnSpPr>
          <p:nvPr/>
        </p:nvCxnSpPr>
        <p:spPr bwMode="auto">
          <a:xfrm>
            <a:off x="3667688" y="5450209"/>
            <a:ext cx="396360" cy="5708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Rectangle 27">
            <a:extLst>
              <a:ext uri="{FF2B5EF4-FFF2-40B4-BE49-F238E27FC236}">
                <a16:creationId xmlns:a16="http://schemas.microsoft.com/office/drawing/2014/main" xmlns="" id="{0D16A22C-F7AB-40B0-8459-2C377E83B455}"/>
              </a:ext>
            </a:extLst>
          </p:cNvPr>
          <p:cNvSpPr/>
          <p:nvPr/>
        </p:nvSpPr>
        <p:spPr bwMode="auto">
          <a:xfrm>
            <a:off x="1210470" y="6008405"/>
            <a:ext cx="2881634"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6" name="Straight Connector 30">
            <a:extLst>
              <a:ext uri="{FF2B5EF4-FFF2-40B4-BE49-F238E27FC236}">
                <a16:creationId xmlns:a16="http://schemas.microsoft.com/office/drawing/2014/main" xmlns="" id="{D3E02F8E-52BB-403D-83A9-07A49DA89934}"/>
              </a:ext>
            </a:extLst>
          </p:cNvPr>
          <p:cNvCxnSpPr>
            <a:cxnSpLocks/>
          </p:cNvCxnSpPr>
          <p:nvPr/>
        </p:nvCxnSpPr>
        <p:spPr bwMode="auto">
          <a:xfrm>
            <a:off x="3521638" y="6008405"/>
            <a:ext cx="0" cy="414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31">
            <a:extLst>
              <a:ext uri="{FF2B5EF4-FFF2-40B4-BE49-F238E27FC236}">
                <a16:creationId xmlns:a16="http://schemas.microsoft.com/office/drawing/2014/main" xmlns="" id="{EC71750A-46C9-4607-8808-C6F57C702004}"/>
              </a:ext>
            </a:extLst>
          </p:cNvPr>
          <p:cNvSpPr txBox="1"/>
          <p:nvPr/>
        </p:nvSpPr>
        <p:spPr>
          <a:xfrm>
            <a:off x="1210470" y="5973071"/>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cxnSp>
        <p:nvCxnSpPr>
          <p:cNvPr id="18" name="Straight Connector 35">
            <a:extLst>
              <a:ext uri="{FF2B5EF4-FFF2-40B4-BE49-F238E27FC236}">
                <a16:creationId xmlns:a16="http://schemas.microsoft.com/office/drawing/2014/main" xmlns="" id="{2E46884A-24A2-4E7E-8DF4-204D0DD74C25}"/>
              </a:ext>
            </a:extLst>
          </p:cNvPr>
          <p:cNvCxnSpPr>
            <a:cxnSpLocks/>
          </p:cNvCxnSpPr>
          <p:nvPr/>
        </p:nvCxnSpPr>
        <p:spPr bwMode="auto">
          <a:xfrm>
            <a:off x="1755754"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36">
            <a:extLst>
              <a:ext uri="{FF2B5EF4-FFF2-40B4-BE49-F238E27FC236}">
                <a16:creationId xmlns:a16="http://schemas.microsoft.com/office/drawing/2014/main" xmlns="" id="{D2837517-30E5-4393-B019-13AF75F9D603}"/>
              </a:ext>
            </a:extLst>
          </p:cNvPr>
          <p:cNvCxnSpPr>
            <a:cxnSpLocks/>
          </p:cNvCxnSpPr>
          <p:nvPr/>
        </p:nvCxnSpPr>
        <p:spPr bwMode="auto">
          <a:xfrm>
            <a:off x="2344382"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37">
            <a:extLst>
              <a:ext uri="{FF2B5EF4-FFF2-40B4-BE49-F238E27FC236}">
                <a16:creationId xmlns:a16="http://schemas.microsoft.com/office/drawing/2014/main" xmlns="" id="{4F9163A8-092D-458E-A6B3-7D656A5BCF04}"/>
              </a:ext>
            </a:extLst>
          </p:cNvPr>
          <p:cNvCxnSpPr>
            <a:cxnSpLocks/>
          </p:cNvCxnSpPr>
          <p:nvPr/>
        </p:nvCxnSpPr>
        <p:spPr bwMode="auto">
          <a:xfrm>
            <a:off x="2933010"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矩形 20"/>
          <p:cNvSpPr/>
          <p:nvPr/>
        </p:nvSpPr>
        <p:spPr bwMode="auto">
          <a:xfrm>
            <a:off x="6757092" y="4572000"/>
            <a:ext cx="1728877" cy="195090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Tree>
    <p:extLst>
      <p:ext uri="{BB962C8B-B14F-4D97-AF65-F5344CB8AC3E}">
        <p14:creationId xmlns:p14="http://schemas.microsoft.com/office/powerpoint/2010/main" val="4131813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zh-CN" altLang="en-US" dirty="0"/>
          </a:p>
        </p:txBody>
      </p:sp>
      <p:sp>
        <p:nvSpPr>
          <p:cNvPr id="3" name="内容占位符 2"/>
          <p:cNvSpPr>
            <a:spLocks noGrp="1"/>
          </p:cNvSpPr>
          <p:nvPr>
            <p:ph idx="1"/>
          </p:nvPr>
        </p:nvSpPr>
        <p:spPr>
          <a:xfrm>
            <a:off x="685800" y="1676400"/>
            <a:ext cx="7772400" cy="4114800"/>
          </a:xfrm>
        </p:spPr>
        <p:txBody>
          <a:bodyPr/>
          <a:lstStyle/>
          <a:p>
            <a:pPr lvl="0"/>
            <a:r>
              <a:rPr lang="en-US" altLang="zh-CN" sz="2000" dirty="0">
                <a:solidFill>
                  <a:srgbClr val="000000"/>
                </a:solidFill>
              </a:rPr>
              <a:t>During the discovery phase, an AP within an AP MLD should only include the MLD-level/common info field of the ML element in the Beacon or non-ML Probe Response </a:t>
            </a:r>
            <a:r>
              <a:rPr lang="en-US" altLang="zh-CN" sz="2000" dirty="0" smtClean="0">
                <a:solidFill>
                  <a:srgbClr val="000000"/>
                </a:solidFill>
              </a:rPr>
              <a:t>frame </a:t>
            </a:r>
          </a:p>
          <a:p>
            <a:pPr lvl="1"/>
            <a:r>
              <a:rPr lang="en-US" altLang="zh-CN" sz="1600" dirty="0" smtClean="0">
                <a:solidFill>
                  <a:srgbClr val="000000"/>
                </a:solidFill>
              </a:rPr>
              <a:t>The MLD-level/common info includes MLD MAC address and other TBD info</a:t>
            </a:r>
          </a:p>
          <a:p>
            <a:pPr marL="342900" lvl="1" indent="-342900">
              <a:buFontTx/>
              <a:buChar char="•"/>
            </a:pPr>
            <a:r>
              <a:rPr lang="en-US" altLang="zh-CN" b="1" dirty="0" smtClean="0">
                <a:solidFill>
                  <a:srgbClr val="000000"/>
                </a:solidFill>
                <a:cs typeface="+mn-cs"/>
              </a:rPr>
              <a:t>During </a:t>
            </a:r>
            <a:r>
              <a:rPr lang="en-US" altLang="zh-CN" b="1" dirty="0">
                <a:solidFill>
                  <a:srgbClr val="000000"/>
                </a:solidFill>
                <a:cs typeface="+mn-cs"/>
              </a:rPr>
              <a:t>the multi-link set up phase,  a STA in a MLD  can provide a complete ML element</a:t>
            </a:r>
          </a:p>
          <a:p>
            <a:pPr lvl="1"/>
            <a:r>
              <a:rPr lang="en-US" altLang="zh-CN" sz="1600" dirty="0">
                <a:solidFill>
                  <a:srgbClr val="000000"/>
                </a:solidFill>
              </a:rPr>
              <a:t>MLD-level information that is common to all STAs in the same MLD </a:t>
            </a:r>
          </a:p>
          <a:p>
            <a:pPr lvl="1"/>
            <a:r>
              <a:rPr lang="en-US" altLang="zh-CN" sz="1600" dirty="0">
                <a:solidFill>
                  <a:srgbClr val="000000"/>
                </a:solidFill>
              </a:rPr>
              <a:t>and per-link information that is specific to the STA on each link in management frames</a:t>
            </a:r>
          </a:p>
          <a:p>
            <a:pPr marL="342900" lvl="1" indent="-342900">
              <a:buFontTx/>
              <a:buChar char="•"/>
            </a:pPr>
            <a:r>
              <a:rPr lang="en-US" altLang="zh-CN" b="1" dirty="0" smtClean="0">
                <a:solidFill>
                  <a:srgbClr val="000000"/>
                </a:solidFill>
              </a:rPr>
              <a:t>Moreover, an AP in an AP MLD can provide a complete or </a:t>
            </a:r>
            <a:r>
              <a:rPr lang="en-US" altLang="zh-CN" b="1" dirty="0" err="1" smtClean="0">
                <a:solidFill>
                  <a:srgbClr val="000000"/>
                </a:solidFill>
              </a:rPr>
              <a:t>patial</a:t>
            </a:r>
            <a:r>
              <a:rPr lang="en-US" altLang="zh-CN" b="1" dirty="0" smtClean="0">
                <a:solidFill>
                  <a:srgbClr val="000000"/>
                </a:solidFill>
              </a:rPr>
              <a:t> ML element in the ML Probe Response frame as per the ML Probe Request frame</a:t>
            </a:r>
          </a:p>
          <a:p>
            <a:pPr lvl="1"/>
            <a:r>
              <a:rPr lang="en-US" altLang="zh-CN" sz="1600" dirty="0" smtClean="0">
                <a:solidFill>
                  <a:srgbClr val="000000"/>
                </a:solidFill>
              </a:rPr>
              <a:t>An AP receives the ML Probe Request frame which solicits the specific AP info within the target AP MLD</a:t>
            </a:r>
          </a:p>
          <a:p>
            <a:pPr lvl="1"/>
            <a:r>
              <a:rPr lang="en-US" altLang="zh-CN" sz="1600" dirty="0" smtClean="0">
                <a:solidFill>
                  <a:srgbClr val="000000"/>
                </a:solidFill>
              </a:rPr>
              <a:t>An </a:t>
            </a:r>
            <a:r>
              <a:rPr lang="en-US" altLang="zh-CN" sz="1600" dirty="0">
                <a:solidFill>
                  <a:srgbClr val="000000"/>
                </a:solidFill>
              </a:rPr>
              <a:t>AP receives the ML Probe Request frame which </a:t>
            </a:r>
            <a:r>
              <a:rPr lang="en-US" altLang="zh-CN" sz="1600" dirty="0" smtClean="0">
                <a:solidFill>
                  <a:srgbClr val="000000"/>
                </a:solidFill>
              </a:rPr>
              <a:t>solicits </a:t>
            </a:r>
            <a:r>
              <a:rPr lang="en-US" altLang="zh-CN" sz="1600" dirty="0">
                <a:solidFill>
                  <a:srgbClr val="000000"/>
                </a:solidFill>
              </a:rPr>
              <a:t>the info of the specific AP MLD</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543363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element in discovery </a:t>
            </a:r>
            <a:r>
              <a:rPr lang="en-US" altLang="zh-CN" dirty="0"/>
              <a:t>phase</a:t>
            </a:r>
            <a:endParaRPr lang="zh-CN" altLang="en-US" dirty="0"/>
          </a:p>
        </p:txBody>
      </p:sp>
      <p:sp>
        <p:nvSpPr>
          <p:cNvPr id="3" name="内容占位符 2"/>
          <p:cNvSpPr>
            <a:spLocks noGrp="1"/>
          </p:cNvSpPr>
          <p:nvPr>
            <p:ph idx="1"/>
          </p:nvPr>
        </p:nvSpPr>
        <p:spPr>
          <a:xfrm>
            <a:off x="696913" y="1905000"/>
            <a:ext cx="7772400" cy="4114800"/>
          </a:xfrm>
        </p:spPr>
        <p:txBody>
          <a:bodyPr/>
          <a:lstStyle/>
          <a:p>
            <a:r>
              <a:rPr lang="en-US" altLang="zh-CN" sz="2000" dirty="0" smtClean="0"/>
              <a:t>To speed up the AP MLD discovery phase, an AP in an AP MLD shall advertise the ML related info for each AP in the same AP MLD and other collocated AP MLD, such as Link ID, ML ID and so on in [2] [3] and[4]</a:t>
            </a:r>
          </a:p>
          <a:p>
            <a:pPr lvl="1"/>
            <a:r>
              <a:rPr lang="en-US" altLang="zh-CN" sz="1600" dirty="0">
                <a:solidFill>
                  <a:srgbClr val="000000"/>
                </a:solidFill>
              </a:rPr>
              <a:t>Link ID is carried in TBTT </a:t>
            </a:r>
            <a:r>
              <a:rPr lang="en-US" altLang="zh-CN" sz="1600" dirty="0" smtClean="0">
                <a:solidFill>
                  <a:srgbClr val="000000"/>
                </a:solidFill>
              </a:rPr>
              <a:t>info of the RNR element </a:t>
            </a:r>
            <a:r>
              <a:rPr lang="en-US" altLang="zh-CN" sz="1600" dirty="0">
                <a:solidFill>
                  <a:srgbClr val="000000"/>
                </a:solidFill>
              </a:rPr>
              <a:t>for a reported </a:t>
            </a:r>
            <a:r>
              <a:rPr lang="en-US" altLang="zh-CN" sz="1600" dirty="0" smtClean="0">
                <a:solidFill>
                  <a:srgbClr val="000000"/>
                </a:solidFill>
              </a:rPr>
              <a:t>AP, which is used to identify this AP</a:t>
            </a:r>
          </a:p>
          <a:p>
            <a:pPr lvl="1"/>
            <a:r>
              <a:rPr lang="en-US" altLang="zh-CN" sz="1600" dirty="0" smtClean="0">
                <a:solidFill>
                  <a:srgbClr val="000000"/>
                </a:solidFill>
              </a:rPr>
              <a:t>ML ID is also carried in the TBTT info of the RNR element for a reported AP</a:t>
            </a:r>
            <a:r>
              <a:rPr lang="en-US" altLang="zh-CN" sz="1600" dirty="0">
                <a:solidFill>
                  <a:srgbClr val="000000"/>
                </a:solidFill>
              </a:rPr>
              <a:t> , which is used to identify </a:t>
            </a:r>
            <a:r>
              <a:rPr lang="en-US" altLang="zh-CN" sz="1600" dirty="0" smtClean="0">
                <a:solidFill>
                  <a:srgbClr val="000000"/>
                </a:solidFill>
              </a:rPr>
              <a:t>the AP MLD with which this AP is affiliated </a:t>
            </a:r>
            <a:endParaRPr lang="en-US" altLang="zh-CN" sz="1600" dirty="0">
              <a:solidFill>
                <a:srgbClr val="000000"/>
              </a:solidFill>
            </a:endParaRPr>
          </a:p>
          <a:p>
            <a:r>
              <a:rPr lang="en-US" altLang="zh-CN" sz="2000" dirty="0" smtClean="0">
                <a:solidFill>
                  <a:srgbClr val="000000"/>
                </a:solidFill>
              </a:rPr>
              <a:t>However, the </a:t>
            </a:r>
            <a:r>
              <a:rPr lang="en-US" altLang="zh-CN" sz="2000" dirty="0" smtClean="0"/>
              <a:t>ML </a:t>
            </a:r>
            <a:r>
              <a:rPr lang="en-US" altLang="zh-CN" sz="2000" dirty="0"/>
              <a:t>related </a:t>
            </a:r>
            <a:r>
              <a:rPr lang="en-US" altLang="zh-CN" sz="2000" dirty="0" smtClean="0"/>
              <a:t>info for both transmitting AP and </a:t>
            </a:r>
            <a:r>
              <a:rPr lang="en-US" altLang="zh-CN" sz="2000" dirty="0" err="1" smtClean="0"/>
              <a:t>nontransmitted</a:t>
            </a:r>
            <a:r>
              <a:rPr lang="en-US" altLang="zh-CN" sz="2000" dirty="0" smtClean="0"/>
              <a:t> BSSID is missing as mentioned in [2]</a:t>
            </a:r>
          </a:p>
          <a:p>
            <a:pPr lvl="1"/>
            <a:r>
              <a:rPr lang="en-US" altLang="zh-CN" sz="1600" dirty="0">
                <a:solidFill>
                  <a:srgbClr val="000000"/>
                </a:solidFill>
              </a:rPr>
              <a:t>RNR element does not contain the info for both transmitting AP and </a:t>
            </a:r>
            <a:r>
              <a:rPr lang="en-US" altLang="zh-CN" sz="1600" dirty="0" err="1">
                <a:solidFill>
                  <a:srgbClr val="000000"/>
                </a:solidFill>
              </a:rPr>
              <a:t>nontransmitted</a:t>
            </a:r>
            <a:r>
              <a:rPr lang="en-US" altLang="zh-CN" sz="1600" dirty="0">
                <a:solidFill>
                  <a:srgbClr val="000000"/>
                </a:solidFill>
              </a:rPr>
              <a:t> </a:t>
            </a:r>
            <a:r>
              <a:rPr lang="en-US" altLang="zh-CN" sz="1600" dirty="0" smtClean="0">
                <a:solidFill>
                  <a:srgbClr val="000000"/>
                </a:solidFill>
              </a:rPr>
              <a:t>BSSID</a:t>
            </a:r>
          </a:p>
          <a:p>
            <a:pPr marL="342900" lvl="1" indent="-342900">
              <a:buChar char="•"/>
            </a:pPr>
            <a:r>
              <a:rPr lang="en-US" altLang="zh-CN" b="1" dirty="0">
                <a:solidFill>
                  <a:srgbClr val="000000"/>
                </a:solidFill>
                <a:ea typeface="+mn-ea"/>
                <a:cs typeface="+mn-cs"/>
              </a:rPr>
              <a:t>Moreover, the locations of Change Sequence field for both transmitting AP and </a:t>
            </a:r>
            <a:r>
              <a:rPr lang="en-US" altLang="zh-CN" b="1" dirty="0" err="1">
                <a:solidFill>
                  <a:srgbClr val="000000"/>
                </a:solidFill>
                <a:ea typeface="+mn-ea"/>
                <a:cs typeface="+mn-cs"/>
              </a:rPr>
              <a:t>nontransmitted</a:t>
            </a:r>
            <a:r>
              <a:rPr lang="en-US" altLang="zh-CN" b="1" dirty="0">
                <a:solidFill>
                  <a:srgbClr val="000000"/>
                </a:solidFill>
                <a:ea typeface="+mn-ea"/>
                <a:cs typeface="+mn-cs"/>
              </a:rPr>
              <a:t> BSSID are also TBD now </a:t>
            </a: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spTree>
    <p:extLst>
      <p:ext uri="{BB962C8B-B14F-4D97-AF65-F5344CB8AC3E}">
        <p14:creationId xmlns:p14="http://schemas.microsoft.com/office/powerpoint/2010/main" val="2222351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discovery phase</a:t>
            </a:r>
            <a:endParaRPr lang="zh-CN" altLang="en-US" dirty="0"/>
          </a:p>
        </p:txBody>
      </p:sp>
      <p:sp>
        <p:nvSpPr>
          <p:cNvPr id="3" name="内容占位符 2"/>
          <p:cNvSpPr>
            <a:spLocks noGrp="1"/>
          </p:cNvSpPr>
          <p:nvPr>
            <p:ph idx="1"/>
          </p:nvPr>
        </p:nvSpPr>
        <p:spPr/>
        <p:txBody>
          <a:bodyPr/>
          <a:lstStyle/>
          <a:p>
            <a:r>
              <a:rPr lang="en-US" altLang="zh-CN" sz="2000" dirty="0" smtClean="0"/>
              <a:t>We propose to carry transmitting AP info in the </a:t>
            </a:r>
            <a:r>
              <a:rPr lang="en-US" altLang="zh-CN" sz="2000" dirty="0" smtClean="0">
                <a:solidFill>
                  <a:srgbClr val="000000"/>
                </a:solidFill>
              </a:rPr>
              <a:t>MLD-level/common </a:t>
            </a:r>
            <a:r>
              <a:rPr lang="en-US" altLang="zh-CN" sz="2000" dirty="0">
                <a:solidFill>
                  <a:srgbClr val="000000"/>
                </a:solidFill>
              </a:rPr>
              <a:t>info field of the ML element</a:t>
            </a:r>
            <a:r>
              <a:rPr lang="en-US" altLang="zh-CN" sz="2000" dirty="0" smtClean="0"/>
              <a:t> </a:t>
            </a:r>
          </a:p>
          <a:p>
            <a:pPr lvl="1"/>
            <a:r>
              <a:rPr lang="en-US" altLang="zh-CN" sz="1600" dirty="0">
                <a:solidFill>
                  <a:srgbClr val="000000"/>
                </a:solidFill>
              </a:rPr>
              <a:t>If the reported AP is </a:t>
            </a:r>
            <a:r>
              <a:rPr lang="en-US" altLang="zh-CN" sz="1600" dirty="0" err="1">
                <a:solidFill>
                  <a:srgbClr val="000000"/>
                </a:solidFill>
              </a:rPr>
              <a:t>nontranmitted</a:t>
            </a:r>
            <a:r>
              <a:rPr lang="en-US" altLang="zh-CN" sz="1600" dirty="0">
                <a:solidFill>
                  <a:srgbClr val="000000"/>
                </a:solidFill>
              </a:rPr>
              <a:t> BSSID, the MLD-level/common info field of the ML element is carried </a:t>
            </a:r>
            <a:r>
              <a:rPr lang="en-US" altLang="zh-CN" sz="1600" dirty="0" smtClean="0">
                <a:solidFill>
                  <a:srgbClr val="000000"/>
                </a:solidFill>
              </a:rPr>
              <a:t>in non-transmitted </a:t>
            </a:r>
            <a:r>
              <a:rPr lang="en-US" altLang="zh-CN" sz="1600" dirty="0">
                <a:solidFill>
                  <a:srgbClr val="000000"/>
                </a:solidFill>
              </a:rPr>
              <a:t>BSSID profile </a:t>
            </a:r>
            <a:endParaRPr lang="en-US" altLang="zh-CN" sz="1600" dirty="0" smtClean="0">
              <a:solidFill>
                <a:srgbClr val="000000"/>
              </a:solidFill>
            </a:endParaRPr>
          </a:p>
          <a:p>
            <a:pPr lvl="1"/>
            <a:r>
              <a:rPr lang="en-US" altLang="zh-CN" sz="1600" dirty="0">
                <a:solidFill>
                  <a:srgbClr val="000000"/>
                </a:solidFill>
              </a:rPr>
              <a:t>MLD-level/common info </a:t>
            </a:r>
            <a:r>
              <a:rPr lang="en-US" altLang="zh-CN" sz="1600" dirty="0" smtClean="0">
                <a:solidFill>
                  <a:srgbClr val="000000"/>
                </a:solidFill>
              </a:rPr>
              <a:t>field includes both Link ID and Change sequence</a:t>
            </a: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smtClean="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graphicFrame>
        <p:nvGraphicFramePr>
          <p:cNvPr id="7" name="Table 9">
            <a:extLst>
              <a:ext uri="{FF2B5EF4-FFF2-40B4-BE49-F238E27FC236}">
                <a16:creationId xmlns:a16="http://schemas.microsoft.com/office/drawing/2014/main" xmlns="" id="{84CD169A-9C35-4372-945D-9FCDED94EFC0}"/>
              </a:ext>
            </a:extLst>
          </p:cNvPr>
          <p:cNvGraphicFramePr>
            <a:graphicFrameLocks noGrp="1"/>
          </p:cNvGraphicFramePr>
          <p:nvPr>
            <p:extLst>
              <p:ext uri="{D42A27DB-BD31-4B8C-83A1-F6EECF244321}">
                <p14:modId xmlns:p14="http://schemas.microsoft.com/office/powerpoint/2010/main" val="84346873"/>
              </p:ext>
            </p:extLst>
          </p:nvPr>
        </p:nvGraphicFramePr>
        <p:xfrm>
          <a:off x="487772" y="4333471"/>
          <a:ext cx="7535409" cy="770446"/>
        </p:xfrm>
        <a:graphic>
          <a:graphicData uri="http://schemas.openxmlformats.org/drawingml/2006/table">
            <a:tbl>
              <a:tblPr>
                <a:tableStyleId>{5C22544A-7EE6-4342-B048-85BDC9FD1C3A}</a:tableStyleId>
              </a:tblPr>
              <a:tblGrid>
                <a:gridCol w="488659">
                  <a:extLst>
                    <a:ext uri="{9D8B030D-6E8A-4147-A177-3AD203B41FA5}">
                      <a16:colId xmlns:a16="http://schemas.microsoft.com/office/drawing/2014/main" xmlns="" val="3317732376"/>
                    </a:ext>
                  </a:extLst>
                </a:gridCol>
                <a:gridCol w="536895">
                  <a:extLst>
                    <a:ext uri="{9D8B030D-6E8A-4147-A177-3AD203B41FA5}">
                      <a16:colId xmlns:a16="http://schemas.microsoft.com/office/drawing/2014/main" xmlns="" val="2148176915"/>
                    </a:ext>
                  </a:extLst>
                </a:gridCol>
                <a:gridCol w="562063">
                  <a:extLst>
                    <a:ext uri="{9D8B030D-6E8A-4147-A177-3AD203B41FA5}">
                      <a16:colId xmlns:a16="http://schemas.microsoft.com/office/drawing/2014/main" xmlns="" val="1208655651"/>
                    </a:ext>
                  </a:extLst>
                </a:gridCol>
                <a:gridCol w="729842">
                  <a:extLst>
                    <a:ext uri="{9D8B030D-6E8A-4147-A177-3AD203B41FA5}">
                      <a16:colId xmlns:a16="http://schemas.microsoft.com/office/drawing/2014/main" xmlns="" val="3466758722"/>
                    </a:ext>
                  </a:extLst>
                </a:gridCol>
                <a:gridCol w="687897">
                  <a:extLst>
                    <a:ext uri="{9D8B030D-6E8A-4147-A177-3AD203B41FA5}">
                      <a16:colId xmlns:a16="http://schemas.microsoft.com/office/drawing/2014/main" xmlns="" val="98292594"/>
                    </a:ext>
                  </a:extLst>
                </a:gridCol>
                <a:gridCol w="813732">
                  <a:extLst>
                    <a:ext uri="{9D8B030D-6E8A-4147-A177-3AD203B41FA5}">
                      <a16:colId xmlns:a16="http://schemas.microsoft.com/office/drawing/2014/main" xmlns="" val="40647484"/>
                    </a:ext>
                  </a:extLst>
                </a:gridCol>
                <a:gridCol w="755009">
                  <a:extLst>
                    <a:ext uri="{9D8B030D-6E8A-4147-A177-3AD203B41FA5}">
                      <a16:colId xmlns:a16="http://schemas.microsoft.com/office/drawing/2014/main" xmlns="" val="3804376490"/>
                    </a:ext>
                  </a:extLst>
                </a:gridCol>
                <a:gridCol w="730779">
                  <a:extLst>
                    <a:ext uri="{9D8B030D-6E8A-4147-A177-3AD203B41FA5}">
                      <a16:colId xmlns:a16="http://schemas.microsoft.com/office/drawing/2014/main" xmlns="" val="1807116085"/>
                    </a:ext>
                  </a:extLst>
                </a:gridCol>
                <a:gridCol w="751861">
                  <a:extLst>
                    <a:ext uri="{9D8B030D-6E8A-4147-A177-3AD203B41FA5}">
                      <a16:colId xmlns:a16="http://schemas.microsoft.com/office/drawing/2014/main" xmlns="" val="3424700240"/>
                    </a:ext>
                  </a:extLst>
                </a:gridCol>
                <a:gridCol w="1478672">
                  <a:extLst>
                    <a:ext uri="{9D8B030D-6E8A-4147-A177-3AD203B41FA5}">
                      <a16:colId xmlns:a16="http://schemas.microsoft.com/office/drawing/2014/main" xmlns="" val="1401759469"/>
                    </a:ext>
                  </a:extLst>
                </a:gridCol>
              </a:tblGrid>
              <a:tr h="400050">
                <a:tc>
                  <a:txBody>
                    <a:bodyPr/>
                    <a:lstStyle/>
                    <a:p>
                      <a:pPr>
                        <a:lnSpc>
                          <a:spcPct val="107000"/>
                        </a:lnSpc>
                      </a:pPr>
                      <a:endParaRPr lang="en-US" sz="1100" u="none" dirty="0">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Element ID Extension</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Transmitting AP Info</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xmlns=""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smtClean="0">
                          <a:effectLst/>
                        </a:rPr>
                        <a:t>1</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TBD</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smtClean="0">
                          <a:effectLst/>
                          <a:latin typeface="+mn-lt"/>
                          <a:ea typeface="+mn-ea"/>
                          <a:cs typeface="+mn-cs"/>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a16="http://schemas.microsoft.com/office/drawing/2014/main" xmlns="" val="1018296499"/>
                  </a:ext>
                </a:extLst>
              </a:tr>
            </a:tbl>
          </a:graphicData>
        </a:graphic>
      </p:graphicFrame>
      <p:sp>
        <p:nvSpPr>
          <p:cNvPr id="8" name="Right Brace 10">
            <a:extLst>
              <a:ext uri="{FF2B5EF4-FFF2-40B4-BE49-F238E27FC236}">
                <a16:creationId xmlns:a16="http://schemas.microsoft.com/office/drawing/2014/main" xmlns="" id="{ED930BA1-3FC4-4C2F-9DBA-6467788AA831}"/>
              </a:ext>
            </a:extLst>
          </p:cNvPr>
          <p:cNvSpPr/>
          <p:nvPr/>
        </p:nvSpPr>
        <p:spPr bwMode="auto">
          <a:xfrm rot="5400000">
            <a:off x="4520035" y="3355404"/>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11">
            <a:extLst>
              <a:ext uri="{FF2B5EF4-FFF2-40B4-BE49-F238E27FC236}">
                <a16:creationId xmlns:a16="http://schemas.microsoft.com/office/drawing/2014/main" xmlns="" id="{9507AD9C-5BDE-4BEC-90F1-8703037237DE}"/>
              </a:ext>
            </a:extLst>
          </p:cNvPr>
          <p:cNvSpPr txBox="1"/>
          <p:nvPr/>
        </p:nvSpPr>
        <p:spPr>
          <a:xfrm>
            <a:off x="3766499" y="5199734"/>
            <a:ext cx="1553630" cy="246221"/>
          </a:xfrm>
          <a:prstGeom prst="rect">
            <a:avLst/>
          </a:prstGeom>
          <a:noFill/>
        </p:spPr>
        <p:txBody>
          <a:bodyPr wrap="none" rtlCol="0">
            <a:spAutoFit/>
          </a:bodyPr>
          <a:lstStyle/>
          <a:p>
            <a:r>
              <a:rPr lang="en-US" sz="1000" dirty="0" smtClean="0"/>
              <a:t>MLD </a:t>
            </a:r>
            <a:r>
              <a:rPr lang="en-US" altLang="zh-CN" sz="1000" dirty="0" smtClean="0"/>
              <a:t>Level/Common Info</a:t>
            </a:r>
            <a:endParaRPr lang="en-US" sz="1000" dirty="0"/>
          </a:p>
        </p:txBody>
      </p:sp>
      <p:sp>
        <p:nvSpPr>
          <p:cNvPr id="10" name="Right Brace 12">
            <a:extLst>
              <a:ext uri="{FF2B5EF4-FFF2-40B4-BE49-F238E27FC236}">
                <a16:creationId xmlns:a16="http://schemas.microsoft.com/office/drawing/2014/main" xmlns="" id="{84D62EF5-3E40-4E7D-986F-B611D963D5A6}"/>
              </a:ext>
            </a:extLst>
          </p:cNvPr>
          <p:cNvSpPr/>
          <p:nvPr/>
        </p:nvSpPr>
        <p:spPr bwMode="auto">
          <a:xfrm rot="5400000">
            <a:off x="7138804" y="4414668"/>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3">
            <a:extLst>
              <a:ext uri="{FF2B5EF4-FFF2-40B4-BE49-F238E27FC236}">
                <a16:creationId xmlns:a16="http://schemas.microsoft.com/office/drawing/2014/main" xmlns="" id="{63366561-A91C-4611-AD6D-5282AA6D4BAF}"/>
              </a:ext>
            </a:extLst>
          </p:cNvPr>
          <p:cNvSpPr txBox="1"/>
          <p:nvPr/>
        </p:nvSpPr>
        <p:spPr>
          <a:xfrm>
            <a:off x="6449031" y="5287878"/>
            <a:ext cx="1625766" cy="246221"/>
          </a:xfrm>
          <a:prstGeom prst="rect">
            <a:avLst/>
          </a:prstGeom>
          <a:noFill/>
        </p:spPr>
        <p:txBody>
          <a:bodyPr wrap="square" rtlCol="0">
            <a:spAutoFit/>
          </a:bodyPr>
          <a:lstStyle/>
          <a:p>
            <a:pPr algn="ctr"/>
            <a:r>
              <a:rPr lang="en-US" sz="1000" dirty="0" smtClean="0"/>
              <a:t>Per-Link Info</a:t>
            </a:r>
            <a:endParaRPr lang="en-US" sz="1000" dirty="0"/>
          </a:p>
        </p:txBody>
      </p:sp>
      <p:sp>
        <p:nvSpPr>
          <p:cNvPr id="12" name="Rectangle 14">
            <a:extLst>
              <a:ext uri="{FF2B5EF4-FFF2-40B4-BE49-F238E27FC236}">
                <a16:creationId xmlns:a16="http://schemas.microsoft.com/office/drawing/2014/main" xmlns="" id="{B1323AB8-3B78-4ED7-918B-4D7DE970D358}"/>
              </a:ext>
            </a:extLst>
          </p:cNvPr>
          <p:cNvSpPr/>
          <p:nvPr/>
        </p:nvSpPr>
        <p:spPr>
          <a:xfrm>
            <a:off x="2286000" y="3992694"/>
            <a:ext cx="4572000" cy="261610"/>
          </a:xfrm>
          <a:prstGeom prst="rect">
            <a:avLst/>
          </a:prstGeom>
        </p:spPr>
        <p:txBody>
          <a:bodyPr>
            <a:spAutoFit/>
          </a:bodyPr>
          <a:lstStyle/>
          <a:p>
            <a:pPr algn="ctr">
              <a:spcAft>
                <a:spcPts val="1000"/>
              </a:spcAft>
            </a:pPr>
            <a:r>
              <a:rPr lang="en-GB" sz="1100" i="1" dirty="0" smtClean="0">
                <a:solidFill>
                  <a:srgbClr val="44546A"/>
                </a:solidFill>
                <a:latin typeface="Times New Roman" panose="02020603050405020304" pitchFamily="18" charset="0"/>
                <a:ea typeface="Times New Roman" panose="02020603050405020304" pitchFamily="18" charset="0"/>
              </a:rPr>
              <a:t>Multiple </a:t>
            </a:r>
            <a:r>
              <a:rPr lang="en-GB" sz="1100" i="1" dirty="0">
                <a:solidFill>
                  <a:srgbClr val="44546A"/>
                </a:solidFill>
                <a:latin typeface="Times New Roman" panose="02020603050405020304" pitchFamily="18" charset="0"/>
                <a:ea typeface="Times New Roman" panose="02020603050405020304" pitchFamily="18" charset="0"/>
              </a:rPr>
              <a:t>Link </a:t>
            </a:r>
            <a:r>
              <a:rPr lang="en-GB" sz="1100" i="1" dirty="0" smtClean="0">
                <a:solidFill>
                  <a:srgbClr val="44546A"/>
                </a:solidFill>
                <a:latin typeface="Times New Roman" panose="02020603050405020304" pitchFamily="18" charset="0"/>
                <a:ea typeface="Times New Roman" panose="02020603050405020304" pitchFamily="18" charset="0"/>
              </a:rPr>
              <a:t>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14" name="Straight Connector 23">
            <a:extLst>
              <a:ext uri="{FF2B5EF4-FFF2-40B4-BE49-F238E27FC236}">
                <a16:creationId xmlns:a16="http://schemas.microsoft.com/office/drawing/2014/main" xmlns="" id="{EF9B70F3-ABF4-4FC3-A00D-40009C21A342}"/>
              </a:ext>
            </a:extLst>
          </p:cNvPr>
          <p:cNvCxnSpPr>
            <a:cxnSpLocks/>
          </p:cNvCxnSpPr>
          <p:nvPr/>
        </p:nvCxnSpPr>
        <p:spPr bwMode="auto">
          <a:xfrm>
            <a:off x="5058049" y="4784592"/>
            <a:ext cx="1161849" cy="651279"/>
          </a:xfrm>
          <a:prstGeom prst="line">
            <a:avLst/>
          </a:prstGeom>
          <a:solidFill>
            <a:schemeClr val="accent1"/>
          </a:solidFill>
          <a:ln w="12700" cap="flat" cmpd="sng" algn="ctr">
            <a:solidFill>
              <a:schemeClr val="tx1"/>
            </a:solidFill>
            <a:prstDash val="solid"/>
            <a:round/>
            <a:headEnd type="none" w="sm" len="sm"/>
            <a:tailEnd type="triangle" w="sm" len="med"/>
          </a:ln>
          <a:effectLst/>
        </p:spPr>
      </p:cxnSp>
      <p:sp>
        <p:nvSpPr>
          <p:cNvPr id="15" name="Rectangle 27">
            <a:extLst>
              <a:ext uri="{FF2B5EF4-FFF2-40B4-BE49-F238E27FC236}">
                <a16:creationId xmlns:a16="http://schemas.microsoft.com/office/drawing/2014/main" xmlns="" id="{0D16A22C-F7AB-40B0-8459-2C377E83B455}"/>
              </a:ext>
            </a:extLst>
          </p:cNvPr>
          <p:cNvSpPr/>
          <p:nvPr/>
        </p:nvSpPr>
        <p:spPr bwMode="auto">
          <a:xfrm>
            <a:off x="968672" y="5429099"/>
            <a:ext cx="1133912"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TextBox 31">
            <a:extLst>
              <a:ext uri="{FF2B5EF4-FFF2-40B4-BE49-F238E27FC236}">
                <a16:creationId xmlns:a16="http://schemas.microsoft.com/office/drawing/2014/main" xmlns="" id="{EC71750A-46C9-4607-8808-C6F57C702004}"/>
              </a:ext>
            </a:extLst>
          </p:cNvPr>
          <p:cNvSpPr txBox="1"/>
          <p:nvPr/>
        </p:nvSpPr>
        <p:spPr>
          <a:xfrm>
            <a:off x="968672" y="5393765"/>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cxnSp>
        <p:nvCxnSpPr>
          <p:cNvPr id="18" name="Straight Connector 35">
            <a:extLst>
              <a:ext uri="{FF2B5EF4-FFF2-40B4-BE49-F238E27FC236}">
                <a16:creationId xmlns:a16="http://schemas.microsoft.com/office/drawing/2014/main" xmlns="" id="{2E46884A-24A2-4E7E-8DF4-204D0DD74C25}"/>
              </a:ext>
            </a:extLst>
          </p:cNvPr>
          <p:cNvCxnSpPr>
            <a:cxnSpLocks/>
          </p:cNvCxnSpPr>
          <p:nvPr/>
        </p:nvCxnSpPr>
        <p:spPr bwMode="auto">
          <a:xfrm>
            <a:off x="1513956" y="5429099"/>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36">
            <a:extLst>
              <a:ext uri="{FF2B5EF4-FFF2-40B4-BE49-F238E27FC236}">
                <a16:creationId xmlns:a16="http://schemas.microsoft.com/office/drawing/2014/main" xmlns="" id="{D2837517-30E5-4393-B019-13AF75F9D603}"/>
              </a:ext>
            </a:extLst>
          </p:cNvPr>
          <p:cNvCxnSpPr>
            <a:cxnSpLocks/>
          </p:cNvCxnSpPr>
          <p:nvPr/>
        </p:nvCxnSpPr>
        <p:spPr bwMode="auto">
          <a:xfrm>
            <a:off x="2102584" y="5429099"/>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矩形 20"/>
          <p:cNvSpPr/>
          <p:nvPr/>
        </p:nvSpPr>
        <p:spPr bwMode="auto">
          <a:xfrm>
            <a:off x="6515294" y="3992694"/>
            <a:ext cx="1728877" cy="195090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cxnSp>
        <p:nvCxnSpPr>
          <p:cNvPr id="22" name="Straight Connector 21">
            <a:extLst>
              <a:ext uri="{FF2B5EF4-FFF2-40B4-BE49-F238E27FC236}">
                <a16:creationId xmlns:a16="http://schemas.microsoft.com/office/drawing/2014/main" xmlns="" id="{D6A58C64-AF0F-4BF3-8EAD-247599DD68B6}"/>
              </a:ext>
            </a:extLst>
          </p:cNvPr>
          <p:cNvCxnSpPr>
            <a:cxnSpLocks/>
          </p:cNvCxnSpPr>
          <p:nvPr/>
        </p:nvCxnSpPr>
        <p:spPr bwMode="auto">
          <a:xfrm>
            <a:off x="4267200" y="4784592"/>
            <a:ext cx="842917" cy="673731"/>
          </a:xfrm>
          <a:prstGeom prst="line">
            <a:avLst/>
          </a:prstGeom>
          <a:solidFill>
            <a:schemeClr val="accent1"/>
          </a:solidFill>
          <a:ln w="12700" cap="flat" cmpd="sng" algn="ctr">
            <a:solidFill>
              <a:schemeClr val="tx1"/>
            </a:solidFill>
            <a:prstDash val="solid"/>
            <a:round/>
            <a:headEnd type="none" w="sm" len="sm"/>
            <a:tailEnd type="triangle" w="sm" len="sm"/>
          </a:ln>
          <a:effectLst/>
        </p:spPr>
      </p:cxnSp>
      <p:sp>
        <p:nvSpPr>
          <p:cNvPr id="26" name="Rectangle 27">
            <a:extLst>
              <a:ext uri="{FF2B5EF4-FFF2-40B4-BE49-F238E27FC236}">
                <a16:creationId xmlns:a16="http://schemas.microsoft.com/office/drawing/2014/main" xmlns="" id="{0D16A22C-F7AB-40B0-8459-2C377E83B455}"/>
              </a:ext>
            </a:extLst>
          </p:cNvPr>
          <p:cNvSpPr/>
          <p:nvPr/>
        </p:nvSpPr>
        <p:spPr bwMode="auto">
          <a:xfrm>
            <a:off x="5067897" y="5437144"/>
            <a:ext cx="1133912"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31">
            <a:extLst>
              <a:ext uri="{FF2B5EF4-FFF2-40B4-BE49-F238E27FC236}">
                <a16:creationId xmlns:a16="http://schemas.microsoft.com/office/drawing/2014/main" xmlns="" id="{EC71750A-46C9-4607-8808-C6F57C702004}"/>
              </a:ext>
            </a:extLst>
          </p:cNvPr>
          <p:cNvSpPr txBox="1"/>
          <p:nvPr/>
        </p:nvSpPr>
        <p:spPr>
          <a:xfrm>
            <a:off x="5067896" y="5540702"/>
            <a:ext cx="620784" cy="215444"/>
          </a:xfrm>
          <a:prstGeom prst="rect">
            <a:avLst/>
          </a:prstGeom>
          <a:noFill/>
        </p:spPr>
        <p:txBody>
          <a:bodyPr wrap="square" rtlCol="0">
            <a:spAutoFit/>
          </a:bodyPr>
          <a:lstStyle/>
          <a:p>
            <a:r>
              <a:rPr lang="en-US" altLang="zh-CN" sz="800" dirty="0" smtClean="0"/>
              <a:t>Link ID</a:t>
            </a:r>
            <a:endParaRPr lang="en-US" sz="800" dirty="0"/>
          </a:p>
        </p:txBody>
      </p:sp>
      <p:cxnSp>
        <p:nvCxnSpPr>
          <p:cNvPr id="28" name="Straight Connector 35">
            <a:extLst>
              <a:ext uri="{FF2B5EF4-FFF2-40B4-BE49-F238E27FC236}">
                <a16:creationId xmlns:a16="http://schemas.microsoft.com/office/drawing/2014/main" xmlns="" id="{2E46884A-24A2-4E7E-8DF4-204D0DD74C25}"/>
              </a:ext>
            </a:extLst>
          </p:cNvPr>
          <p:cNvCxnSpPr>
            <a:cxnSpLocks/>
          </p:cNvCxnSpPr>
          <p:nvPr/>
        </p:nvCxnSpPr>
        <p:spPr bwMode="auto">
          <a:xfrm>
            <a:off x="5613181" y="5437144"/>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36">
            <a:extLst>
              <a:ext uri="{FF2B5EF4-FFF2-40B4-BE49-F238E27FC236}">
                <a16:creationId xmlns:a16="http://schemas.microsoft.com/office/drawing/2014/main" xmlns="" id="{D2837517-30E5-4393-B019-13AF75F9D603}"/>
              </a:ext>
            </a:extLst>
          </p:cNvPr>
          <p:cNvCxnSpPr>
            <a:cxnSpLocks/>
          </p:cNvCxnSpPr>
          <p:nvPr/>
        </p:nvCxnSpPr>
        <p:spPr bwMode="auto">
          <a:xfrm>
            <a:off x="6201809" y="5437144"/>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a:extLst>
              <a:ext uri="{FF2B5EF4-FFF2-40B4-BE49-F238E27FC236}">
                <a16:creationId xmlns:a16="http://schemas.microsoft.com/office/drawing/2014/main" xmlns="" id="{EC71750A-46C9-4607-8808-C6F57C702004}"/>
              </a:ext>
            </a:extLst>
          </p:cNvPr>
          <p:cNvSpPr txBox="1"/>
          <p:nvPr/>
        </p:nvSpPr>
        <p:spPr>
          <a:xfrm>
            <a:off x="5610852" y="5479033"/>
            <a:ext cx="620784" cy="338554"/>
          </a:xfrm>
          <a:prstGeom prst="rect">
            <a:avLst/>
          </a:prstGeom>
          <a:noFill/>
        </p:spPr>
        <p:txBody>
          <a:bodyPr wrap="square" rtlCol="0">
            <a:spAutoFit/>
          </a:bodyPr>
          <a:lstStyle/>
          <a:p>
            <a:r>
              <a:rPr lang="en-US" altLang="zh-CN" sz="800" dirty="0" smtClean="0"/>
              <a:t>Change Sequence</a:t>
            </a:r>
            <a:endParaRPr lang="en-US" sz="800" dirty="0"/>
          </a:p>
        </p:txBody>
      </p:sp>
      <p:cxnSp>
        <p:nvCxnSpPr>
          <p:cNvPr id="34" name="Straight Connector 23">
            <a:extLst>
              <a:ext uri="{FF2B5EF4-FFF2-40B4-BE49-F238E27FC236}">
                <a16:creationId xmlns:a16="http://schemas.microsoft.com/office/drawing/2014/main" xmlns="" id="{EF9B70F3-ABF4-4FC3-A00D-40009C21A342}"/>
              </a:ext>
            </a:extLst>
          </p:cNvPr>
          <p:cNvCxnSpPr>
            <a:cxnSpLocks/>
          </p:cNvCxnSpPr>
          <p:nvPr/>
        </p:nvCxnSpPr>
        <p:spPr bwMode="auto">
          <a:xfrm flipH="1">
            <a:off x="2092457" y="4830894"/>
            <a:ext cx="1395170" cy="627429"/>
          </a:xfrm>
          <a:prstGeom prst="line">
            <a:avLst/>
          </a:prstGeom>
          <a:solidFill>
            <a:schemeClr val="accent1"/>
          </a:solidFill>
          <a:ln w="12700" cap="flat" cmpd="sng" algn="ctr">
            <a:solidFill>
              <a:schemeClr val="tx1"/>
            </a:solidFill>
            <a:prstDash val="solid"/>
            <a:round/>
            <a:headEnd type="none" w="sm" len="sm"/>
            <a:tailEnd type="triangle" w="sm" len="med"/>
          </a:ln>
          <a:effectLst/>
        </p:spPr>
      </p:cxnSp>
      <p:cxnSp>
        <p:nvCxnSpPr>
          <p:cNvPr id="36" name="Straight Connector 21">
            <a:extLst>
              <a:ext uri="{FF2B5EF4-FFF2-40B4-BE49-F238E27FC236}">
                <a16:creationId xmlns:a16="http://schemas.microsoft.com/office/drawing/2014/main" xmlns="" id="{D6A58C64-AF0F-4BF3-8EAD-247599DD68B6}"/>
              </a:ext>
            </a:extLst>
          </p:cNvPr>
          <p:cNvCxnSpPr>
            <a:cxnSpLocks/>
          </p:cNvCxnSpPr>
          <p:nvPr/>
        </p:nvCxnSpPr>
        <p:spPr bwMode="auto">
          <a:xfrm flipH="1">
            <a:off x="1004539" y="4833906"/>
            <a:ext cx="1801726" cy="610788"/>
          </a:xfrm>
          <a:prstGeom prst="line">
            <a:avLst/>
          </a:prstGeom>
          <a:solidFill>
            <a:schemeClr val="accent1"/>
          </a:solidFill>
          <a:ln w="12700" cap="flat" cmpd="sng" algn="ctr">
            <a:solidFill>
              <a:schemeClr val="tx1"/>
            </a:solidFill>
            <a:prstDash val="solid"/>
            <a:round/>
            <a:headEnd type="none" w="sm" len="sm"/>
            <a:tailEnd type="triangle" w="sm" len="sm"/>
          </a:ln>
          <a:effectLst/>
        </p:spPr>
      </p:cxnSp>
    </p:spTree>
    <p:extLst>
      <p:ext uri="{BB962C8B-B14F-4D97-AF65-F5344CB8AC3E}">
        <p14:creationId xmlns:p14="http://schemas.microsoft.com/office/powerpoint/2010/main" val="2103621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a:t>
            </a:r>
            <a:r>
              <a:rPr lang="en-US" altLang="zh-CN" dirty="0" smtClean="0"/>
              <a:t>ML Probe</a:t>
            </a:r>
            <a:endParaRPr lang="zh-CN" altLang="en-US" dirty="0"/>
          </a:p>
        </p:txBody>
      </p:sp>
      <p:sp>
        <p:nvSpPr>
          <p:cNvPr id="3" name="内容占位符 2"/>
          <p:cNvSpPr>
            <a:spLocks noGrp="1"/>
          </p:cNvSpPr>
          <p:nvPr>
            <p:ph idx="1"/>
          </p:nvPr>
        </p:nvSpPr>
        <p:spPr>
          <a:xfrm>
            <a:off x="685800" y="1981200"/>
            <a:ext cx="8153400" cy="4114800"/>
          </a:xfrm>
        </p:spPr>
        <p:txBody>
          <a:bodyPr/>
          <a:lstStyle/>
          <a:p>
            <a:r>
              <a:rPr lang="en-US" altLang="zh-CN" sz="2000" dirty="0" smtClean="0"/>
              <a:t>As mentioned before, a STA within a non-AP MLD can send the following the following ML Probe Request frames</a:t>
            </a:r>
          </a:p>
          <a:p>
            <a:pPr lvl="1"/>
            <a:r>
              <a:rPr lang="en-US" altLang="zh-CN" sz="1600" dirty="0" smtClean="0">
                <a:solidFill>
                  <a:srgbClr val="000000"/>
                </a:solidFill>
              </a:rPr>
              <a:t>The ML </a:t>
            </a:r>
            <a:r>
              <a:rPr lang="en-US" altLang="zh-CN" sz="1600" dirty="0">
                <a:solidFill>
                  <a:srgbClr val="000000"/>
                </a:solidFill>
              </a:rPr>
              <a:t>Probe Request frame which </a:t>
            </a:r>
            <a:r>
              <a:rPr lang="en-US" altLang="zh-CN" sz="1600" dirty="0" smtClean="0">
                <a:solidFill>
                  <a:srgbClr val="000000"/>
                </a:solidFill>
              </a:rPr>
              <a:t>solicits </a:t>
            </a:r>
            <a:r>
              <a:rPr lang="en-US" altLang="zh-CN" sz="1600" dirty="0">
                <a:solidFill>
                  <a:srgbClr val="000000"/>
                </a:solidFill>
              </a:rPr>
              <a:t>the specific AP info within the target AP MLD</a:t>
            </a:r>
          </a:p>
          <a:p>
            <a:pPr lvl="1"/>
            <a:r>
              <a:rPr lang="en-US" altLang="zh-CN" sz="1600" dirty="0" smtClean="0">
                <a:solidFill>
                  <a:srgbClr val="000000"/>
                </a:solidFill>
              </a:rPr>
              <a:t>The ML </a:t>
            </a:r>
            <a:r>
              <a:rPr lang="en-US" altLang="zh-CN" sz="1600" dirty="0">
                <a:solidFill>
                  <a:srgbClr val="000000"/>
                </a:solidFill>
              </a:rPr>
              <a:t>Probe Request frame which </a:t>
            </a:r>
            <a:r>
              <a:rPr lang="en-US" altLang="zh-CN" sz="1600" dirty="0" smtClean="0">
                <a:solidFill>
                  <a:srgbClr val="000000"/>
                </a:solidFill>
              </a:rPr>
              <a:t>solicits </a:t>
            </a:r>
            <a:r>
              <a:rPr lang="en-US" altLang="zh-CN" sz="1600" dirty="0">
                <a:solidFill>
                  <a:srgbClr val="000000"/>
                </a:solidFill>
              </a:rPr>
              <a:t>the info of the specific AP </a:t>
            </a:r>
            <a:r>
              <a:rPr lang="en-US" altLang="zh-CN" sz="1600" dirty="0" smtClean="0">
                <a:solidFill>
                  <a:srgbClr val="000000"/>
                </a:solidFill>
              </a:rPr>
              <a:t>MLD</a:t>
            </a:r>
          </a:p>
          <a:p>
            <a:pPr lvl="1"/>
            <a:r>
              <a:rPr lang="en-US" altLang="zh-CN" sz="1600" dirty="0">
                <a:solidFill>
                  <a:srgbClr val="000000"/>
                </a:solidFill>
              </a:rPr>
              <a:t>The ML Probe Request frame which solicits the info of </a:t>
            </a:r>
            <a:r>
              <a:rPr lang="en-US" altLang="zh-CN" sz="1600" dirty="0" smtClean="0">
                <a:solidFill>
                  <a:srgbClr val="000000"/>
                </a:solidFill>
              </a:rPr>
              <a:t>any AP MLD</a:t>
            </a:r>
          </a:p>
          <a:p>
            <a:pPr lvl="1"/>
            <a:r>
              <a:rPr lang="en-US" altLang="zh-CN" sz="1600" dirty="0" smtClean="0">
                <a:solidFill>
                  <a:srgbClr val="000000"/>
                </a:solidFill>
              </a:rPr>
              <a:t>Other cases are TBD</a:t>
            </a:r>
            <a:endParaRPr lang="en-US" altLang="zh-CN" sz="1600" dirty="0">
              <a:solidFill>
                <a:srgbClr val="000000"/>
              </a:solidFill>
            </a:endParaRPr>
          </a:p>
          <a:p>
            <a:r>
              <a:rPr lang="en-US" altLang="zh-CN" sz="2000" dirty="0" smtClean="0"/>
              <a:t>Once an AP in an AP MLD received the above ML Probe Request frame, it will respond with the following info</a:t>
            </a:r>
          </a:p>
          <a:p>
            <a:pPr lvl="1"/>
            <a:r>
              <a:rPr lang="en-US" altLang="zh-CN" sz="1600" dirty="0" smtClean="0">
                <a:solidFill>
                  <a:srgbClr val="000000"/>
                </a:solidFill>
              </a:rPr>
              <a:t>One or more </a:t>
            </a:r>
            <a:r>
              <a:rPr lang="en-US" altLang="zh-CN" sz="1600" dirty="0">
                <a:solidFill>
                  <a:srgbClr val="000000"/>
                </a:solidFill>
              </a:rPr>
              <a:t>specific AP info by using </a:t>
            </a:r>
            <a:r>
              <a:rPr lang="en-US" altLang="zh-CN" sz="1600" dirty="0" smtClean="0">
                <a:solidFill>
                  <a:srgbClr val="000000"/>
                </a:solidFill>
              </a:rPr>
              <a:t>a partial ML element</a:t>
            </a:r>
          </a:p>
          <a:p>
            <a:pPr lvl="1"/>
            <a:r>
              <a:rPr lang="en-US" altLang="zh-CN" sz="1600" dirty="0" smtClean="0">
                <a:solidFill>
                  <a:srgbClr val="000000"/>
                </a:solidFill>
              </a:rPr>
              <a:t>One </a:t>
            </a:r>
            <a:r>
              <a:rPr lang="en-US" altLang="zh-CN" sz="1600" dirty="0">
                <a:solidFill>
                  <a:srgbClr val="000000"/>
                </a:solidFill>
              </a:rPr>
              <a:t>specific </a:t>
            </a:r>
            <a:r>
              <a:rPr lang="en-US" altLang="zh-CN" sz="1600" dirty="0" smtClean="0">
                <a:solidFill>
                  <a:srgbClr val="000000"/>
                </a:solidFill>
              </a:rPr>
              <a:t>AP MLD </a:t>
            </a:r>
            <a:r>
              <a:rPr lang="en-US" altLang="zh-CN" sz="1600" dirty="0">
                <a:solidFill>
                  <a:srgbClr val="000000"/>
                </a:solidFill>
              </a:rPr>
              <a:t>info by using </a:t>
            </a:r>
            <a:r>
              <a:rPr lang="en-US" altLang="zh-CN" sz="1600" dirty="0" smtClean="0">
                <a:solidFill>
                  <a:srgbClr val="000000"/>
                </a:solidFill>
              </a:rPr>
              <a:t>a complete ML element</a:t>
            </a:r>
          </a:p>
          <a:p>
            <a:pPr lvl="1"/>
            <a:r>
              <a:rPr lang="en-US" altLang="zh-CN" sz="1600" dirty="0" smtClean="0">
                <a:solidFill>
                  <a:srgbClr val="000000"/>
                </a:solidFill>
              </a:rPr>
              <a:t>More than one </a:t>
            </a:r>
            <a:r>
              <a:rPr lang="en-US" altLang="zh-CN" sz="1600" dirty="0">
                <a:solidFill>
                  <a:srgbClr val="000000"/>
                </a:solidFill>
              </a:rPr>
              <a:t>specific AP MLD info by using </a:t>
            </a:r>
            <a:r>
              <a:rPr lang="en-US" altLang="zh-CN" sz="1600" dirty="0" smtClean="0">
                <a:solidFill>
                  <a:srgbClr val="000000"/>
                </a:solidFill>
              </a:rPr>
              <a:t>more than one </a:t>
            </a:r>
            <a:r>
              <a:rPr lang="en-US" altLang="zh-CN" sz="1600" dirty="0">
                <a:solidFill>
                  <a:srgbClr val="000000"/>
                </a:solidFill>
              </a:rPr>
              <a:t>complete ML element</a:t>
            </a:r>
          </a:p>
          <a:p>
            <a:pPr marL="342900" lvl="1" indent="-342900">
              <a:buChar char="•"/>
            </a:pPr>
            <a:r>
              <a:rPr lang="en-US" altLang="zh-CN" b="1" dirty="0">
                <a:ea typeface="+mn-ea"/>
                <a:cs typeface="+mn-cs"/>
              </a:rPr>
              <a:t>Note </a:t>
            </a:r>
            <a:r>
              <a:rPr lang="en-US" altLang="zh-CN" b="1" dirty="0" smtClean="0">
                <a:ea typeface="+mn-ea"/>
                <a:cs typeface="+mn-cs"/>
              </a:rPr>
              <a:t>that non-ML </a:t>
            </a:r>
            <a:r>
              <a:rPr lang="en-US" altLang="zh-CN" b="1" dirty="0">
                <a:ea typeface="+mn-ea"/>
                <a:cs typeface="+mn-cs"/>
              </a:rPr>
              <a:t>Probe response frame can also </a:t>
            </a:r>
            <a:r>
              <a:rPr lang="en-US" altLang="zh-CN" b="1" dirty="0" smtClean="0">
                <a:ea typeface="+mn-ea"/>
                <a:cs typeface="+mn-cs"/>
              </a:rPr>
              <a:t>provide the info of other AP in the same MLD as per non-ML Probe Request frame</a:t>
            </a:r>
            <a:endParaRPr lang="en-US" altLang="zh-CN" b="1" dirty="0">
              <a:ea typeface="+mn-ea"/>
              <a:cs typeface="+mn-cs"/>
            </a:endParaRP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29511874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ML Probe</a:t>
            </a:r>
            <a:endParaRPr lang="zh-CN" altLang="en-US" dirty="0"/>
          </a:p>
        </p:txBody>
      </p:sp>
      <p:sp>
        <p:nvSpPr>
          <p:cNvPr id="3" name="内容占位符 2"/>
          <p:cNvSpPr>
            <a:spLocks noGrp="1"/>
          </p:cNvSpPr>
          <p:nvPr>
            <p:ph idx="1"/>
          </p:nvPr>
        </p:nvSpPr>
        <p:spPr>
          <a:xfrm>
            <a:off x="685800" y="1616804"/>
            <a:ext cx="7772400" cy="4114800"/>
          </a:xfrm>
        </p:spPr>
        <p:txBody>
          <a:bodyPr/>
          <a:lstStyle/>
          <a:p>
            <a:r>
              <a:rPr lang="en-US" altLang="zh-CN" sz="2000" dirty="0" smtClean="0"/>
              <a:t>For example as shown in the below figure, if AP1x in MLD 1 receives a Probe Request frame which </a:t>
            </a:r>
            <a:r>
              <a:rPr lang="en-US" altLang="zh-CN" sz="2000" dirty="0" smtClean="0">
                <a:solidFill>
                  <a:srgbClr val="000000"/>
                </a:solidFill>
              </a:rPr>
              <a:t>solicits </a:t>
            </a:r>
            <a:r>
              <a:rPr lang="en-US" altLang="zh-CN" sz="2000" dirty="0">
                <a:solidFill>
                  <a:srgbClr val="000000"/>
                </a:solidFill>
              </a:rPr>
              <a:t>the info of any AP </a:t>
            </a:r>
            <a:r>
              <a:rPr lang="en-US" altLang="zh-CN" sz="2000" dirty="0" smtClean="0">
                <a:solidFill>
                  <a:srgbClr val="000000"/>
                </a:solidFill>
              </a:rPr>
              <a:t>MLD, then AP 1x responds the Probe Response frame with the following info</a:t>
            </a:r>
          </a:p>
          <a:p>
            <a:pPr lvl="1"/>
            <a:r>
              <a:rPr lang="en-US" altLang="zh-CN" sz="1600" dirty="0">
                <a:solidFill>
                  <a:srgbClr val="000000"/>
                </a:solidFill>
              </a:rPr>
              <a:t>The info of MLD </a:t>
            </a:r>
            <a:r>
              <a:rPr lang="en-US" altLang="zh-CN" sz="1600" dirty="0" smtClean="0">
                <a:solidFill>
                  <a:srgbClr val="000000"/>
                </a:solidFill>
              </a:rPr>
              <a:t>1 since AP 1x is from MLD 1</a:t>
            </a:r>
          </a:p>
          <a:p>
            <a:pPr lvl="1"/>
            <a:r>
              <a:rPr lang="en-US" altLang="zh-CN" sz="1600" dirty="0" smtClean="0">
                <a:solidFill>
                  <a:srgbClr val="000000"/>
                </a:solidFill>
              </a:rPr>
              <a:t>The info of MLD 2 since AP 1y on link 1can not respond Probe Response frame</a:t>
            </a:r>
          </a:p>
          <a:p>
            <a:pPr lvl="1"/>
            <a:r>
              <a:rPr lang="en-US" altLang="zh-CN" sz="1600" dirty="0" smtClean="0">
                <a:solidFill>
                  <a:srgbClr val="000000"/>
                </a:solidFill>
              </a:rPr>
              <a:t>The info of MLD3 since no AP working on link 1</a:t>
            </a:r>
          </a:p>
          <a:p>
            <a:pPr marL="342900" lvl="1" indent="-342900">
              <a:buChar char="•"/>
            </a:pPr>
            <a:r>
              <a:rPr lang="en-US" altLang="zh-CN" b="1" dirty="0">
                <a:ea typeface="+mn-ea"/>
                <a:cs typeface="+mn-cs"/>
              </a:rPr>
              <a:t>To differentiate </a:t>
            </a:r>
            <a:r>
              <a:rPr lang="en-US" altLang="zh-CN" b="1" dirty="0" smtClean="0">
                <a:ea typeface="+mn-ea"/>
                <a:cs typeface="+mn-cs"/>
              </a:rPr>
              <a:t>different ML elements in one Probe Response frame, we propose extra indications </a:t>
            </a:r>
            <a:r>
              <a:rPr lang="en-US" altLang="zh-CN" b="1" dirty="0">
                <a:solidFill>
                  <a:srgbClr val="000000"/>
                </a:solidFill>
              </a:rPr>
              <a:t>carried in </a:t>
            </a:r>
            <a:r>
              <a:rPr lang="en-US" altLang="zh-CN" b="1" dirty="0" smtClean="0">
                <a:solidFill>
                  <a:srgbClr val="000000"/>
                </a:solidFill>
              </a:rPr>
              <a:t>ML element</a:t>
            </a:r>
            <a:r>
              <a:rPr lang="en-US" altLang="zh-CN" b="1" dirty="0" smtClean="0">
                <a:ea typeface="+mn-ea"/>
                <a:cs typeface="+mn-cs"/>
              </a:rPr>
              <a:t> for the following two kinds of MLDs, respectively </a:t>
            </a:r>
          </a:p>
          <a:p>
            <a:pPr lvl="1"/>
            <a:r>
              <a:rPr lang="en-US" altLang="zh-CN" sz="1600" dirty="0" smtClean="0">
                <a:solidFill>
                  <a:srgbClr val="000000"/>
                </a:solidFill>
              </a:rPr>
              <a:t>The MLD for which there is no affiliated AP working on the same link as the AP which sends the Probe Response</a:t>
            </a:r>
          </a:p>
          <a:p>
            <a:pPr lvl="1"/>
            <a:r>
              <a:rPr lang="en-US" altLang="zh-CN" sz="1600" dirty="0" smtClean="0">
                <a:solidFill>
                  <a:srgbClr val="000000"/>
                </a:solidFill>
              </a:rPr>
              <a:t>The MLD </a:t>
            </a:r>
            <a:r>
              <a:rPr lang="en-US" altLang="zh-CN" sz="1600" dirty="0">
                <a:solidFill>
                  <a:srgbClr val="000000"/>
                </a:solidFill>
              </a:rPr>
              <a:t>for which there </a:t>
            </a:r>
            <a:r>
              <a:rPr lang="en-US" altLang="zh-CN" sz="1600" dirty="0" smtClean="0">
                <a:solidFill>
                  <a:srgbClr val="000000"/>
                </a:solidFill>
              </a:rPr>
              <a:t>is a </a:t>
            </a:r>
            <a:r>
              <a:rPr lang="en-US" altLang="zh-CN" sz="1600" dirty="0" err="1" smtClean="0">
                <a:solidFill>
                  <a:srgbClr val="000000"/>
                </a:solidFill>
              </a:rPr>
              <a:t>nontransmitted</a:t>
            </a:r>
            <a:endParaRPr lang="en-US" altLang="zh-CN" sz="1600" dirty="0" smtClean="0">
              <a:solidFill>
                <a:srgbClr val="000000"/>
              </a:solidFill>
            </a:endParaRPr>
          </a:p>
          <a:p>
            <a:pPr marL="457200" lvl="1" indent="0">
              <a:buNone/>
            </a:pPr>
            <a:r>
              <a:rPr lang="en-US" altLang="zh-CN" sz="1600" dirty="0" smtClean="0">
                <a:solidFill>
                  <a:srgbClr val="000000"/>
                </a:solidFill>
              </a:rPr>
              <a:t>BSSID in the same multiple BSSID as </a:t>
            </a:r>
            <a:r>
              <a:rPr lang="en-US" altLang="zh-CN" sz="1600" dirty="0">
                <a:solidFill>
                  <a:srgbClr val="000000"/>
                </a:solidFill>
              </a:rPr>
              <a:t>the AP </a:t>
            </a:r>
            <a:endParaRPr lang="en-US" altLang="zh-CN" sz="1600" dirty="0" smtClean="0">
              <a:solidFill>
                <a:srgbClr val="000000"/>
              </a:solidFill>
            </a:endParaRPr>
          </a:p>
          <a:p>
            <a:pPr marL="457200" lvl="1" indent="0">
              <a:buNone/>
            </a:pPr>
            <a:r>
              <a:rPr lang="en-US" altLang="zh-CN" sz="1600" dirty="0" smtClean="0">
                <a:solidFill>
                  <a:srgbClr val="000000"/>
                </a:solidFill>
              </a:rPr>
              <a:t>which </a:t>
            </a:r>
            <a:r>
              <a:rPr lang="en-US" altLang="zh-CN" sz="1600" dirty="0">
                <a:solidFill>
                  <a:srgbClr val="000000"/>
                </a:solidFill>
              </a:rPr>
              <a:t>sends the Probe Response</a:t>
            </a:r>
          </a:p>
          <a:p>
            <a:pPr lvl="1"/>
            <a:endParaRPr lang="en-US" altLang="zh-CN" sz="1600" dirty="0">
              <a:solidFill>
                <a:srgbClr val="000000"/>
              </a:solidFill>
            </a:endParaRPr>
          </a:p>
          <a:p>
            <a:pPr marL="342900" lvl="1" indent="-342900">
              <a:buChar char="•"/>
            </a:pPr>
            <a:endParaRPr lang="en-US" altLang="zh-CN" b="1" dirty="0">
              <a:ea typeface="+mn-ea"/>
              <a:cs typeface="+mn-cs"/>
            </a:endParaRPr>
          </a:p>
          <a:p>
            <a:pPr lvl="1"/>
            <a:endParaRPr lang="en-US" altLang="zh-CN" sz="1600" dirty="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graphicFrame>
        <p:nvGraphicFramePr>
          <p:cNvPr id="7" name="Object 1">
            <a:extLst>
              <a:ext uri="{FF2B5EF4-FFF2-40B4-BE49-F238E27FC236}">
                <a16:creationId xmlns:a16="http://schemas.microsoft.com/office/drawing/2014/main" xmlns="" id="{919F4AD4-1DFB-41AE-8C75-6A5213D9A411}"/>
              </a:ext>
            </a:extLst>
          </p:cNvPr>
          <p:cNvGraphicFramePr>
            <a:graphicFrameLocks noChangeAspect="1"/>
          </p:cNvGraphicFramePr>
          <p:nvPr>
            <p:extLst>
              <p:ext uri="{D42A27DB-BD31-4B8C-83A1-F6EECF244321}">
                <p14:modId xmlns:p14="http://schemas.microsoft.com/office/powerpoint/2010/main" val="1083542468"/>
              </p:ext>
            </p:extLst>
          </p:nvPr>
        </p:nvGraphicFramePr>
        <p:xfrm>
          <a:off x="5715000" y="5061065"/>
          <a:ext cx="3158373" cy="1509785"/>
        </p:xfrm>
        <a:graphic>
          <a:graphicData uri="http://schemas.openxmlformats.org/presentationml/2006/ole">
            <mc:AlternateContent xmlns:mc="http://schemas.openxmlformats.org/markup-compatibility/2006">
              <mc:Choice xmlns:v="urn:schemas-microsoft-com:vml" Requires="v">
                <p:oleObj spid="_x0000_s35851" name="Visio" r:id="rId4" imgW="4324227" imgH="2200236" progId="Visio.Drawing.11">
                  <p:embed/>
                </p:oleObj>
              </mc:Choice>
              <mc:Fallback>
                <p:oleObj name="Visio" r:id="rId4" imgW="4324227" imgH="2200236" progId="Visio.Drawing.11">
                  <p:embed/>
                  <p:pic>
                    <p:nvPicPr>
                      <p:cNvPr id="0" name=""/>
                      <p:cNvPicPr/>
                      <p:nvPr/>
                    </p:nvPicPr>
                    <p:blipFill>
                      <a:blip r:embed="rId5"/>
                      <a:stretch>
                        <a:fillRect/>
                      </a:stretch>
                    </p:blipFill>
                    <p:spPr>
                      <a:xfrm>
                        <a:off x="5715000" y="5061065"/>
                        <a:ext cx="3158373" cy="1509785"/>
                      </a:xfrm>
                      <a:prstGeom prst="rect">
                        <a:avLst/>
                      </a:prstGeom>
                    </p:spPr>
                  </p:pic>
                </p:oleObj>
              </mc:Fallback>
            </mc:AlternateContent>
          </a:graphicData>
        </a:graphic>
      </p:graphicFrame>
    </p:spTree>
    <p:extLst>
      <p:ext uri="{BB962C8B-B14F-4D97-AF65-F5344CB8AC3E}">
        <p14:creationId xmlns:p14="http://schemas.microsoft.com/office/powerpoint/2010/main" val="3726109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In this contribution, we propose to design ML element from</a:t>
            </a:r>
            <a:r>
              <a:rPr lang="zh-CN" altLang="en-US" dirty="0" smtClean="0"/>
              <a:t> </a:t>
            </a:r>
            <a:r>
              <a:rPr lang="en-US" altLang="zh-CN" dirty="0" smtClean="0"/>
              <a:t>aspect of discovery</a:t>
            </a:r>
          </a:p>
          <a:p>
            <a:pPr lvl="1"/>
            <a:r>
              <a:rPr lang="en-US" altLang="zh-CN" sz="1600" dirty="0">
                <a:solidFill>
                  <a:srgbClr val="000000"/>
                </a:solidFill>
              </a:rPr>
              <a:t>Include the info of transmitting AP in the MLD-level/common info field of the ML element, such as link ID and change </a:t>
            </a:r>
            <a:r>
              <a:rPr lang="en-US" altLang="zh-CN" sz="1600" dirty="0" smtClean="0">
                <a:solidFill>
                  <a:srgbClr val="000000"/>
                </a:solidFill>
              </a:rPr>
              <a:t>sequence</a:t>
            </a:r>
          </a:p>
          <a:p>
            <a:pPr marL="342900" lvl="1" indent="-342900">
              <a:buChar char="•"/>
            </a:pPr>
            <a:r>
              <a:rPr lang="en-US" altLang="zh-CN" sz="2400" b="1" dirty="0">
                <a:ea typeface="+mn-ea"/>
                <a:cs typeface="+mn-cs"/>
              </a:rPr>
              <a:t>Moreover, </a:t>
            </a:r>
            <a:r>
              <a:rPr lang="en-US" altLang="zh-CN" sz="2400" b="1" dirty="0" smtClean="0">
                <a:ea typeface="+mn-ea"/>
                <a:cs typeface="+mn-cs"/>
              </a:rPr>
              <a:t>the ML </a:t>
            </a:r>
            <a:r>
              <a:rPr lang="en-US" altLang="zh-CN" sz="2400" b="1" dirty="0">
                <a:ea typeface="+mn-ea"/>
                <a:cs typeface="+mn-cs"/>
              </a:rPr>
              <a:t>Probe </a:t>
            </a:r>
            <a:r>
              <a:rPr lang="en-US" altLang="zh-CN" sz="2400" b="1" dirty="0" smtClean="0">
                <a:ea typeface="+mn-ea"/>
                <a:cs typeface="+mn-cs"/>
              </a:rPr>
              <a:t>Response can carry more than one ML elements as per the STA’s request</a:t>
            </a:r>
          </a:p>
          <a:p>
            <a:pPr marL="342900" lvl="1" indent="-342900">
              <a:buChar char="•"/>
            </a:pPr>
            <a:endParaRPr lang="en-US" altLang="zh-CN" sz="2400" b="1" dirty="0">
              <a:ea typeface="+mn-ea"/>
              <a:cs typeface="+mn-cs"/>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3737572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buNone/>
            </a:pPr>
            <a:r>
              <a:rPr lang="en-US" altLang="zh-CN" dirty="0"/>
              <a:t>[1] 11-20-0566-62-00be-Compendium of straw polls and </a:t>
            </a:r>
          </a:p>
          <a:p>
            <a:pPr marL="0" indent="0">
              <a:buNone/>
            </a:pPr>
            <a:r>
              <a:rPr lang="en-US" altLang="zh-CN" dirty="0"/>
              <a:t>potential changes to the Specification Framework Document</a:t>
            </a:r>
          </a:p>
          <a:p>
            <a:pPr marL="0" indent="0">
              <a:buNone/>
            </a:pPr>
            <a:r>
              <a:rPr lang="en-US" altLang="zh-CN" dirty="0"/>
              <a:t>[2] 11-20-0615-03-00be-Discovery mechanism for MLD </a:t>
            </a:r>
          </a:p>
          <a:p>
            <a:pPr marL="0" indent="0">
              <a:buNone/>
            </a:pPr>
            <a:r>
              <a:rPr lang="en-US" altLang="zh-CN" dirty="0"/>
              <a:t>[3] 11-20-0389-00-00be-</a:t>
            </a:r>
            <a:r>
              <a:rPr lang="en-US" altLang="zh-CN" b="0" dirty="0"/>
              <a:t>Multi-link discovery part 1</a:t>
            </a:r>
          </a:p>
          <a:p>
            <a:pPr marL="0" indent="0">
              <a:buNone/>
            </a:pPr>
            <a:r>
              <a:rPr lang="en-US" altLang="zh-CN" dirty="0"/>
              <a:t>[4] 11-20-0390-00-00be-</a:t>
            </a:r>
            <a:r>
              <a:rPr lang="en-US" altLang="zh-CN" b="0" dirty="0"/>
              <a:t>Multi-link discovery part 2</a:t>
            </a:r>
            <a:endParaRPr lang="zh-CN" altLang="en-US"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1416661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71594</TotalTime>
  <Words>1020</Words>
  <Application>Microsoft Office PowerPoint</Application>
  <PresentationFormat>全屏显示(4:3)</PresentationFormat>
  <Paragraphs>147</Paragraphs>
  <Slides>9</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9</vt:i4>
      </vt:variant>
    </vt:vector>
  </HeadingPairs>
  <TitlesOfParts>
    <vt:vector size="18" baseType="lpstr">
      <vt:lpstr>ＭＳ Ｐゴシック</vt:lpstr>
      <vt:lpstr>宋体</vt:lpstr>
      <vt:lpstr>Arial</vt:lpstr>
      <vt:lpstr>Calibri</vt:lpstr>
      <vt:lpstr>Times New Roman</vt:lpstr>
      <vt:lpstr>Wingdings</vt:lpstr>
      <vt:lpstr>802-11-Submission</vt:lpstr>
      <vt:lpstr>Document</vt:lpstr>
      <vt:lpstr>Visio</vt:lpstr>
      <vt:lpstr>ML element design</vt:lpstr>
      <vt:lpstr>Background</vt:lpstr>
      <vt:lpstr>Recap</vt:lpstr>
      <vt:lpstr>ML element in discovery phase</vt:lpstr>
      <vt:lpstr>ML element in discovery phase</vt:lpstr>
      <vt:lpstr>ML element in ML Probe</vt:lpstr>
      <vt:lpstr>ML element in ML Probe</vt:lpstr>
      <vt:lpstr>Summary</vt:lpstr>
      <vt:lpstr>References</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590</cp:revision>
  <cp:lastPrinted>1998-02-10T13:28:06Z</cp:lastPrinted>
  <dcterms:created xsi:type="dcterms:W3CDTF">2013-11-12T18:41:50Z</dcterms:created>
  <dcterms:modified xsi:type="dcterms:W3CDTF">2020-10-28T16:29:17Z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(3)US9Mdxt175wpcjAZLynHcMR8+p8DKN3yunYuQIQfZ7IK4YBDHgwmNyNKqAjx3aVMBRvMZIHQ
mH7JPwgosDBpKsfT4mLs7Znlf5oC8KgXwimS/L/OgDexUhXqbGFaWjk1jdaGQ1ZcXyBFZQKs
0I2yvh5hKtTj+B36bXqNsYZQPKe9jhdUzSmxxhA785Bco1h+AmHZcV8ml1gYJj2NlMzY/o41
3PCoYfQFsykRb5kqdf</vt:lpwstr>
  </property>
  <property fmtid="{D5CDD505-2E9C-101B-9397-08002B2CF9AE}" pid="4" name="_2015_ms_pID_7253431">
    <vt:lpwstr>udNnzlA3G7Eupy8l67Slr7xfzFrFYWqJZ8NM90FtdX2e1/e2t5teZv
vZnJPCrJi5I+cg+I5rGI/fGfdIeylEIn0DgFpaJgEhS4vFOi3lKk23lHIHrobCxAcgEFe/ak
Ro2XzIhAIc5ZNelmao5eqinqro+h/vHo5Y1KkIz5NEe/S38qGfdObf/SpAf5x8BollaTO8El
Yu4/vLCjPWg34cqWg3b+xuPGkk14KoXLejZt</vt:lpwstr>
  </property>
  <property fmtid="{D5CDD505-2E9C-101B-9397-08002B2CF9AE}" pid="5" name="_2015_ms_pID_7253432">
    <vt:lpwstr>w4HpwN1/rgRfO35rHnc2e8k=</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1600182759</vt:lpwstr>
  </property>
</Properties>
</file>