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5" r:id="rId4"/>
    <p:sldId id="263" r:id="rId5"/>
    <p:sldId id="266" r:id="rId6"/>
    <p:sldId id="267" r:id="rId7"/>
    <p:sldId id="274" r:id="rId8"/>
    <p:sldId id="270" r:id="rId9"/>
    <p:sldId id="275" r:id="rId10"/>
    <p:sldId id="271" r:id="rId11"/>
    <p:sldId id="276" r:id="rId12"/>
    <p:sldId id="278" r:id="rId13"/>
    <p:sldId id="277" r:id="rId14"/>
    <p:sldId id="264" r:id="rId15"/>
    <p:sldId id="273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g Wei" initials="WW" lastIdx="3" clrIdx="0">
    <p:extLst>
      <p:ext uri="{19B8F6BF-5375-455C-9EA6-DF929625EA0E}">
        <p15:presenceInfo xmlns:p15="http://schemas.microsoft.com/office/powerpoint/2012/main" userId="f5a690b6fab89984" providerId="Windows Live"/>
      </p:ext>
    </p:extLst>
  </p:cmAuthor>
  <p:cmAuthor id="2" name="Hanxiao (Tony, WT Lab)" initials="H(WL" lastIdx="7" clrIdx="1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288" autoAdjust="0"/>
    <p:restoredTop sz="94660"/>
  </p:normalViewPr>
  <p:slideViewPr>
    <p:cSldViewPr>
      <p:cViewPr>
        <p:scale>
          <a:sx n="100" d="100"/>
          <a:sy n="100" d="100"/>
        </p:scale>
        <p:origin x="1452" y="3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0-06-30T11:14:58.550" idx="4">
    <p:pos x="10" y="10"/>
    <p:text>与Intel提案 尽量一致，并且引用一下</p:text>
    <p:extLst>
      <p:ext uri="{C676402C-5697-4E1C-873F-D02D1690AC5C}">
        <p15:threadingInfo xmlns:p15="http://schemas.microsoft.com/office/powerpoint/2012/main" timeZoneBias="-480"/>
      </p:ext>
    </p:extLs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2346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latinLnBrk="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kumimoji="0" lang="en-GB" sz="18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 Unicode MS" charset="0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802.11-20/xxxxr0</a:t>
            </a: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320010" y="6381328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Chenchen </a:t>
            </a: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LIU et al.,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Huawei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26091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June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4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comments" Target="../comments/comment1.xml"/><Relationship Id="rId5" Type="http://schemas.openxmlformats.org/officeDocument/2006/relationships/image" Target="../media/image6.emf"/><Relationship Id="rId4" Type="http://schemas.openxmlformats.org/officeDocument/2006/relationships/package" Target="../embeddings/Microsoft_Visio___1.vsdx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emf"/><Relationship Id="rId5" Type="http://schemas.openxmlformats.org/officeDocument/2006/relationships/package" Target="../embeddings/Microsoft_Visio___3.vsdx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Follow-ups on </a:t>
            </a:r>
            <a:r>
              <a:rPr lang="en-US" dirty="0"/>
              <a:t>Channel Measurement Procedure for WLAN Sensing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57763" y="237241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2020-06-13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28734" y="317274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669968"/>
              </p:ext>
            </p:extLst>
          </p:nvPr>
        </p:nvGraphicFramePr>
        <p:xfrm>
          <a:off x="777889" y="3575833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Chenchen LIU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liuchenchen1@huawei.com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Meihong</a:t>
                      </a:r>
                      <a:r>
                        <a:rPr lang="en-US" altLang="zh-CN" sz="1200" baseline="0" dirty="0"/>
                        <a:t> Zhang</a:t>
                      </a:r>
                      <a:endParaRPr lang="en-US" altLang="zh-CN" sz="12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Rui Du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Yingxiang Sun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Option 3: Threshold </a:t>
            </a:r>
            <a:r>
              <a:rPr lang="en-US" altLang="zh-CN" dirty="0"/>
              <a:t>based </a:t>
            </a:r>
            <a:r>
              <a:rPr lang="en-US" altLang="zh-CN" dirty="0" smtClean="0">
                <a:solidFill>
                  <a:schemeClr val="tx1"/>
                </a:solidFill>
              </a:rPr>
              <a:t>feedback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60" y="1700808"/>
            <a:ext cx="8209375" cy="41132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The ISTA set the </a:t>
            </a:r>
            <a:r>
              <a:rPr lang="en-US" altLang="zh-CN" dirty="0" smtClean="0"/>
              <a:t>threshold[4] </a:t>
            </a:r>
            <a:r>
              <a:rPr lang="en-US" altLang="zh-CN" dirty="0"/>
              <a:t>for each RSTA, and periodically transmit</a:t>
            </a:r>
            <a:r>
              <a:rPr lang="en-US" altLang="zh-CN" dirty="0">
                <a:solidFill>
                  <a:srgbClr val="FFFF00"/>
                </a:solidFill>
              </a:rPr>
              <a:t> </a:t>
            </a:r>
            <a:r>
              <a:rPr lang="en-US" altLang="zh-CN" dirty="0"/>
              <a:t>the NDP to all RSTAs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The RSTA measure the CSI and compare it with previous measurement result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 If the CSI difference exceeds the threshold, the RSTA sends a NDP to the ISTA(schedule may needed). Otherwise, the RSTA store measurement result and feedback nothing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The ISTA do the sensing measurement within itself based on the </a:t>
            </a:r>
            <a:r>
              <a:rPr lang="en-US" altLang="zh-CN" dirty="0" smtClean="0"/>
              <a:t>NDP send by the RSTA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806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Option3: Threshold </a:t>
            </a:r>
            <a:r>
              <a:rPr lang="en-US" altLang="zh-CN" dirty="0"/>
              <a:t>based </a:t>
            </a:r>
            <a:r>
              <a:rPr lang="en-US" altLang="zh-CN" dirty="0" smtClean="0"/>
              <a:t>feedback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60" y="1700808"/>
            <a:ext cx="8209375" cy="41132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An example of the sensing procedure with threshold based NDP feedback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Problems: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May cause some delay for certain </a:t>
            </a:r>
            <a:r>
              <a:rPr lang="en-US" altLang="zh-CN" dirty="0" smtClean="0"/>
              <a:t>application(negligible in most case)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259632" y="256490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8798688"/>
              </p:ext>
            </p:extLst>
          </p:nvPr>
        </p:nvGraphicFramePr>
        <p:xfrm>
          <a:off x="2124075" y="2565400"/>
          <a:ext cx="5267325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Visio" r:id="rId3" imgW="9848799" imgH="3552838" progId="Visio.Drawing.15">
                  <p:embed/>
                </p:oleObj>
              </mc:Choice>
              <mc:Fallback>
                <p:oleObj name="Visio" r:id="rId3" imgW="9848799" imgH="3552838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2565400"/>
                        <a:ext cx="5267325" cy="190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295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Comparison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046741"/>
              </p:ext>
            </p:extLst>
          </p:nvPr>
        </p:nvGraphicFramePr>
        <p:xfrm>
          <a:off x="685800" y="2629853"/>
          <a:ext cx="7918648" cy="1960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180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04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601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/>
                        <a:t>Channel measurement procedure</a:t>
                      </a:r>
                      <a:endParaRPr lang="zh-CN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Pros</a:t>
                      </a:r>
                      <a:endParaRPr lang="zh-CN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 Cons</a:t>
                      </a:r>
                      <a:endParaRPr lang="zh-CN" alt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Option1:From </a:t>
                      </a:r>
                      <a:r>
                        <a:rPr lang="en-US" altLang="zh-CN" sz="1600" dirty="0"/>
                        <a:t>the responders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Simple measurement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/>
                        <a:t>Large </a:t>
                      </a:r>
                      <a:r>
                        <a:rPr lang="en-US" altLang="zh-CN" sz="1600" dirty="0" smtClean="0"/>
                        <a:t>overhead, limited</a:t>
                      </a:r>
                      <a:r>
                        <a:rPr lang="en-US" altLang="zh-CN" sz="1600" baseline="0" dirty="0" smtClean="0"/>
                        <a:t> processing ability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Option2: No </a:t>
                      </a:r>
                      <a:r>
                        <a:rPr lang="en-US" altLang="zh-CN" sz="1600" dirty="0"/>
                        <a:t>feedback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No feedback needed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Interference or longer airtime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Option3: Threshold </a:t>
                      </a:r>
                      <a:r>
                        <a:rPr lang="en-US" altLang="zh-CN" sz="1600" dirty="0"/>
                        <a:t>based 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Small overhead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Latency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441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文本框 5"/>
          <p:cNvSpPr txBox="1"/>
          <p:nvPr/>
        </p:nvSpPr>
        <p:spPr>
          <a:xfrm>
            <a:off x="539552" y="1916832"/>
            <a:ext cx="82809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In this contribution, three channel measurement </a:t>
            </a:r>
            <a:r>
              <a:rPr lang="en-US" altLang="zh-CN" dirty="0" smtClean="0">
                <a:solidFill>
                  <a:schemeClr val="tx1"/>
                </a:solidFill>
              </a:rPr>
              <a:t>procedures </a:t>
            </a:r>
            <a:r>
              <a:rPr lang="en-US" altLang="zh-CN" dirty="0">
                <a:solidFill>
                  <a:schemeClr val="tx1"/>
                </a:solidFill>
              </a:rPr>
              <a:t>for WLAN </a:t>
            </a:r>
            <a:r>
              <a:rPr lang="en-US" altLang="zh-CN" dirty="0" smtClean="0">
                <a:solidFill>
                  <a:schemeClr val="tx1"/>
                </a:solidFill>
              </a:rPr>
              <a:t>sensing and </a:t>
            </a:r>
            <a:r>
              <a:rPr lang="en-US" altLang="zh-CN" dirty="0">
                <a:solidFill>
                  <a:schemeClr val="tx1"/>
                </a:solidFill>
              </a:rPr>
              <a:t>their corresponding pros and cons are discussed.</a:t>
            </a:r>
          </a:p>
          <a:p>
            <a:endParaRPr lang="en-US" altLang="zh-CN" dirty="0">
              <a:solidFill>
                <a:schemeClr val="tx1"/>
              </a:solidFill>
            </a:endParaRPr>
          </a:p>
          <a:p>
            <a:endParaRPr lang="en-US" altLang="zh-CN" dirty="0">
              <a:solidFill>
                <a:schemeClr val="tx1"/>
              </a:solidFill>
            </a:endParaRPr>
          </a:p>
          <a:p>
            <a:endParaRPr lang="en-US" altLang="zh-CN" dirty="0">
              <a:solidFill>
                <a:schemeClr val="tx1"/>
              </a:solidFill>
            </a:endParaRPr>
          </a:p>
          <a:p>
            <a:endParaRPr lang="en-US" altLang="zh-CN" dirty="0">
              <a:solidFill>
                <a:schemeClr val="tx1"/>
              </a:solidFill>
            </a:endParaRPr>
          </a:p>
          <a:p>
            <a:endParaRPr lang="en-US" altLang="zh-CN" dirty="0">
              <a:solidFill>
                <a:schemeClr val="tx1"/>
              </a:solidFill>
            </a:endParaRPr>
          </a:p>
          <a:p>
            <a:endParaRPr lang="en-US" altLang="zh-CN" dirty="0">
              <a:solidFill>
                <a:schemeClr val="tx1"/>
              </a:solidFill>
            </a:endParaRPr>
          </a:p>
          <a:p>
            <a:endParaRPr lang="en-US" altLang="zh-CN" dirty="0">
              <a:solidFill>
                <a:schemeClr val="tx1"/>
              </a:solidFill>
            </a:endParaRPr>
          </a:p>
          <a:p>
            <a:endParaRPr lang="en-US" altLang="zh-CN" dirty="0">
              <a:solidFill>
                <a:schemeClr val="tx1"/>
              </a:solidFill>
            </a:endParaRPr>
          </a:p>
          <a:p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21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1600" dirty="0"/>
              <a:t>[1]</a:t>
            </a:r>
            <a:r>
              <a:rPr lang="en-GB" altLang="zh-CN" sz="1600" dirty="0"/>
              <a:t> CSI-based Wi-Fi Sensing: Results and Standardization Challenges, </a:t>
            </a:r>
            <a:r>
              <a:rPr lang="en-US" sz="1600" dirty="0"/>
              <a:t>doc.: IEEE 802.11-19/1769</a:t>
            </a:r>
          </a:p>
          <a:p>
            <a:r>
              <a:rPr lang="en-US" sz="1600" dirty="0"/>
              <a:t>[2]</a:t>
            </a:r>
            <a:r>
              <a:rPr lang="en-US" altLang="zh-CN" sz="1600" dirty="0"/>
              <a:t> Wi-Fi Sensing: Cooperation and Standard Support, </a:t>
            </a:r>
            <a:r>
              <a:rPr lang="en-US" sz="1600" dirty="0"/>
              <a:t>doc.: IEEE </a:t>
            </a:r>
            <a:r>
              <a:rPr lang="en-US" sz="1600" dirty="0" smtClean="0"/>
              <a:t>802.11-19/1416r0</a:t>
            </a:r>
          </a:p>
          <a:p>
            <a:r>
              <a:rPr lang="en-US" sz="1600" dirty="0" smtClean="0"/>
              <a:t>[3] </a:t>
            </a:r>
            <a:r>
              <a:rPr lang="en-GB" altLang="zh-CN" sz="1600" dirty="0"/>
              <a:t>A Channel Measurement Procedure for WLAN Sensing, doc.: IEEE </a:t>
            </a:r>
            <a:r>
              <a:rPr lang="en-GB" altLang="zh-CN" sz="1600" dirty="0" smtClean="0"/>
              <a:t>802.11-20/0842r0</a:t>
            </a:r>
            <a:endParaRPr lang="en-US" sz="1600" dirty="0"/>
          </a:p>
          <a:p>
            <a:r>
              <a:rPr lang="en-US" sz="1600" dirty="0" smtClean="0"/>
              <a:t>[4]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Z. Wu, Y. Han, Y. Chen and K. J. R. Liu, "A Time-Reversal Paradigm for Indoor Positioning System," in IEEE Transactions on Vehicular Technology, vol. 64, no. 4, pp. 1331-1339, April 2015</a:t>
            </a:r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Backup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Threshold could be TRRS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2708920"/>
            <a:ext cx="4778031" cy="2659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58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this contribution, we discuss the </a:t>
            </a:r>
            <a:r>
              <a:rPr lang="en-US" altLang="zh-CN" dirty="0" smtClean="0"/>
              <a:t>channel measurement procedure </a:t>
            </a:r>
            <a:r>
              <a:rPr lang="en-US" altLang="zh-CN" dirty="0"/>
              <a:t>for WLAN </a:t>
            </a:r>
            <a:r>
              <a:rPr lang="en-US" altLang="zh-CN" dirty="0" smtClean="0"/>
              <a:t>sensing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Background of WLAN </a:t>
            </a:r>
            <a:r>
              <a:rPr lang="en-US" altLang="zh-CN" dirty="0" smtClean="0"/>
              <a:t>sensing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Potential </a:t>
            </a:r>
            <a:r>
              <a:rPr lang="en-US" altLang="zh-CN" dirty="0"/>
              <a:t>Channel measurement procedure</a:t>
            </a:r>
          </a:p>
          <a:p>
            <a:pPr marL="800100" lvl="1" indent="-342900">
              <a:buFont typeface="微软雅黑" panose="020B0503020204020204" pitchFamily="34" charset="-122"/>
              <a:buChar char="–"/>
            </a:pPr>
            <a:r>
              <a:rPr lang="en-US" altLang="zh-CN" dirty="0" smtClean="0"/>
              <a:t>Option1: Feedback </a:t>
            </a:r>
            <a:r>
              <a:rPr lang="en-US" altLang="zh-CN" dirty="0"/>
              <a:t>from the responders</a:t>
            </a:r>
          </a:p>
          <a:p>
            <a:pPr marL="800100" lvl="1" indent="-342900">
              <a:buFont typeface="微软雅黑" panose="020B0503020204020204" pitchFamily="34" charset="-122"/>
              <a:buChar char="–"/>
            </a:pPr>
            <a:r>
              <a:rPr lang="en-US" altLang="zh-CN" dirty="0" smtClean="0"/>
              <a:t>Option2:No </a:t>
            </a:r>
            <a:r>
              <a:rPr lang="en-US" altLang="zh-CN" dirty="0"/>
              <a:t>feedback</a:t>
            </a:r>
          </a:p>
          <a:p>
            <a:pPr marL="800100" lvl="1" indent="-342900">
              <a:buFont typeface="微软雅黑" panose="020B0503020204020204" pitchFamily="34" charset="-122"/>
              <a:buChar char="–"/>
            </a:pPr>
            <a:r>
              <a:rPr lang="en-US" altLang="zh-CN" dirty="0" smtClean="0"/>
              <a:t>Option3: Threshold </a:t>
            </a:r>
            <a:r>
              <a:rPr lang="en-US" altLang="zh-CN" dirty="0"/>
              <a:t>based NDP feedback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Summary</a:t>
            </a: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References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109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zh-CN" dirty="0"/>
              <a:t>Background of WLAN sensing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1" y="1981200"/>
            <a:ext cx="3886200" cy="4208463"/>
          </a:xfrm>
          <a:ln/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Basic principle</a:t>
            </a:r>
          </a:p>
          <a:p>
            <a:pPr marL="0" indent="0"/>
            <a:r>
              <a:rPr lang="en-US" dirty="0"/>
              <a:t>    </a:t>
            </a:r>
            <a:r>
              <a:rPr lang="en-US" sz="1600" b="0" dirty="0"/>
              <a:t>Signal reflected from the target carriers info of the target(</a:t>
            </a:r>
            <a:r>
              <a:rPr lang="en-US" altLang="zh-CN" sz="1600" b="0" dirty="0"/>
              <a:t>e.g. velocity, location, etc.</a:t>
            </a:r>
            <a:r>
              <a:rPr lang="en-US" sz="1600" b="0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Advantages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Ubiquitous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Device-free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Privacy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High precision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field of view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pic>
        <p:nvPicPr>
          <p:cNvPr id="22" name="图片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9306" y="1978114"/>
            <a:ext cx="2191431" cy="16414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9305" y="4259002"/>
            <a:ext cx="2191431" cy="14582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1978114"/>
            <a:ext cx="2065811" cy="16414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5" name="图片 24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64" r="15198"/>
          <a:stretch/>
        </p:blipFill>
        <p:spPr>
          <a:xfrm>
            <a:off x="6948264" y="4267111"/>
            <a:ext cx="2065811" cy="14777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矩形 3"/>
          <p:cNvSpPr/>
          <p:nvPr/>
        </p:nvSpPr>
        <p:spPr>
          <a:xfrm>
            <a:off x="4938433" y="3600733"/>
            <a:ext cx="164339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intruder detection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7452320" y="3600733"/>
            <a:ext cx="136287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Fall detection 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7048862" y="5744868"/>
            <a:ext cx="186461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Gesture recognition 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4827825" y="5757802"/>
            <a:ext cx="186461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Gesture recognition 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Background of WLAN sensing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Sensing based on channel sounding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Explicit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Implicit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Channel direction not </a:t>
            </a:r>
            <a:r>
              <a:rPr lang="en-US" dirty="0" smtClean="0"/>
              <a:t>crucial(</a:t>
            </a:r>
            <a:r>
              <a:rPr lang="en-US" altLang="zh-CN" b="0" dirty="0" smtClean="0"/>
              <a:t>reciprocal in general</a:t>
            </a:r>
            <a:r>
              <a:rPr lang="en-US" dirty="0" smtClean="0"/>
              <a:t>)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Typical use cases only track changes over time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Periodicity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Some use cases like </a:t>
            </a:r>
            <a:r>
              <a:rPr lang="en-US" altLang="zh-CN" dirty="0">
                <a:solidFill>
                  <a:schemeClr val="tx1"/>
                </a:solidFill>
              </a:rPr>
              <a:t>intruder detection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dirty="0"/>
              <a:t>might need a reliable periodicity of CSI feedback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Most of the feedbacks over a period may be highly correlated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With those principles in mind, let consider </a:t>
            </a:r>
            <a:r>
              <a:rPr lang="en-US" dirty="0"/>
              <a:t>the </a:t>
            </a:r>
            <a:r>
              <a:rPr lang="en-US" altLang="zh-CN" dirty="0" smtClean="0"/>
              <a:t>channel measurement procedure </a:t>
            </a:r>
            <a:r>
              <a:rPr lang="en-US" altLang="zh-CN" dirty="0"/>
              <a:t>for WLAN </a:t>
            </a:r>
            <a:r>
              <a:rPr lang="en-US" altLang="zh-CN" dirty="0" smtClean="0"/>
              <a:t>sensing</a:t>
            </a:r>
            <a:r>
              <a:rPr lang="en-US" dirty="0" smtClean="0"/>
              <a:t> 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7217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Option1: Feedback </a:t>
            </a:r>
            <a:r>
              <a:rPr lang="en-US" altLang="zh-CN" dirty="0"/>
              <a:t>from the </a:t>
            </a:r>
            <a:r>
              <a:rPr lang="en-US" altLang="zh-CN" dirty="0" smtClean="0"/>
              <a:t>RSTAs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0544" y="1751013"/>
            <a:ext cx="7770813" cy="41132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TX STA and RX STA diversity is very important </a:t>
            </a:r>
            <a:r>
              <a:rPr lang="en-US" altLang="zh-CN" dirty="0" smtClean="0"/>
              <a:t>in the </a:t>
            </a:r>
            <a:r>
              <a:rPr lang="en-US" altLang="zh-CN" dirty="0"/>
              <a:t>sensing applications [2]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The ISTA broadcast the NDP to all the RSTAs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The RSTAs feedback the sensing measurement report to the ISTA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C3E58751-F31A-A043-B8C0-9B0C6D2C0B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212" y="3372804"/>
            <a:ext cx="3600995" cy="308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65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Option1: Feedback from the responders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628800"/>
            <a:ext cx="7770813" cy="47244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An example of the sensing procedure with feedback from multiple RSTA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Problems: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If the CSI as feedback</a:t>
            </a:r>
            <a:r>
              <a:rPr lang="en-US" altLang="zh-CN" dirty="0"/>
              <a:t>, huge </a:t>
            </a:r>
            <a:r>
              <a:rPr lang="en-US" altLang="zh-CN" dirty="0" smtClean="0"/>
              <a:t>amount of data to feedback</a:t>
            </a: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If sensing results as feedback, the RSTAs may have limited ability to resolve angles and perform complex algorithm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Some coordination is needed</a:t>
            </a:r>
            <a:endParaRPr lang="zh-CN" altLang="en-US" dirty="0"/>
          </a:p>
          <a:p>
            <a:pPr marL="0" indent="0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259632" y="274081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4" name="对象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0835311"/>
              </p:ext>
            </p:extLst>
          </p:nvPr>
        </p:nvGraphicFramePr>
        <p:xfrm>
          <a:off x="1545453" y="2348880"/>
          <a:ext cx="6338915" cy="2362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Visio" r:id="rId4" imgW="8362856" imgH="3381504" progId="Visio.Drawing.15">
                  <p:embed/>
                </p:oleObj>
              </mc:Choice>
              <mc:Fallback>
                <p:oleObj name="Visio" r:id="rId4" imgW="8362856" imgH="3381504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5453" y="2348880"/>
                        <a:ext cx="6338915" cy="23629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580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Option2: No </a:t>
            </a:r>
            <a:r>
              <a:rPr lang="en-US" altLang="zh-CN" dirty="0"/>
              <a:t>feedback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097" y="1913455"/>
            <a:ext cx="7770813" cy="41132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The ISTA trigger each RSTA to send the NDP to the </a:t>
            </a:r>
            <a:r>
              <a:rPr lang="en-US" altLang="zh-CN" dirty="0" smtClean="0"/>
              <a:t>ISTA[3]</a:t>
            </a: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The ISTA receive the NDP from each RSTA and do the sensing measurement within itself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58D903AE-987E-EC48-A440-2BAA008EAF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803" y="3604009"/>
            <a:ext cx="4016374" cy="2874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24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Option2: No </a:t>
            </a:r>
            <a:r>
              <a:rPr lang="en-US" altLang="zh-CN" dirty="0"/>
              <a:t>feedback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6394" y="1558470"/>
            <a:ext cx="7994922" cy="43258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Examples of the sensing procedure with no feedback from the </a:t>
            </a:r>
            <a:r>
              <a:rPr lang="en-US" altLang="zh-CN" dirty="0" smtClean="0"/>
              <a:t>RSTA</a:t>
            </a: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Problems: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ISTA </a:t>
            </a:r>
            <a:r>
              <a:rPr lang="en-US" altLang="zh-CN" sz="1800" dirty="0"/>
              <a:t>may need some processing time before processing the next NDP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Full bandwidth </a:t>
            </a:r>
            <a:r>
              <a:rPr lang="en-US" altLang="zh-CN" sz="1800" dirty="0"/>
              <a:t>is not </a:t>
            </a:r>
            <a:r>
              <a:rPr lang="en-US" altLang="zh-CN" sz="1800" dirty="0" smtClean="0"/>
              <a:t>utilized for OFDMA</a:t>
            </a:r>
            <a:endParaRPr lang="en-US" altLang="zh-CN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Complexity at the ISTA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536394" y="2362047"/>
            <a:ext cx="683037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 flipV="1">
            <a:off x="6660206" y="1583146"/>
            <a:ext cx="724320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18" name="组合 17"/>
          <p:cNvGrpSpPr/>
          <p:nvPr/>
        </p:nvGrpSpPr>
        <p:grpSpPr>
          <a:xfrm>
            <a:off x="536394" y="2420888"/>
            <a:ext cx="7994922" cy="2075065"/>
            <a:chOff x="536394" y="2362047"/>
            <a:chExt cx="7994922" cy="2075065"/>
          </a:xfrm>
        </p:grpSpPr>
        <p:graphicFrame>
          <p:nvGraphicFramePr>
            <p:cNvPr id="15" name="对象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55969761"/>
                </p:ext>
              </p:extLst>
            </p:nvPr>
          </p:nvGraphicFramePr>
          <p:xfrm>
            <a:off x="536394" y="2362048"/>
            <a:ext cx="4447715" cy="20750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45" name="Visio" r:id="rId3" imgW="6162744" imgH="2876537" progId="Visio.Drawing.15">
                    <p:embed/>
                  </p:oleObj>
                </mc:Choice>
                <mc:Fallback>
                  <p:oleObj name="Visio" r:id="rId3" imgW="6162744" imgH="2876537" progId="Visio.Drawing.15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6394" y="2362048"/>
                          <a:ext cx="4447715" cy="207506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对象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69492308"/>
                </p:ext>
              </p:extLst>
            </p:nvPr>
          </p:nvGraphicFramePr>
          <p:xfrm>
            <a:off x="5543492" y="2362047"/>
            <a:ext cx="2987824" cy="20750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46" name="Visio" r:id="rId5" imgW="3771770" imgH="2990876" progId="Visio.Drawing.15">
                    <p:embed/>
                  </p:oleObj>
                </mc:Choice>
                <mc:Fallback>
                  <p:oleObj name="Visio" r:id="rId5" imgW="3771770" imgH="2990876" progId="Visio.Drawing.15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43492" y="2362047"/>
                          <a:ext cx="2987824" cy="207506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19813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2559</TotalTime>
  <Words>689</Words>
  <Application>Microsoft Office PowerPoint</Application>
  <PresentationFormat>全屏显示(4:3)</PresentationFormat>
  <Paragraphs>156</Paragraphs>
  <Slides>15</Slides>
  <Notes>5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15</vt:i4>
      </vt:variant>
    </vt:vector>
  </HeadingPairs>
  <TitlesOfParts>
    <vt:vector size="25" baseType="lpstr">
      <vt:lpstr>Arial Unicode MS</vt:lpstr>
      <vt:lpstr>굴림</vt:lpstr>
      <vt:lpstr>MS Gothic</vt:lpstr>
      <vt:lpstr>微软雅黑</vt:lpstr>
      <vt:lpstr>Arial</vt:lpstr>
      <vt:lpstr>Times New Roman</vt:lpstr>
      <vt:lpstr>Wingdings</vt:lpstr>
      <vt:lpstr>Office 主题</vt:lpstr>
      <vt:lpstr>Visio</vt:lpstr>
      <vt:lpstr>Microsoft Visio 绘图</vt:lpstr>
      <vt:lpstr>Follow-ups on Channel Measurement Procedure for WLAN Sensing</vt:lpstr>
      <vt:lpstr>Abstract</vt:lpstr>
      <vt:lpstr>Outline</vt:lpstr>
      <vt:lpstr>Background of WLAN sensing</vt:lpstr>
      <vt:lpstr>Background of WLAN sensing</vt:lpstr>
      <vt:lpstr>Option1: Feedback from the RSTAs</vt:lpstr>
      <vt:lpstr>Option1: Feedback from the responders</vt:lpstr>
      <vt:lpstr>Option2: No feedback</vt:lpstr>
      <vt:lpstr>Option2: No feedback</vt:lpstr>
      <vt:lpstr>Option 3: Threshold based feedback</vt:lpstr>
      <vt:lpstr>Option3: Threshold based feedback</vt:lpstr>
      <vt:lpstr>Comparison</vt:lpstr>
      <vt:lpstr>Summary</vt:lpstr>
      <vt:lpstr>References</vt:lpstr>
      <vt:lpstr>Backup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sensing and feedback procedure</dc:title>
  <dc:creator>liuchenchen</dc:creator>
  <cp:lastModifiedBy>liuchenchen</cp:lastModifiedBy>
  <cp:revision>66</cp:revision>
  <cp:lastPrinted>1601-01-01T00:00:00Z</cp:lastPrinted>
  <dcterms:created xsi:type="dcterms:W3CDTF">2020-06-15T07:09:50Z</dcterms:created>
  <dcterms:modified xsi:type="dcterms:W3CDTF">2020-08-04T11:41:16Z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(3)yQHg6+dESrzPJ3tzp/+3DTvpRx+eVIUgk7Yo5YI2O+m1fJ4uU6i6R+k60SdWgJ0CwtsXwjWZ
LvtwdhmOa/XOs961G3LlT1Aey1BgAC5sIWVdzNQ6c+IUISWydIsmumiYb2hHnG9SJBhoTM10
AbHcaBDrWwYBmnHPk+M9hBhH5HgfKBYl0KTgszH6YMF3B16CFBVI8mEf/d4aFn7xhXSzSGvn
tAl84XamsxbgpdTwh5</vt:lpwstr>
  </property>
  <property fmtid="{D5CDD505-2E9C-101B-9397-08002B2CF9AE}" pid="3" name="_2015_ms_pID_7253431">
    <vt:lpwstr>LGS9k6uzfZSdErvuG5Y1gHUP3EEynfY/cCMsyx9csj4im31wKE16By
oDykbLVd2FeFt3nvvkoZNd2PxZiuONoBvtq+VjlKiTM/lR7brrJimruqs+V44qg1+CBFYVmf
HCzPl/IuUkBEaYC3gqd0kNREO4oQxj5KASHXWwILCQfrDbCjjR0AuM3222EpnohG+pBAwkFb
Shqmye8zCgYm/31H4drO4h7JAEwRDJJVKOTT</vt:lpwstr>
  </property>
  <property fmtid="{D5CDD505-2E9C-101B-9397-08002B2CF9AE}" pid="4" name="_2015_ms_pID_7253432">
    <vt:lpwstr>mw==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1594695819</vt:lpwstr>
  </property>
</Properties>
</file>