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63" r:id="rId5"/>
    <p:sldId id="266" r:id="rId6"/>
    <p:sldId id="267" r:id="rId7"/>
    <p:sldId id="274" r:id="rId8"/>
    <p:sldId id="270" r:id="rId9"/>
    <p:sldId id="275" r:id="rId10"/>
    <p:sldId id="271" r:id="rId11"/>
    <p:sldId id="276" r:id="rId12"/>
    <p:sldId id="278" r:id="rId13"/>
    <p:sldId id="277" r:id="rId14"/>
    <p:sldId id="264" r:id="rId15"/>
    <p:sldId id="273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8" autoAdjust="0"/>
    <p:restoredTop sz="94660"/>
  </p:normalViewPr>
  <p:slideViewPr>
    <p:cSldViewPr>
      <p:cViewPr varScale="1">
        <p:scale>
          <a:sx n="112" d="100"/>
          <a:sy n="112" d="100"/>
        </p:scale>
        <p:origin x="1428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3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802.11-20/xxxxr0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LIU,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Visio___3.vsdx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Follow-ups on </a:t>
            </a:r>
            <a:r>
              <a:rPr lang="en-US" dirty="0" smtClean="0"/>
              <a:t>Channel </a:t>
            </a:r>
            <a:r>
              <a:rPr lang="en-US" dirty="0"/>
              <a:t>Measurement Procedure for WLAN Sensing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7763" y="23724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2020-06-13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28734" y="317274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985738"/>
              </p:ext>
            </p:extLst>
          </p:nvPr>
        </p:nvGraphicFramePr>
        <p:xfrm>
          <a:off x="777889" y="3575833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Meihong</a:t>
                      </a:r>
                      <a:r>
                        <a:rPr lang="en-US" altLang="zh-CN" sz="1200" baseline="0" dirty="0" smtClean="0"/>
                        <a:t> Zhang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Rui Du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Yingxiang Sun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Threshold based NDP feedback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700808"/>
            <a:ext cx="8209375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The ISTA </a:t>
            </a:r>
            <a:r>
              <a:rPr lang="en-US" altLang="zh-CN" dirty="0" smtClean="0"/>
              <a:t>set the threshold for Each RSTA, </a:t>
            </a:r>
            <a:r>
              <a:rPr lang="en-US" altLang="zh-CN" dirty="0"/>
              <a:t>and </a:t>
            </a:r>
            <a:r>
              <a:rPr lang="en-US" altLang="zh-CN" dirty="0" smtClean="0"/>
              <a:t>periodically </a:t>
            </a:r>
            <a:r>
              <a:rPr lang="en-US" altLang="zh-CN" dirty="0"/>
              <a:t>transmit</a:t>
            </a:r>
            <a:r>
              <a:rPr lang="en-US" altLang="zh-CN" dirty="0">
                <a:solidFill>
                  <a:srgbClr val="FFFF00"/>
                </a:solidFill>
              </a:rPr>
              <a:t> </a:t>
            </a:r>
            <a:r>
              <a:rPr lang="en-US" altLang="zh-CN" dirty="0" smtClean="0"/>
              <a:t>the NDP to all RSTAs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The RSTA measure the CSI and compare it with previous measurement result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 If the CSI difference exceeds the threshold, the RSTA sends a NDP to the ISTA(schedule may needed). Otherwise, the RSTA store </a:t>
            </a:r>
            <a:r>
              <a:rPr lang="en-US" altLang="zh-CN" dirty="0"/>
              <a:t>measurement result </a:t>
            </a:r>
            <a:r>
              <a:rPr lang="en-US" altLang="zh-CN" dirty="0" smtClean="0"/>
              <a:t>and feedback nothing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The ISTA do the sensing measurement within itself based on the NDP feedback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06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Threshold based NDP feedback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700808"/>
            <a:ext cx="8209375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An example of the sensing procedure </a:t>
            </a:r>
            <a:r>
              <a:rPr lang="en-US" altLang="zh-CN" dirty="0" smtClean="0"/>
              <a:t>with threshold </a:t>
            </a:r>
            <a:r>
              <a:rPr lang="en-US" altLang="zh-CN" dirty="0"/>
              <a:t>based NDP </a:t>
            </a:r>
            <a:r>
              <a:rPr lang="en-US" altLang="zh-CN" dirty="0" smtClean="0"/>
              <a:t>feedback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Problems: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May cause some delay for certain application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59632" y="256490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022020"/>
              </p:ext>
            </p:extLst>
          </p:nvPr>
        </p:nvGraphicFramePr>
        <p:xfrm>
          <a:off x="1259632" y="2627413"/>
          <a:ext cx="5267325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Visio" r:id="rId3" imgW="9848799" imgH="3552838" progId="Visio.Drawing.15">
                  <p:embed/>
                </p:oleObj>
              </mc:Choice>
              <mc:Fallback>
                <p:oleObj name="Visio" r:id="rId3" imgW="9848799" imgH="3552838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627413"/>
                        <a:ext cx="5267325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295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Comparation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916369"/>
              </p:ext>
            </p:extLst>
          </p:nvPr>
        </p:nvGraphicFramePr>
        <p:xfrm>
          <a:off x="790785" y="2629853"/>
          <a:ext cx="756084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49"/>
                <a:gridCol w="2592288"/>
                <a:gridCol w="27363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Feedback procedure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Pros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 Cons</a:t>
                      </a:r>
                      <a:endParaRPr lang="zh-CN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from the responders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Simple measurement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Large overhead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 feedback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 feedback needed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Interference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Threshold based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Small overhead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Latency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41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文本框 5"/>
          <p:cNvSpPr txBox="1"/>
          <p:nvPr/>
        </p:nvSpPr>
        <p:spPr>
          <a:xfrm>
            <a:off x="539552" y="1916832"/>
            <a:ext cx="82809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In this contribution, three sensing and feedback </a:t>
            </a:r>
            <a:r>
              <a:rPr lang="en-US" altLang="zh-CN" dirty="0" smtClean="0">
                <a:solidFill>
                  <a:schemeClr val="tx1"/>
                </a:solidFill>
              </a:rPr>
              <a:t>procedures and their corresponding pros and cons are discussed.</a:t>
            </a: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dirty="0" smtClean="0"/>
              <a:t>[1]</a:t>
            </a:r>
            <a:r>
              <a:rPr lang="en-GB" altLang="zh-CN" sz="1600" dirty="0"/>
              <a:t> CSI-based Wi-Fi Sensing: Results and Standardization </a:t>
            </a:r>
            <a:r>
              <a:rPr lang="en-GB" altLang="zh-CN" sz="1600" dirty="0" smtClean="0"/>
              <a:t>Challenges, </a:t>
            </a:r>
            <a:r>
              <a:rPr lang="en-US" sz="1600" dirty="0" smtClean="0"/>
              <a:t>doc</a:t>
            </a:r>
            <a:r>
              <a:rPr lang="en-US" sz="1600" dirty="0"/>
              <a:t>.: IEEE 802.11-19/1769</a:t>
            </a:r>
          </a:p>
          <a:p>
            <a:r>
              <a:rPr lang="en-US" sz="1600" dirty="0" smtClean="0"/>
              <a:t>[2]</a:t>
            </a:r>
            <a:r>
              <a:rPr lang="en-US" altLang="zh-CN" sz="1600" dirty="0"/>
              <a:t> Wi-Fi Sensing: Cooperation and Standard </a:t>
            </a:r>
            <a:r>
              <a:rPr lang="en-US" altLang="zh-CN" sz="1600" dirty="0" smtClean="0"/>
              <a:t>Support, </a:t>
            </a:r>
            <a:r>
              <a:rPr lang="en-US" sz="1600" dirty="0" smtClean="0"/>
              <a:t>doc</a:t>
            </a:r>
            <a:r>
              <a:rPr lang="en-US" sz="1600" dirty="0"/>
              <a:t>.: IEEE 802.11-19/1416r0</a:t>
            </a:r>
          </a:p>
          <a:p>
            <a:r>
              <a:rPr lang="en-US" sz="1600" dirty="0"/>
              <a:t>[3]</a:t>
            </a:r>
            <a:r>
              <a:rPr lang="en-US" altLang="zh-CN" sz="1600" dirty="0"/>
              <a:t> Z. Wu, Y. Han, Y. Chen and K. J. R. Liu, "A Time-Reversal Paradigm for Indoor Positioning System," in IEEE Transactions on Vehicular Technology, vol. 64, no. 4, pp. 1331-1339, April 2015</a:t>
            </a:r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Threshold could be TRRS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708920"/>
            <a:ext cx="4778031" cy="265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8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</a:t>
            </a:r>
            <a:r>
              <a:rPr lang="en-US" dirty="0" smtClean="0"/>
              <a:t>the sensing measurement feedback procedure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Background of WLAN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F</a:t>
            </a:r>
            <a:r>
              <a:rPr lang="en-US" altLang="zh-CN" dirty="0" smtClean="0"/>
              <a:t>eedback from the responders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No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Threshold based NDP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err="1"/>
              <a:t>Comparation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References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/>
              <a:t>Background of WLAN sensing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1981200"/>
            <a:ext cx="3886200" cy="4208463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Basic principle</a:t>
            </a:r>
          </a:p>
          <a:p>
            <a:pPr marL="0" indent="0"/>
            <a:r>
              <a:rPr lang="en-US" dirty="0" smtClean="0"/>
              <a:t>    </a:t>
            </a:r>
            <a:r>
              <a:rPr lang="en-US" sz="1600" b="0" dirty="0"/>
              <a:t>S</a:t>
            </a:r>
            <a:r>
              <a:rPr lang="en-US" sz="1600" b="0" dirty="0" smtClean="0"/>
              <a:t>ignal reflected from the target carriers info of the target(</a:t>
            </a:r>
            <a:r>
              <a:rPr lang="en-US" altLang="zh-CN" sz="1600" b="0" dirty="0"/>
              <a:t>e.g. </a:t>
            </a:r>
            <a:r>
              <a:rPr lang="en-US" altLang="zh-CN" sz="1600" b="0" dirty="0" smtClean="0"/>
              <a:t>velocity, location, etc</a:t>
            </a:r>
            <a:r>
              <a:rPr lang="en-US" altLang="zh-CN" sz="1600" b="0" dirty="0"/>
              <a:t>.</a:t>
            </a:r>
            <a:r>
              <a:rPr lang="en-US" sz="1600" b="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Ubiquitous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Device-free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Privacy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</a:t>
            </a:r>
            <a:r>
              <a:rPr lang="en-US" dirty="0" smtClean="0"/>
              <a:t>precision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field of view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306" y="1978114"/>
            <a:ext cx="2191431" cy="16414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305" y="4259002"/>
            <a:ext cx="2191431" cy="14582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1978114"/>
            <a:ext cx="2065811" cy="16414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4" r="15198"/>
          <a:stretch/>
        </p:blipFill>
        <p:spPr>
          <a:xfrm>
            <a:off x="6948264" y="4267111"/>
            <a:ext cx="2065811" cy="14777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矩形 3"/>
          <p:cNvSpPr/>
          <p:nvPr/>
        </p:nvSpPr>
        <p:spPr>
          <a:xfrm>
            <a:off x="4938433" y="3600733"/>
            <a:ext cx="16433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intruder detection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7452320" y="3600733"/>
            <a:ext cx="13628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Fall detection 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048862" y="5744868"/>
            <a:ext cx="18646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Gesture recognition 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27825" y="5757802"/>
            <a:ext cx="18646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Gesture recognition 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 of WLAN sensing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Sensing based on</a:t>
            </a:r>
            <a:r>
              <a:rPr lang="en-US" dirty="0"/>
              <a:t> </a:t>
            </a:r>
            <a:r>
              <a:rPr lang="en-US" dirty="0" smtClean="0"/>
              <a:t>channel sounding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Explicit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Implicit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Channel direction not </a:t>
            </a:r>
            <a:r>
              <a:rPr lang="en-US" dirty="0" smtClean="0"/>
              <a:t>crucial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Typical use cases only track changes over </a:t>
            </a:r>
            <a:r>
              <a:rPr lang="en-US" dirty="0" smtClean="0"/>
              <a:t>time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Periodicity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use cases like </a:t>
            </a:r>
            <a:r>
              <a:rPr lang="en-US" altLang="zh-CN" dirty="0">
                <a:solidFill>
                  <a:schemeClr val="tx1"/>
                </a:solidFill>
              </a:rPr>
              <a:t>intruder </a:t>
            </a:r>
            <a:r>
              <a:rPr lang="en-US" altLang="zh-CN" dirty="0" smtClean="0">
                <a:solidFill>
                  <a:schemeClr val="tx1"/>
                </a:solidFill>
              </a:rPr>
              <a:t>detection</a:t>
            </a:r>
            <a:r>
              <a:rPr lang="zh-CN" alt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might </a:t>
            </a:r>
            <a:r>
              <a:rPr lang="en-US" dirty="0"/>
              <a:t>need a reliable periodicity of </a:t>
            </a:r>
            <a:r>
              <a:rPr lang="en-US" dirty="0" smtClean="0"/>
              <a:t>CSI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Most of the feedbacks over </a:t>
            </a:r>
            <a:r>
              <a:rPr lang="en-US" dirty="0"/>
              <a:t>a </a:t>
            </a:r>
            <a:r>
              <a:rPr lang="en-US" dirty="0" smtClean="0"/>
              <a:t>period may be highly correlated 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2721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Feedback </a:t>
            </a:r>
            <a:r>
              <a:rPr lang="en-US" altLang="zh-CN" dirty="0"/>
              <a:t>from the </a:t>
            </a:r>
            <a:r>
              <a:rPr lang="en-US" altLang="zh-CN" dirty="0" smtClean="0"/>
              <a:t>responders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0544" y="1751013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TX STA and RX STA diversity is very important in sensing applications </a:t>
            </a:r>
            <a:r>
              <a:rPr lang="en-US" altLang="zh-CN" dirty="0" smtClean="0"/>
              <a:t>[2]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The ISTA broadcast the NDP to all the RSTAs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The RSTAs feedback the sensing measurement report to the ISTA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12" name="组合 11"/>
          <p:cNvGrpSpPr/>
          <p:nvPr/>
        </p:nvGrpSpPr>
        <p:grpSpPr>
          <a:xfrm>
            <a:off x="3059832" y="3573017"/>
            <a:ext cx="3960440" cy="2664296"/>
            <a:chOff x="5940152" y="3237264"/>
            <a:chExt cx="3047405" cy="3087336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40152" y="3237264"/>
              <a:ext cx="3002285" cy="3087336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7020272" y="5013176"/>
              <a:ext cx="504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 smtClean="0">
                  <a:solidFill>
                    <a:schemeClr val="tx1"/>
                  </a:solidFill>
                </a:rPr>
                <a:t>ISTA</a:t>
              </a:r>
              <a:endParaRPr lang="zh-CN" alt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6876256" y="5963285"/>
              <a:ext cx="5760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chemeClr val="tx1"/>
                  </a:solidFill>
                </a:rPr>
                <a:t>R</a:t>
              </a:r>
              <a:r>
                <a:rPr lang="en-US" altLang="zh-CN" sz="1000" b="1" dirty="0" smtClean="0">
                  <a:solidFill>
                    <a:schemeClr val="tx1"/>
                  </a:solidFill>
                </a:rPr>
                <a:t>STA</a:t>
              </a:r>
              <a:endParaRPr lang="zh-CN" alt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8316416" y="3501008"/>
              <a:ext cx="5760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chemeClr val="tx1"/>
                  </a:solidFill>
                </a:rPr>
                <a:t>R</a:t>
              </a:r>
              <a:r>
                <a:rPr lang="en-US" altLang="zh-CN" sz="1000" b="1" dirty="0" smtClean="0">
                  <a:solidFill>
                    <a:schemeClr val="tx1"/>
                  </a:solidFill>
                </a:rPr>
                <a:t>STA</a:t>
              </a:r>
              <a:endParaRPr lang="zh-CN" alt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7049938" y="3403814"/>
              <a:ext cx="5760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chemeClr val="tx1"/>
                  </a:solidFill>
                </a:rPr>
                <a:t>R</a:t>
              </a:r>
              <a:r>
                <a:rPr lang="en-US" altLang="zh-CN" sz="1000" b="1" dirty="0" smtClean="0">
                  <a:solidFill>
                    <a:schemeClr val="tx1"/>
                  </a:solidFill>
                </a:rPr>
                <a:t>STA</a:t>
              </a:r>
              <a:endParaRPr lang="zh-CN" alt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009171" y="3403814"/>
              <a:ext cx="5760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chemeClr val="tx1"/>
                  </a:solidFill>
                </a:rPr>
                <a:t>R</a:t>
              </a:r>
              <a:r>
                <a:rPr lang="en-US" altLang="zh-CN" sz="1000" b="1" dirty="0" smtClean="0">
                  <a:solidFill>
                    <a:schemeClr val="tx1"/>
                  </a:solidFill>
                </a:rPr>
                <a:t>STA</a:t>
              </a:r>
              <a:endParaRPr lang="zh-CN" alt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文本框 6"/>
            <p:cNvSpPr txBox="1"/>
            <p:nvPr/>
          </p:nvSpPr>
          <p:spPr>
            <a:xfrm>
              <a:off x="8411493" y="4758694"/>
              <a:ext cx="5760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altLang="zh-CN" sz="1000" b="1" dirty="0">
                  <a:solidFill>
                    <a:schemeClr val="tx1"/>
                  </a:solidFill>
                </a:rPr>
                <a:t>R</a:t>
              </a:r>
              <a:r>
                <a:rPr lang="en-US" altLang="zh-CN" sz="1000" b="1" dirty="0" smtClean="0">
                  <a:solidFill>
                    <a:schemeClr val="tx1"/>
                  </a:solidFill>
                </a:rPr>
                <a:t>STA</a:t>
              </a:r>
              <a:endParaRPr lang="zh-CN" altLang="en-US" sz="10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565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Feedback </a:t>
            </a:r>
            <a:r>
              <a:rPr lang="en-US" altLang="zh-CN" dirty="0"/>
              <a:t>from the </a:t>
            </a:r>
            <a:r>
              <a:rPr lang="en-US" altLang="zh-CN" dirty="0" smtClean="0"/>
              <a:t>responders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0544" y="1751013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An example of the sensing </a:t>
            </a:r>
            <a:r>
              <a:rPr lang="en-US" altLang="zh-CN" dirty="0" smtClean="0"/>
              <a:t>procedure with feedback from multiple RSTA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Problems</a:t>
            </a:r>
            <a:r>
              <a:rPr lang="en-US" altLang="zh-CN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Large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Need special coordination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Capability mismatch </a:t>
            </a:r>
            <a:endParaRPr lang="zh-CN" altLang="en-US" dirty="0"/>
          </a:p>
          <a:p>
            <a:pPr marL="0" indent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259632" y="274081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703203"/>
              </p:ext>
            </p:extLst>
          </p:nvPr>
        </p:nvGraphicFramePr>
        <p:xfrm>
          <a:off x="1475656" y="2362200"/>
          <a:ext cx="6656344" cy="2506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Visio" r:id="rId3" imgW="8362856" imgH="3381504" progId="Visio.Drawing.15">
                  <p:embed/>
                </p:oleObj>
              </mc:Choice>
              <mc:Fallback>
                <p:oleObj name="Visio" r:id="rId3" imgW="8362856" imgH="338150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362200"/>
                        <a:ext cx="6656344" cy="25069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580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No feedback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097" y="1913455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The ISTA trigger each RSTA to send the NDP to the ISTA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The ISTA receive the NDP from each RSTA and do the sensing measurement within itself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pSp>
        <p:nvGrpSpPr>
          <p:cNvPr id="12" name="组合 11"/>
          <p:cNvGrpSpPr/>
          <p:nvPr/>
        </p:nvGrpSpPr>
        <p:grpSpPr>
          <a:xfrm>
            <a:off x="1979712" y="3717032"/>
            <a:ext cx="4176464" cy="2737227"/>
            <a:chOff x="5940152" y="3237264"/>
            <a:chExt cx="3047405" cy="3087336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40152" y="3237264"/>
              <a:ext cx="3002285" cy="3087336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7020272" y="5013176"/>
              <a:ext cx="504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 smtClean="0">
                  <a:solidFill>
                    <a:srgbClr val="000000"/>
                  </a:solidFill>
                </a:rPr>
                <a:t>ISTA</a:t>
              </a:r>
              <a:endParaRPr lang="zh-CN" altLang="en-US" sz="1000" b="1" dirty="0">
                <a:solidFill>
                  <a:srgbClr val="000000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6876256" y="5963285"/>
              <a:ext cx="5760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rgbClr val="000000"/>
                  </a:solidFill>
                </a:rPr>
                <a:t>R</a:t>
              </a:r>
              <a:r>
                <a:rPr lang="en-US" altLang="zh-CN" sz="1000" b="1" dirty="0" smtClean="0">
                  <a:solidFill>
                    <a:srgbClr val="000000"/>
                  </a:solidFill>
                </a:rPr>
                <a:t>STA</a:t>
              </a:r>
              <a:endParaRPr lang="zh-CN" altLang="en-US" sz="1000" b="1" dirty="0">
                <a:solidFill>
                  <a:srgbClr val="000000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8316416" y="3501008"/>
              <a:ext cx="5760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rgbClr val="000000"/>
                  </a:solidFill>
                </a:rPr>
                <a:t>R</a:t>
              </a:r>
              <a:r>
                <a:rPr lang="en-US" altLang="zh-CN" sz="1000" b="1" dirty="0" smtClean="0">
                  <a:solidFill>
                    <a:srgbClr val="000000"/>
                  </a:solidFill>
                </a:rPr>
                <a:t>STA</a:t>
              </a:r>
              <a:endParaRPr lang="zh-CN" altLang="en-US" sz="1000" b="1" dirty="0">
                <a:solidFill>
                  <a:srgbClr val="000000"/>
                </a:solidFill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7049938" y="3403814"/>
              <a:ext cx="5760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rgbClr val="000000"/>
                  </a:solidFill>
                </a:rPr>
                <a:t>R</a:t>
              </a:r>
              <a:r>
                <a:rPr lang="en-US" altLang="zh-CN" sz="1000" b="1" dirty="0" smtClean="0">
                  <a:solidFill>
                    <a:srgbClr val="000000"/>
                  </a:solidFill>
                </a:rPr>
                <a:t>STA</a:t>
              </a:r>
              <a:endParaRPr lang="zh-CN" altLang="en-US" sz="1000" b="1" dirty="0">
                <a:solidFill>
                  <a:srgbClr val="000000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009171" y="3403814"/>
              <a:ext cx="5760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rgbClr val="000000"/>
                  </a:solidFill>
                </a:rPr>
                <a:t>R</a:t>
              </a:r>
              <a:r>
                <a:rPr lang="en-US" altLang="zh-CN" sz="1000" b="1" dirty="0" smtClean="0">
                  <a:solidFill>
                    <a:srgbClr val="000000"/>
                  </a:solidFill>
                </a:rPr>
                <a:t>STA</a:t>
              </a:r>
              <a:endParaRPr lang="zh-CN" altLang="en-US" sz="1000" b="1" dirty="0">
                <a:solidFill>
                  <a:srgbClr val="000000"/>
                </a:solidFill>
              </a:endParaRPr>
            </a:p>
          </p:txBody>
        </p:sp>
        <p:sp>
          <p:nvSpPr>
            <p:cNvPr id="11" name="文本框 6"/>
            <p:cNvSpPr txBox="1"/>
            <p:nvPr/>
          </p:nvSpPr>
          <p:spPr>
            <a:xfrm>
              <a:off x="8411493" y="4758694"/>
              <a:ext cx="5760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altLang="zh-CN" sz="1000" b="1" dirty="0">
                  <a:solidFill>
                    <a:srgbClr val="000000"/>
                  </a:solidFill>
                </a:rPr>
                <a:t>R</a:t>
              </a:r>
              <a:r>
                <a:rPr lang="en-US" altLang="zh-CN" sz="1000" b="1" dirty="0" smtClean="0">
                  <a:solidFill>
                    <a:srgbClr val="000000"/>
                  </a:solidFill>
                </a:rPr>
                <a:t>STA</a:t>
              </a:r>
              <a:endParaRPr lang="zh-CN" altLang="en-US" sz="1000" b="1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624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No feedback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6394" y="1558470"/>
            <a:ext cx="7770813" cy="43258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Examples </a:t>
            </a:r>
            <a:r>
              <a:rPr lang="en-US" altLang="zh-CN" dirty="0"/>
              <a:t>of the sensing procedure with </a:t>
            </a:r>
            <a:r>
              <a:rPr lang="en-US" altLang="zh-CN" dirty="0" smtClean="0"/>
              <a:t>no feedback from the ISTA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Problems: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MU may cause interference, ISTA may need some processing time before processing the next NDP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Non-MU cost more airtime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Complexity at the ISTA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536394" y="2362047"/>
            <a:ext cx="683037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 flipV="1">
            <a:off x="6660206" y="1583146"/>
            <a:ext cx="724320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8" name="组合 17"/>
          <p:cNvGrpSpPr/>
          <p:nvPr/>
        </p:nvGrpSpPr>
        <p:grpSpPr>
          <a:xfrm>
            <a:off x="536394" y="2420888"/>
            <a:ext cx="7994922" cy="2075065"/>
            <a:chOff x="536394" y="2362047"/>
            <a:chExt cx="7994922" cy="2075065"/>
          </a:xfrm>
        </p:grpSpPr>
        <p:graphicFrame>
          <p:nvGraphicFramePr>
            <p:cNvPr id="15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1939725"/>
                </p:ext>
              </p:extLst>
            </p:nvPr>
          </p:nvGraphicFramePr>
          <p:xfrm>
            <a:off x="536394" y="2362048"/>
            <a:ext cx="4447715" cy="2075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7" name="Visio" r:id="rId3" imgW="6162744" imgH="2876537" progId="Visio.Drawing.15">
                    <p:embed/>
                  </p:oleObj>
                </mc:Choice>
                <mc:Fallback>
                  <p:oleObj name="Visio" r:id="rId3" imgW="6162744" imgH="2876537" progId="Visio.Drawing.15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394" y="2362048"/>
                          <a:ext cx="4447715" cy="207506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对象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6271681"/>
                </p:ext>
              </p:extLst>
            </p:nvPr>
          </p:nvGraphicFramePr>
          <p:xfrm>
            <a:off x="5543492" y="2362047"/>
            <a:ext cx="2987824" cy="20750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8" name="Visio" r:id="rId5" imgW="3771770" imgH="2990876" progId="Visio.Drawing.15">
                    <p:embed/>
                  </p:oleObj>
                </mc:Choice>
                <mc:Fallback>
                  <p:oleObj name="Visio" r:id="rId5" imgW="3771770" imgH="2990876" progId="Visio.Drawing.15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43492" y="2362047"/>
                          <a:ext cx="2987824" cy="207506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9813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1014</TotalTime>
  <Words>597</Words>
  <Application>Microsoft Office PowerPoint</Application>
  <PresentationFormat>全屏显示(4:3)</PresentationFormat>
  <Paragraphs>165</Paragraphs>
  <Slides>15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 Unicode MS</vt:lpstr>
      <vt:lpstr>굴림</vt:lpstr>
      <vt:lpstr>MS Gothic</vt:lpstr>
      <vt:lpstr>Arial</vt:lpstr>
      <vt:lpstr>Times New Roman</vt:lpstr>
      <vt:lpstr>Wingdings</vt:lpstr>
      <vt:lpstr>Office 主题</vt:lpstr>
      <vt:lpstr>Visio</vt:lpstr>
      <vt:lpstr>Follow-ups on Channel Measurement Procedure for WLAN Sensing</vt:lpstr>
      <vt:lpstr>Abstract</vt:lpstr>
      <vt:lpstr>Outline</vt:lpstr>
      <vt:lpstr>Background of WLAN sensing</vt:lpstr>
      <vt:lpstr>Background of WLAN sensing</vt:lpstr>
      <vt:lpstr>Feedback from the responders</vt:lpstr>
      <vt:lpstr>Feedback from the responders</vt:lpstr>
      <vt:lpstr>No feedback</vt:lpstr>
      <vt:lpstr>No feedback</vt:lpstr>
      <vt:lpstr>Threshold based NDP feedback</vt:lpstr>
      <vt:lpstr>Threshold based NDP feedback</vt:lpstr>
      <vt:lpstr>Comparation</vt:lpstr>
      <vt:lpstr>Summary</vt:lpstr>
      <vt:lpstr>References</vt:lpstr>
      <vt:lpstr>Backup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42</cp:revision>
  <cp:lastPrinted>1601-01-01T00:00:00Z</cp:lastPrinted>
  <dcterms:created xsi:type="dcterms:W3CDTF">2020-06-15T07:09:50Z</dcterms:created>
  <dcterms:modified xsi:type="dcterms:W3CDTF">2020-07-21T15:24:41Z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(2)gCd+ZlDKQs0OVVlCJXv4EVjuNJm7ecIR2/tDTe+p4sKSd+OQ0QDAqyQoDODO4cZPG8oxmOPI
iXl0FoKYozyfyJigth4itEQTOjhxmORC1hcguSxiPRTUEvcN/NRFz9FrAhFi3iJrsZMIK7ie
5/+BhasA7pmTMSzGKWblYJrug6gLuanX3l2ghxOgatdVzLjXXoQjyTIo3J/zSxVBBAUuOsUb
hwAiQFHF6zdhKVg9IR</vt:lpwstr>
  </property>
  <property fmtid="{D5CDD505-2E9C-101B-9397-08002B2CF9AE}" pid="3" name="_2015_ms_pID_7253431">
    <vt:lpwstr>PKP9R9P84EGQnGFusLbSubrHWwv1RcXZ61dJdQlZZj/gRKKN/zkqbw
IGid7zXAQhFmimD5RZ3FPoXg99npeY/V0G8tRqnt98Mae7RtywzXraU/peYia9C0gt4/AmDv
23CwO/VMFMEU0eq/yjy0G9IAwxypmNxb24ijyl6jcLW1kFs+B2jvORxqKPvSg7hXx7VsvmnN
lghQtEiG/KgnVN5z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1594695819</vt:lpwstr>
  </property>
</Properties>
</file>