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282" r:id="rId3"/>
    <p:sldId id="297" r:id="rId4"/>
    <p:sldId id="296" r:id="rId5"/>
    <p:sldId id="300" r:id="rId6"/>
    <p:sldId id="301" r:id="rId7"/>
    <p:sldId id="295" r:id="rId8"/>
    <p:sldId id="285" r:id="rId9"/>
    <p:sldId id="291" r:id="rId10"/>
    <p:sldId id="298" r:id="rId11"/>
    <p:sldId id="29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07060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503731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27447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30990219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697208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093768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869220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552573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950147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325317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821454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782099" y="6475413"/>
            <a:ext cx="160980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Jay Yang (Nokia)</a:t>
            </a:r>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7964700" y="332601"/>
            <a:ext cx="329596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1115</a:t>
            </a:r>
            <a:r>
              <a:rPr lang="en-US" sz="1800" b="1" dirty="0">
                <a:cs typeface="+mn-cs"/>
              </a:rPr>
              <a:t>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304801" y="324381"/>
            <a:ext cx="1404231"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July 2020</a:t>
            </a:r>
          </a:p>
        </p:txBody>
      </p:sp>
    </p:spTree>
    <p:extLst>
      <p:ext uri="{BB962C8B-B14F-4D97-AF65-F5344CB8AC3E}">
        <p14:creationId xmlns:p14="http://schemas.microsoft.com/office/powerpoint/2010/main" val="16389076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ctrTitle"/>
          </p:nvPr>
        </p:nvSpPr>
        <p:spPr>
          <a:xfrm>
            <a:off x="883973" y="514928"/>
            <a:ext cx="10363200" cy="1470025"/>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MLD AP Power-saving (PS) Considerations</a:t>
            </a:r>
            <a:endParaRPr lang="en-GB" dirty="0"/>
          </a:p>
        </p:txBody>
      </p:sp>
      <p:sp>
        <p:nvSpPr>
          <p:cNvPr id="8" name="Rectangle 2"/>
          <p:cNvSpPr>
            <a:spLocks noGrp="1" noChangeArrowheads="1"/>
          </p:cNvSpPr>
          <p:nvPr>
            <p:ph type="subTitle" idx="1"/>
          </p:nvPr>
        </p:nvSpPr>
        <p:spPr>
          <a:xfrm>
            <a:off x="1878542" y="200252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a:t>
            </a:r>
            <a:r>
              <a:rPr lang="en-US" altLang="zh-CN" sz="2000" b="0" dirty="0"/>
              <a:t>xx</a:t>
            </a:r>
            <a:endParaRPr lang="en-GB" sz="2000" b="0" dirty="0"/>
          </a:p>
        </p:txBody>
      </p:sp>
      <p:sp>
        <p:nvSpPr>
          <p:cNvPr id="6" name="灯片编号占位符 5"/>
          <p:cNvSpPr>
            <a:spLocks noGrp="1"/>
          </p:cNvSpPr>
          <p:nvPr>
            <p:ph type="sldNum" sz="quarter" idx="12"/>
          </p:nvPr>
        </p:nvSpPr>
        <p:spPr/>
        <p:txBody>
          <a:bodyPr/>
          <a:lstStyle/>
          <a:p>
            <a:r>
              <a:rPr lang="en-GB" dirty="0"/>
              <a:t>Slide </a:t>
            </a:r>
            <a:fld id="{DE40C9FC-4879-4F20-9ECA-A574A90476B7}" type="slidenum">
              <a:rPr lang="en-GB" smtClean="0"/>
              <a:pPr/>
              <a:t>1</a:t>
            </a:fld>
            <a:endParaRPr lang="en-GB" dirty="0"/>
          </a:p>
        </p:txBody>
      </p:sp>
      <p:graphicFrame>
        <p:nvGraphicFramePr>
          <p:cNvPr id="9" name="Object 3"/>
          <p:cNvGraphicFramePr>
            <a:graphicFrameLocks noChangeAspect="1"/>
          </p:cNvGraphicFramePr>
          <p:nvPr>
            <p:extLst>
              <p:ext uri="{D42A27DB-BD31-4B8C-83A1-F6EECF244321}">
                <p14:modId xmlns:p14="http://schemas.microsoft.com/office/powerpoint/2010/main" val="3239215845"/>
              </p:ext>
            </p:extLst>
          </p:nvPr>
        </p:nvGraphicFramePr>
        <p:xfrm>
          <a:off x="722313" y="3070600"/>
          <a:ext cx="11212512" cy="3006725"/>
        </p:xfrm>
        <a:graphic>
          <a:graphicData uri="http://schemas.openxmlformats.org/presentationml/2006/ole">
            <mc:AlternateContent xmlns:mc="http://schemas.openxmlformats.org/markup-compatibility/2006">
              <mc:Choice xmlns:v="urn:schemas-microsoft-com:vml" Requires="v">
                <p:oleObj spid="_x0000_s1135" name="Document" r:id="rId3" imgW="10208786" imgH="2742120" progId="Word.Document.8">
                  <p:embed/>
                </p:oleObj>
              </mc:Choice>
              <mc:Fallback>
                <p:oleObj name="Document" r:id="rId3" imgW="10208786" imgH="2742120" progId="Word.Document.8">
                  <p:embed/>
                  <p:pic>
                    <p:nvPicPr>
                      <p:cNvPr id="9" name="Object 3"/>
                      <p:cNvPicPr>
                        <a:picLocks noChangeAspect="1" noChangeArrowheads="1"/>
                      </p:cNvPicPr>
                      <p:nvPr/>
                    </p:nvPicPr>
                    <p:blipFill>
                      <a:blip r:embed="rId4"/>
                      <a:srcRect/>
                      <a:stretch>
                        <a:fillRect/>
                      </a:stretch>
                    </p:blipFill>
                    <p:spPr bwMode="auto">
                      <a:xfrm>
                        <a:off x="722313" y="3070600"/>
                        <a:ext cx="11212512" cy="3006725"/>
                      </a:xfrm>
                      <a:prstGeom prst="rect">
                        <a:avLst/>
                      </a:prstGeom>
                      <a:noFill/>
                    </p:spPr>
                  </p:pic>
                </p:oleObj>
              </mc:Fallback>
            </mc:AlternateContent>
          </a:graphicData>
        </a:graphic>
      </p:graphicFrame>
      <p:sp>
        <p:nvSpPr>
          <p:cNvPr id="10" name="Rectangle 4"/>
          <p:cNvSpPr>
            <a:spLocks noChangeArrowheads="1"/>
          </p:cNvSpPr>
          <p:nvPr/>
        </p:nvSpPr>
        <p:spPr bwMode="auto">
          <a:xfrm>
            <a:off x="929217" y="25598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1" name="页脚占位符 4">
            <a:extLst>
              <a:ext uri="{FF2B5EF4-FFF2-40B4-BE49-F238E27FC236}">
                <a16:creationId xmlns:a16="http://schemas.microsoft.com/office/drawing/2014/main" id="{B8DCA402-A6CF-4557-ABFA-A589D5A7BD1A}"/>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122611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25ED1-AF02-42AD-A0BE-5A2EAAC80B81}"/>
              </a:ext>
            </a:extLst>
          </p:cNvPr>
          <p:cNvSpPr>
            <a:spLocks noGrp="1"/>
          </p:cNvSpPr>
          <p:nvPr>
            <p:ph type="title"/>
          </p:nvPr>
        </p:nvSpPr>
        <p:spPr/>
        <p:txBody>
          <a:bodyPr/>
          <a:lstStyle/>
          <a:p>
            <a:r>
              <a:rPr lang="en-US" altLang="zh-CN" dirty="0"/>
              <a:t>SP 2</a:t>
            </a:r>
            <a:endParaRPr lang="en-US" dirty="0"/>
          </a:p>
        </p:txBody>
      </p:sp>
      <p:sp>
        <p:nvSpPr>
          <p:cNvPr id="3" name="Content Placeholder 2">
            <a:extLst>
              <a:ext uri="{FF2B5EF4-FFF2-40B4-BE49-F238E27FC236}">
                <a16:creationId xmlns:a16="http://schemas.microsoft.com/office/drawing/2014/main" id="{63425516-23FE-4F49-83E8-11E1360A153B}"/>
              </a:ext>
            </a:extLst>
          </p:cNvPr>
          <p:cNvSpPr>
            <a:spLocks noGrp="1"/>
          </p:cNvSpPr>
          <p:nvPr>
            <p:ph idx="1"/>
          </p:nvPr>
        </p:nvSpPr>
        <p:spPr/>
        <p:txBody>
          <a:bodyPr/>
          <a:lstStyle/>
          <a:p>
            <a:r>
              <a:rPr lang="en-US" altLang="zh-CN" b="0" dirty="0"/>
              <a:t>Do you agree to set certain conditions under which APs within the MLD AP can enter PS mode, and STAs within the MLD STA can wake up the PS-mode AP through the primary link (Implicit mode) in R2?</a:t>
            </a:r>
          </a:p>
          <a:p>
            <a:r>
              <a:rPr lang="en-US" altLang="zh-CN" b="0" dirty="0"/>
              <a:t>Conditions:</a:t>
            </a:r>
          </a:p>
          <a:p>
            <a:r>
              <a:rPr lang="en-US" altLang="zh-CN" b="0" dirty="0"/>
              <a:t>1) The AP works on the non-primary link </a:t>
            </a:r>
          </a:p>
          <a:p>
            <a:r>
              <a:rPr lang="en-US" altLang="zh-CN" b="0" dirty="0"/>
              <a:t>2) No non-MLD STAs connected to the AP </a:t>
            </a:r>
          </a:p>
          <a:p>
            <a:r>
              <a:rPr lang="en-US" altLang="zh-CN" b="0" dirty="0"/>
              <a:t>3) Sleep time should be within all </a:t>
            </a:r>
            <a:r>
              <a:rPr lang="en-US" altLang="zh-CN" b="0" dirty="0" err="1"/>
              <a:t>STAs’</a:t>
            </a:r>
            <a:r>
              <a:rPr lang="en-US" altLang="zh-CN" b="0" dirty="0"/>
              <a:t> doze time</a:t>
            </a:r>
            <a:endParaRPr lang="zh-CN" altLang="en-US" b="0" dirty="0"/>
          </a:p>
          <a:p>
            <a:endParaRPr lang="en-US" dirty="0"/>
          </a:p>
        </p:txBody>
      </p:sp>
      <p:sp>
        <p:nvSpPr>
          <p:cNvPr id="4" name="灯片编号占位符 5">
            <a:extLst>
              <a:ext uri="{FF2B5EF4-FFF2-40B4-BE49-F238E27FC236}">
                <a16:creationId xmlns:a16="http://schemas.microsoft.com/office/drawing/2014/main" id="{565932D7-EBAE-40A6-8CA8-443667BCB5C8}"/>
              </a:ext>
            </a:extLst>
          </p:cNvPr>
          <p:cNvSpPr>
            <a:spLocks noGrp="1"/>
          </p:cNvSpPr>
          <p:nvPr>
            <p:ph type="sldNum" sz="quarter" idx="12"/>
          </p:nvPr>
        </p:nvSpPr>
        <p:spPr/>
        <p:txBody>
          <a:bodyPr/>
          <a:lstStyle/>
          <a:p>
            <a:r>
              <a:rPr lang="en-GB" dirty="0"/>
              <a:t>Slide </a:t>
            </a:r>
            <a:fld id="{DE40C9FC-4879-4F20-9ECA-A574A90476B7}" type="slidenum">
              <a:rPr lang="en-GB" smtClean="0"/>
              <a:pPr/>
              <a:t>10</a:t>
            </a:fld>
            <a:endParaRPr lang="en-GB" dirty="0"/>
          </a:p>
        </p:txBody>
      </p:sp>
      <p:sp>
        <p:nvSpPr>
          <p:cNvPr id="7" name="页脚占位符 4">
            <a:extLst>
              <a:ext uri="{FF2B5EF4-FFF2-40B4-BE49-F238E27FC236}">
                <a16:creationId xmlns:a16="http://schemas.microsoft.com/office/drawing/2014/main" id="{5DC3DD8E-F549-4442-A065-DF7C96D88DE3}"/>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706160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80801-69EC-46A6-B10D-3BC62A72ABB2}"/>
              </a:ext>
            </a:extLst>
          </p:cNvPr>
          <p:cNvSpPr>
            <a:spLocks noGrp="1"/>
          </p:cNvSpPr>
          <p:nvPr>
            <p:ph type="title"/>
          </p:nvPr>
        </p:nvSpPr>
        <p:spPr/>
        <p:txBody>
          <a:bodyPr/>
          <a:lstStyle/>
          <a:p>
            <a:r>
              <a:rPr lang="en-US" altLang="zh-CN" dirty="0"/>
              <a:t>SP 3</a:t>
            </a:r>
            <a:endParaRPr lang="en-US" dirty="0"/>
          </a:p>
        </p:txBody>
      </p:sp>
      <p:sp>
        <p:nvSpPr>
          <p:cNvPr id="3" name="Content Placeholder 2">
            <a:extLst>
              <a:ext uri="{FF2B5EF4-FFF2-40B4-BE49-F238E27FC236}">
                <a16:creationId xmlns:a16="http://schemas.microsoft.com/office/drawing/2014/main" id="{B93C09D3-10EA-4FF3-80DB-D704DEE6920B}"/>
              </a:ext>
            </a:extLst>
          </p:cNvPr>
          <p:cNvSpPr>
            <a:spLocks noGrp="1"/>
          </p:cNvSpPr>
          <p:nvPr>
            <p:ph idx="1"/>
          </p:nvPr>
        </p:nvSpPr>
        <p:spPr/>
        <p:txBody>
          <a:bodyPr>
            <a:normAutofit lnSpcReduction="10000"/>
          </a:bodyPr>
          <a:lstStyle/>
          <a:p>
            <a:pPr algn="just"/>
            <a:r>
              <a:rPr lang="en-US" altLang="zh-CN" b="0" dirty="0"/>
              <a:t>Do you agree to set certain conditions under which APs affiliated to the MLD AP can announce to enter PS mode, and STAs within the MLD STA can wake up through the primary link? </a:t>
            </a:r>
            <a:r>
              <a:rPr lang="en-US" b="0" dirty="0"/>
              <a:t>The announcement can be sent by the AP planning to enter PS mode in DTIM on the non-primary link and the PS status of the AP on non-primary link can be indicated by the AP within the same MLD AP on primary link </a:t>
            </a:r>
            <a:r>
              <a:rPr lang="en-US" altLang="zh-CN" b="0" dirty="0"/>
              <a:t>(Explicit mode) in R2?</a:t>
            </a:r>
          </a:p>
          <a:p>
            <a:endParaRPr lang="en-US" altLang="zh-CN" dirty="0"/>
          </a:p>
          <a:p>
            <a:r>
              <a:rPr lang="en-US" altLang="zh-CN" b="0" dirty="0"/>
              <a:t>Conditions:</a:t>
            </a:r>
          </a:p>
          <a:p>
            <a:r>
              <a:rPr lang="en-US" altLang="zh-CN" b="0" dirty="0"/>
              <a:t>1) The AP works on the non-primary link </a:t>
            </a:r>
          </a:p>
          <a:p>
            <a:r>
              <a:rPr lang="en-US" altLang="zh-CN" b="0" dirty="0"/>
              <a:t>2) No non-MLD STAs connected to the AP affiliated to the MLD AP</a:t>
            </a:r>
          </a:p>
          <a:p>
            <a:r>
              <a:rPr lang="en-US" altLang="zh-CN" b="0" dirty="0"/>
              <a:t>Note:</a:t>
            </a:r>
          </a:p>
          <a:p>
            <a:r>
              <a:rPr lang="en-US" altLang="zh-CN" b="0" dirty="0"/>
              <a:t>Signaling TBD</a:t>
            </a:r>
            <a:endParaRPr lang="zh-CN" altLang="en-US" b="0" dirty="0"/>
          </a:p>
          <a:p>
            <a:endParaRPr lang="en-US" dirty="0"/>
          </a:p>
        </p:txBody>
      </p:sp>
      <p:sp>
        <p:nvSpPr>
          <p:cNvPr id="4" name="灯片编号占位符 5">
            <a:extLst>
              <a:ext uri="{FF2B5EF4-FFF2-40B4-BE49-F238E27FC236}">
                <a16:creationId xmlns:a16="http://schemas.microsoft.com/office/drawing/2014/main" id="{4E9B69AA-AFB4-420A-8C0C-32DE8C3AE92A}"/>
              </a:ext>
            </a:extLst>
          </p:cNvPr>
          <p:cNvSpPr>
            <a:spLocks noGrp="1"/>
          </p:cNvSpPr>
          <p:nvPr>
            <p:ph type="sldNum" sz="quarter" idx="12"/>
          </p:nvPr>
        </p:nvSpPr>
        <p:spPr/>
        <p:txBody>
          <a:bodyPr/>
          <a:lstStyle/>
          <a:p>
            <a:r>
              <a:rPr lang="en-GB" dirty="0"/>
              <a:t>Slide </a:t>
            </a:r>
            <a:fld id="{DE40C9FC-4879-4F20-9ECA-A574A90476B7}" type="slidenum">
              <a:rPr lang="en-GB" smtClean="0"/>
              <a:pPr/>
              <a:t>11</a:t>
            </a:fld>
            <a:endParaRPr lang="en-GB" dirty="0"/>
          </a:p>
        </p:txBody>
      </p:sp>
      <p:sp>
        <p:nvSpPr>
          <p:cNvPr id="7" name="页脚占位符 4">
            <a:extLst>
              <a:ext uri="{FF2B5EF4-FFF2-40B4-BE49-F238E27FC236}">
                <a16:creationId xmlns:a16="http://schemas.microsoft.com/office/drawing/2014/main" id="{1C05EDB3-F2B8-4510-8A5E-0C4A1D2DE4F7}"/>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860111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838200" y="1563757"/>
            <a:ext cx="10488084" cy="4760843"/>
          </a:xfrm>
        </p:spPr>
        <p:txBody>
          <a:bodyPr>
            <a:normAutofit/>
          </a:bodyPr>
          <a:lstStyle/>
          <a:p>
            <a:pPr>
              <a:buFont typeface="Arial" panose="020B0604020202020204" pitchFamily="34" charset="0"/>
              <a:buChar char="•"/>
            </a:pPr>
            <a:r>
              <a:rPr lang="en-US" altLang="zh-CN" sz="2400" b="0" dirty="0"/>
              <a:t>In 802.11ax and the previous SPEC, a lot of PS at STA side had be defined, such as (D)TIM, WMM-PS, WNM-PS, TWT, intra-PPDU and so on.</a:t>
            </a:r>
          </a:p>
          <a:p>
            <a:pPr>
              <a:buFont typeface="Arial" panose="020B0604020202020204" pitchFamily="34" charset="0"/>
              <a:buChar char="•"/>
            </a:pPr>
            <a:r>
              <a:rPr lang="en-US" altLang="zh-CN" sz="2400" b="0" dirty="0"/>
              <a:t>Multi-Link feature becomes a hot candidate feature being discussed in </a:t>
            </a:r>
            <a:r>
              <a:rPr lang="en-US" altLang="zh-CN" sz="2400" b="0" dirty="0" err="1"/>
              <a:t>TGbe</a:t>
            </a:r>
            <a:r>
              <a:rPr lang="en-US" altLang="zh-CN" sz="2400" b="0" dirty="0"/>
              <a:t> group </a:t>
            </a:r>
          </a:p>
          <a:p>
            <a:pPr>
              <a:buFont typeface="Arial" panose="020B0604020202020204" pitchFamily="34" charset="0"/>
              <a:buChar char="•"/>
            </a:pPr>
            <a:r>
              <a:rPr lang="en-US" altLang="zh-CN" sz="2400" b="0" dirty="0"/>
              <a:t>References [1,2,3] have made a lot of contributions on Multi-Link PS operation.</a:t>
            </a:r>
          </a:p>
          <a:p>
            <a:pPr>
              <a:buFont typeface="Arial" panose="020B0604020202020204" pitchFamily="34" charset="0"/>
              <a:buChar char="•"/>
            </a:pPr>
            <a:r>
              <a:rPr lang="en-US" altLang="zh-CN" sz="2400" b="0" dirty="0"/>
              <a:t>To address the issue that the power consumption increase linearly with the number of links , References [2] and [3] introduce Anchor/Primary link mechanism.</a:t>
            </a:r>
          </a:p>
          <a:p>
            <a:r>
              <a:rPr lang="en-US" altLang="zh-CN" sz="2400" b="0" dirty="0"/>
              <a:t>In this presentation, we want to talk about different kinds of PS mode at the MLD AP side based on the concept of Anchor/Primary </a:t>
            </a:r>
            <a:r>
              <a:rPr lang="en-US" altLang="zh-CN" b="0" dirty="0"/>
              <a:t>link</a:t>
            </a:r>
            <a:r>
              <a:rPr lang="en-US" altLang="zh-CN" sz="2400" b="0" dirty="0"/>
              <a:t>s, especially for mobile APs or repeaters powered by battery. </a:t>
            </a:r>
          </a:p>
          <a:p>
            <a:endParaRPr lang="zh-CN" altLang="en-US" dirty="0"/>
          </a:p>
        </p:txBody>
      </p:sp>
      <p:sp>
        <p:nvSpPr>
          <p:cNvPr id="4" name="灯片编号占位符 3"/>
          <p:cNvSpPr>
            <a:spLocks noGrp="1"/>
          </p:cNvSpPr>
          <p:nvPr>
            <p:ph type="sldNum" sz="quarter" idx="12"/>
          </p:nvPr>
        </p:nvSpPr>
        <p:spPr/>
        <p:txBody>
          <a:bodyPr/>
          <a:lstStyle/>
          <a:p>
            <a:r>
              <a:rPr lang="en-GB"/>
              <a:t>Slide </a:t>
            </a:r>
            <a:fld id="{440F5867-744E-4AA6-B0ED-4C44D2DFBB7B}" type="slidenum">
              <a:rPr lang="en-GB" smtClean="0"/>
              <a:pPr/>
              <a:t>2</a:t>
            </a:fld>
            <a:endParaRPr lang="en-GB" dirty="0"/>
          </a:p>
        </p:txBody>
      </p:sp>
      <p:sp>
        <p:nvSpPr>
          <p:cNvPr id="8" name="页脚占位符 4">
            <a:extLst>
              <a:ext uri="{FF2B5EF4-FFF2-40B4-BE49-F238E27FC236}">
                <a16:creationId xmlns:a16="http://schemas.microsoft.com/office/drawing/2014/main" id="{D26089C4-92AE-4981-A4E9-FB624B7C702A}"/>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1946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5B5AF-28A6-45E3-BCD6-D052A9FA6511}"/>
              </a:ext>
            </a:extLst>
          </p:cNvPr>
          <p:cNvSpPr>
            <a:spLocks noGrp="1"/>
          </p:cNvSpPr>
          <p:nvPr>
            <p:ph type="title"/>
          </p:nvPr>
        </p:nvSpPr>
        <p:spPr>
          <a:xfrm>
            <a:off x="838200" y="144790"/>
            <a:ext cx="10515600" cy="1325563"/>
          </a:xfrm>
        </p:spPr>
        <p:txBody>
          <a:bodyPr/>
          <a:lstStyle/>
          <a:p>
            <a:r>
              <a:rPr lang="en-US" dirty="0"/>
              <a:t>Probable design for mobile APs</a:t>
            </a:r>
          </a:p>
        </p:txBody>
      </p:sp>
      <p:sp>
        <p:nvSpPr>
          <p:cNvPr id="3" name="Content Placeholder 2">
            <a:extLst>
              <a:ext uri="{FF2B5EF4-FFF2-40B4-BE49-F238E27FC236}">
                <a16:creationId xmlns:a16="http://schemas.microsoft.com/office/drawing/2014/main" id="{0027D619-95B5-429C-8E0C-8D65E2AEBC95}"/>
              </a:ext>
            </a:extLst>
          </p:cNvPr>
          <p:cNvSpPr>
            <a:spLocks noGrp="1"/>
          </p:cNvSpPr>
          <p:nvPr>
            <p:ph idx="1"/>
          </p:nvPr>
        </p:nvSpPr>
        <p:spPr>
          <a:xfrm>
            <a:off x="838200" y="1718634"/>
            <a:ext cx="10515600" cy="4370197"/>
          </a:xfrm>
        </p:spPr>
        <p:txBody>
          <a:bodyPr/>
          <a:lstStyle/>
          <a:p>
            <a:r>
              <a:rPr lang="en-US" b="0" dirty="0"/>
              <a:t>Mobile APs wake up at TBTT(LP-&gt;FP) and then switch to sleep mode(FP-&gt;LP) after sending out Beacon frame in idle state.</a:t>
            </a:r>
          </a:p>
          <a:p>
            <a:endParaRPr lang="en-US" dirty="0"/>
          </a:p>
          <a:p>
            <a:endParaRPr lang="en-US" dirty="0"/>
          </a:p>
          <a:p>
            <a:endParaRPr lang="en-US" dirty="0"/>
          </a:p>
          <a:p>
            <a:endParaRPr lang="en-US" dirty="0"/>
          </a:p>
          <a:p>
            <a:endParaRPr lang="en-US" dirty="0"/>
          </a:p>
          <a:p>
            <a:endParaRPr lang="en-US" dirty="0"/>
          </a:p>
          <a:p>
            <a:r>
              <a:rPr lang="en-US" b="0" dirty="0"/>
              <a:t>A Mobile AP will stay at FP mode if any STA connects to it.</a:t>
            </a:r>
          </a:p>
        </p:txBody>
      </p:sp>
      <p:sp>
        <p:nvSpPr>
          <p:cNvPr id="6" name="灯片编号占位符 5">
            <a:extLst>
              <a:ext uri="{FF2B5EF4-FFF2-40B4-BE49-F238E27FC236}">
                <a16:creationId xmlns:a16="http://schemas.microsoft.com/office/drawing/2014/main" id="{84E1C416-B324-4DD2-88BB-1AFAC3F95C99}"/>
              </a:ext>
            </a:extLst>
          </p:cNvPr>
          <p:cNvSpPr>
            <a:spLocks noGrp="1"/>
          </p:cNvSpPr>
          <p:nvPr>
            <p:ph type="sldNum" sz="quarter" idx="12"/>
          </p:nvPr>
        </p:nvSpPr>
        <p:spPr/>
        <p:txBody>
          <a:bodyPr/>
          <a:lstStyle/>
          <a:p>
            <a:r>
              <a:rPr lang="en-GB" dirty="0"/>
              <a:t>Slide </a:t>
            </a:r>
            <a:fld id="{DE40C9FC-4879-4F20-9ECA-A574A90476B7}" type="slidenum">
              <a:rPr lang="en-GB" smtClean="0"/>
              <a:pPr/>
              <a:t>3</a:t>
            </a:fld>
            <a:endParaRPr lang="en-GB" dirty="0"/>
          </a:p>
        </p:txBody>
      </p:sp>
      <p:sp>
        <p:nvSpPr>
          <p:cNvPr id="9" name="页脚占位符 4">
            <a:extLst>
              <a:ext uri="{FF2B5EF4-FFF2-40B4-BE49-F238E27FC236}">
                <a16:creationId xmlns:a16="http://schemas.microsoft.com/office/drawing/2014/main" id="{6263294F-D8F9-464E-9442-CB97B4E5DE9C}"/>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pic>
        <p:nvPicPr>
          <p:cNvPr id="7" name="Picture 6">
            <a:extLst>
              <a:ext uri="{FF2B5EF4-FFF2-40B4-BE49-F238E27FC236}">
                <a16:creationId xmlns:a16="http://schemas.microsoft.com/office/drawing/2014/main" id="{CC1F43B8-C75E-4B60-BA7B-7EF6A7AAF061}"/>
              </a:ext>
            </a:extLst>
          </p:cNvPr>
          <p:cNvPicPr>
            <a:picLocks noChangeAspect="1"/>
          </p:cNvPicPr>
          <p:nvPr/>
        </p:nvPicPr>
        <p:blipFill>
          <a:blip r:embed="rId2"/>
          <a:stretch>
            <a:fillRect/>
          </a:stretch>
        </p:blipFill>
        <p:spPr>
          <a:xfrm>
            <a:off x="2089608" y="2641750"/>
            <a:ext cx="7017104" cy="2523963"/>
          </a:xfrm>
          <a:prstGeom prst="rect">
            <a:avLst/>
          </a:prstGeom>
        </p:spPr>
      </p:pic>
    </p:spTree>
    <p:extLst>
      <p:ext uri="{BB962C8B-B14F-4D97-AF65-F5344CB8AC3E}">
        <p14:creationId xmlns:p14="http://schemas.microsoft.com/office/powerpoint/2010/main" val="3791177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572E7-677B-42C4-B952-F2F83D30B447}"/>
              </a:ext>
            </a:extLst>
          </p:cNvPr>
          <p:cNvSpPr>
            <a:spLocks noGrp="1"/>
          </p:cNvSpPr>
          <p:nvPr>
            <p:ph type="title"/>
          </p:nvPr>
        </p:nvSpPr>
        <p:spPr>
          <a:xfrm>
            <a:off x="838200" y="265972"/>
            <a:ext cx="10515600" cy="1325563"/>
          </a:xfrm>
        </p:spPr>
        <p:txBody>
          <a:bodyPr/>
          <a:lstStyle/>
          <a:p>
            <a:r>
              <a:rPr lang="en-US" dirty="0"/>
              <a:t>Proposed solution for </a:t>
            </a:r>
            <a:r>
              <a:rPr lang="en-US" altLang="zh-CN" dirty="0"/>
              <a:t>the </a:t>
            </a:r>
            <a:r>
              <a:rPr lang="en-US" dirty="0"/>
              <a:t>MLD AP in PS mode</a:t>
            </a:r>
          </a:p>
        </p:txBody>
      </p:sp>
      <p:sp>
        <p:nvSpPr>
          <p:cNvPr id="3" name="Content Placeholder 2">
            <a:extLst>
              <a:ext uri="{FF2B5EF4-FFF2-40B4-BE49-F238E27FC236}">
                <a16:creationId xmlns:a16="http://schemas.microsoft.com/office/drawing/2014/main" id="{C3F7F398-FD88-416F-B988-E2516C6DA56F}"/>
              </a:ext>
            </a:extLst>
          </p:cNvPr>
          <p:cNvSpPr>
            <a:spLocks noGrp="1"/>
          </p:cNvSpPr>
          <p:nvPr>
            <p:ph idx="1"/>
          </p:nvPr>
        </p:nvSpPr>
        <p:spPr>
          <a:xfrm>
            <a:off x="838200" y="1333042"/>
            <a:ext cx="10515600" cy="5673686"/>
          </a:xfrm>
        </p:spPr>
        <p:txBody>
          <a:bodyPr>
            <a:normAutofit fontScale="92500" lnSpcReduction="20000"/>
          </a:bodyPr>
          <a:lstStyle/>
          <a:p>
            <a:r>
              <a:rPr lang="en-US" b="0" dirty="0"/>
              <a:t>A MLD device can set up more than one link according to 802.11be SFD. That’s to say, any AP affiliated to the same MLD AP will not be able to enter PS mode even if all associated STAs within the same MLD STA on the same channel are in PS mode. It will consume too much power at the MLD AP side.</a:t>
            </a:r>
          </a:p>
          <a:p>
            <a:endParaRPr lang="en-US" dirty="0"/>
          </a:p>
          <a:p>
            <a:endParaRPr lang="en-US" dirty="0"/>
          </a:p>
          <a:p>
            <a:endParaRPr lang="en-US" dirty="0"/>
          </a:p>
          <a:p>
            <a:endParaRPr lang="en-US" dirty="0"/>
          </a:p>
          <a:p>
            <a:endParaRPr lang="en-US" dirty="0"/>
          </a:p>
          <a:p>
            <a:endParaRPr lang="en-US" dirty="0"/>
          </a:p>
          <a:p>
            <a:r>
              <a:rPr lang="en-US" dirty="0"/>
              <a:t>We propose to define a mechanism that allow the AP within </a:t>
            </a:r>
            <a:r>
              <a:rPr lang="en-US" altLang="zh-CN" dirty="0"/>
              <a:t>the </a:t>
            </a:r>
            <a:r>
              <a:rPr lang="en-US" dirty="0"/>
              <a:t>MLD AP to enter PS mode if </a:t>
            </a:r>
            <a:r>
              <a:rPr lang="en-US" altLang="zh-CN" dirty="0"/>
              <a:t>the following conditions are </a:t>
            </a:r>
            <a:r>
              <a:rPr lang="en-US" dirty="0"/>
              <a:t>met</a:t>
            </a:r>
          </a:p>
          <a:p>
            <a:r>
              <a:rPr lang="en-US" b="0" dirty="0"/>
              <a:t>      1) The AP work on </a:t>
            </a:r>
            <a:r>
              <a:rPr lang="en-US" altLang="zh-CN" b="0" dirty="0"/>
              <a:t>the</a:t>
            </a:r>
            <a:r>
              <a:rPr lang="en-US" b="0" dirty="0"/>
              <a:t> non-primary link</a:t>
            </a:r>
          </a:p>
          <a:p>
            <a:pPr marL="0" indent="0">
              <a:buNone/>
            </a:pPr>
            <a:r>
              <a:rPr lang="en-US" b="0" dirty="0"/>
              <a:t>           2) NO non-MLD devices connected to the AP</a:t>
            </a:r>
          </a:p>
          <a:p>
            <a:pPr marL="0" indent="0">
              <a:buNone/>
            </a:pPr>
            <a:r>
              <a:rPr lang="en-US" sz="2200" b="0" dirty="0">
                <a:solidFill>
                  <a:srgbClr val="FF0000"/>
                </a:solidFill>
              </a:rPr>
              <a:t>Since a non-MLD device only has one link associated with </a:t>
            </a:r>
            <a:r>
              <a:rPr lang="en-US" altLang="zh-CN" sz="2200" b="0" dirty="0">
                <a:solidFill>
                  <a:srgbClr val="FF0000"/>
                </a:solidFill>
              </a:rPr>
              <a:t>the</a:t>
            </a:r>
            <a:r>
              <a:rPr lang="en-US" sz="2200" b="0" dirty="0">
                <a:solidFill>
                  <a:srgbClr val="FF0000"/>
                </a:solidFill>
              </a:rPr>
              <a:t> MLD AP, so </a:t>
            </a:r>
            <a:r>
              <a:rPr lang="en-US" altLang="zh-CN" sz="2200" b="0" dirty="0">
                <a:solidFill>
                  <a:srgbClr val="FF0000"/>
                </a:solidFill>
              </a:rPr>
              <a:t>the AP </a:t>
            </a:r>
            <a:r>
              <a:rPr lang="en-US" sz="2200" b="0" dirty="0">
                <a:solidFill>
                  <a:srgbClr val="FF0000"/>
                </a:solidFill>
              </a:rPr>
              <a:t>needs to be kept in awake state to receive UL traffic in time.</a:t>
            </a:r>
          </a:p>
          <a:p>
            <a:pPr marL="0" indent="0">
              <a:buNone/>
            </a:pPr>
            <a:r>
              <a:rPr lang="en-US" dirty="0"/>
              <a:t>  </a:t>
            </a:r>
          </a:p>
        </p:txBody>
      </p:sp>
      <p:sp>
        <p:nvSpPr>
          <p:cNvPr id="25" name="灯片编号占位符 5">
            <a:extLst>
              <a:ext uri="{FF2B5EF4-FFF2-40B4-BE49-F238E27FC236}">
                <a16:creationId xmlns:a16="http://schemas.microsoft.com/office/drawing/2014/main" id="{3F4ACB90-3DBA-4EAA-AD32-B9F8DC7A78E4}"/>
              </a:ext>
            </a:extLst>
          </p:cNvPr>
          <p:cNvSpPr>
            <a:spLocks noGrp="1"/>
          </p:cNvSpPr>
          <p:nvPr>
            <p:ph type="sldNum" sz="quarter" idx="12"/>
          </p:nvPr>
        </p:nvSpPr>
        <p:spPr/>
        <p:txBody>
          <a:bodyPr/>
          <a:lstStyle/>
          <a:p>
            <a:r>
              <a:rPr lang="en-GB" dirty="0"/>
              <a:t>Slide </a:t>
            </a:r>
            <a:fld id="{DE40C9FC-4879-4F20-9ECA-A574A90476B7}" type="slidenum">
              <a:rPr lang="en-GB" smtClean="0"/>
              <a:pPr/>
              <a:t>4</a:t>
            </a:fld>
            <a:endParaRPr lang="en-GB" dirty="0"/>
          </a:p>
        </p:txBody>
      </p:sp>
      <p:pic>
        <p:nvPicPr>
          <p:cNvPr id="24" name="Picture 23">
            <a:extLst>
              <a:ext uri="{FF2B5EF4-FFF2-40B4-BE49-F238E27FC236}">
                <a16:creationId xmlns:a16="http://schemas.microsoft.com/office/drawing/2014/main" id="{C3B77823-2D74-4D91-BF09-8D48DAB06FD4}"/>
              </a:ext>
            </a:extLst>
          </p:cNvPr>
          <p:cNvPicPr>
            <a:picLocks noChangeAspect="1"/>
          </p:cNvPicPr>
          <p:nvPr/>
        </p:nvPicPr>
        <p:blipFill>
          <a:blip r:embed="rId2"/>
          <a:stretch>
            <a:fillRect/>
          </a:stretch>
        </p:blipFill>
        <p:spPr>
          <a:xfrm>
            <a:off x="3353831" y="2349398"/>
            <a:ext cx="5663169" cy="2247018"/>
          </a:xfrm>
          <a:prstGeom prst="rect">
            <a:avLst/>
          </a:prstGeom>
        </p:spPr>
      </p:pic>
      <p:sp>
        <p:nvSpPr>
          <p:cNvPr id="7" name="页脚占位符 4">
            <a:extLst>
              <a:ext uri="{FF2B5EF4-FFF2-40B4-BE49-F238E27FC236}">
                <a16:creationId xmlns:a16="http://schemas.microsoft.com/office/drawing/2014/main" id="{BCA4AB5C-58E0-461D-AEBF-3B36F1817E5E}"/>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597446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2631B-A0C0-4020-A52A-8AC614C1B00B}"/>
              </a:ext>
            </a:extLst>
          </p:cNvPr>
          <p:cNvSpPr>
            <a:spLocks noGrp="1"/>
          </p:cNvSpPr>
          <p:nvPr>
            <p:ph type="title"/>
          </p:nvPr>
        </p:nvSpPr>
        <p:spPr/>
        <p:txBody>
          <a:bodyPr/>
          <a:lstStyle/>
          <a:p>
            <a:r>
              <a:rPr lang="en-US" dirty="0"/>
              <a:t>Proposed solution for MLD AP in PS mode (cont.</a:t>
            </a:r>
            <a:r>
              <a:rPr lang="en-US" altLang="zh-CN" dirty="0"/>
              <a:t> )</a:t>
            </a:r>
            <a:endParaRPr lang="en-US" dirty="0"/>
          </a:p>
        </p:txBody>
      </p:sp>
      <p:sp>
        <p:nvSpPr>
          <p:cNvPr id="3" name="Content Placeholder 2">
            <a:extLst>
              <a:ext uri="{FF2B5EF4-FFF2-40B4-BE49-F238E27FC236}">
                <a16:creationId xmlns:a16="http://schemas.microsoft.com/office/drawing/2014/main" id="{92372BA8-B00C-45BD-A54E-2E65FD624CA5}"/>
              </a:ext>
            </a:extLst>
          </p:cNvPr>
          <p:cNvSpPr>
            <a:spLocks noGrp="1"/>
          </p:cNvSpPr>
          <p:nvPr>
            <p:ph idx="1"/>
          </p:nvPr>
        </p:nvSpPr>
        <p:spPr/>
        <p:txBody>
          <a:bodyPr/>
          <a:lstStyle/>
          <a:p>
            <a:pPr marL="0" indent="0">
              <a:buNone/>
            </a:pPr>
            <a:r>
              <a:rPr lang="en-US" dirty="0"/>
              <a:t>Implicit mode:</a:t>
            </a:r>
          </a:p>
          <a:p>
            <a:pPr marL="0" indent="0">
              <a:buNone/>
            </a:pPr>
            <a:r>
              <a:rPr lang="en-US" b="0" dirty="0"/>
              <a:t>The AP within </a:t>
            </a:r>
            <a:r>
              <a:rPr lang="en-US" altLang="zh-CN" b="0" dirty="0"/>
              <a:t>the</a:t>
            </a:r>
            <a:r>
              <a:rPr lang="en-US" b="0" dirty="0"/>
              <a:t> MLD AP cannot enter PS mode unless all STAs within the MLD STA </a:t>
            </a:r>
            <a:r>
              <a:rPr lang="en-US" altLang="zh-CN" b="0" dirty="0"/>
              <a:t>on the link</a:t>
            </a:r>
            <a:r>
              <a:rPr lang="en-US" b="0" dirty="0"/>
              <a:t> stay in PS mode, and need to wake up before any STA exit PS mode or TBTT time comes.</a:t>
            </a:r>
          </a:p>
          <a:p>
            <a:endParaRPr lang="en-US" altLang="zh-CN" dirty="0"/>
          </a:p>
          <a:p>
            <a:endParaRPr lang="en-US" altLang="zh-CN" dirty="0"/>
          </a:p>
          <a:p>
            <a:pPr marL="0" indent="0">
              <a:buNone/>
            </a:pPr>
            <a:endParaRPr lang="en-US" dirty="0"/>
          </a:p>
        </p:txBody>
      </p:sp>
      <p:sp>
        <p:nvSpPr>
          <p:cNvPr id="6" name="灯片编号占位符 5">
            <a:extLst>
              <a:ext uri="{FF2B5EF4-FFF2-40B4-BE49-F238E27FC236}">
                <a16:creationId xmlns:a16="http://schemas.microsoft.com/office/drawing/2014/main" id="{CAD574B2-DCC5-4718-BFDC-CB66BA749EE1}"/>
              </a:ext>
            </a:extLst>
          </p:cNvPr>
          <p:cNvSpPr>
            <a:spLocks noGrp="1"/>
          </p:cNvSpPr>
          <p:nvPr>
            <p:ph type="sldNum" sz="quarter" idx="12"/>
          </p:nvPr>
        </p:nvSpPr>
        <p:spPr/>
        <p:txBody>
          <a:bodyPr/>
          <a:lstStyle/>
          <a:p>
            <a:r>
              <a:rPr lang="en-GB" dirty="0"/>
              <a:t>Slide </a:t>
            </a:r>
            <a:fld id="{DE40C9FC-4879-4F20-9ECA-A574A90476B7}" type="slidenum">
              <a:rPr lang="en-GB" smtClean="0"/>
              <a:pPr/>
              <a:t>5</a:t>
            </a:fld>
            <a:endParaRPr lang="en-GB" dirty="0"/>
          </a:p>
        </p:txBody>
      </p:sp>
      <p:pic>
        <p:nvPicPr>
          <p:cNvPr id="4" name="Picture 3">
            <a:extLst>
              <a:ext uri="{FF2B5EF4-FFF2-40B4-BE49-F238E27FC236}">
                <a16:creationId xmlns:a16="http://schemas.microsoft.com/office/drawing/2014/main" id="{3D8A03E5-D434-4B6D-B7B2-29B68C62CA3E}"/>
              </a:ext>
            </a:extLst>
          </p:cNvPr>
          <p:cNvPicPr>
            <a:picLocks noChangeAspect="1"/>
          </p:cNvPicPr>
          <p:nvPr/>
        </p:nvPicPr>
        <p:blipFill>
          <a:blip r:embed="rId2"/>
          <a:stretch>
            <a:fillRect/>
          </a:stretch>
        </p:blipFill>
        <p:spPr>
          <a:xfrm>
            <a:off x="2273476" y="3221225"/>
            <a:ext cx="7645047" cy="3279932"/>
          </a:xfrm>
          <a:prstGeom prst="rect">
            <a:avLst/>
          </a:prstGeom>
        </p:spPr>
      </p:pic>
      <p:sp>
        <p:nvSpPr>
          <p:cNvPr id="9" name="页脚占位符 4">
            <a:extLst>
              <a:ext uri="{FF2B5EF4-FFF2-40B4-BE49-F238E27FC236}">
                <a16:creationId xmlns:a16="http://schemas.microsoft.com/office/drawing/2014/main" id="{4A7509E6-44B9-465D-A6E1-AACDE23CF03A}"/>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584633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97CDC-1A36-4DC1-8BD0-2CA44E8C948D}"/>
              </a:ext>
            </a:extLst>
          </p:cNvPr>
          <p:cNvSpPr>
            <a:spLocks noGrp="1"/>
          </p:cNvSpPr>
          <p:nvPr>
            <p:ph type="title"/>
          </p:nvPr>
        </p:nvSpPr>
        <p:spPr/>
        <p:txBody>
          <a:bodyPr/>
          <a:lstStyle/>
          <a:p>
            <a:r>
              <a:rPr lang="en-US" altLang="zh-CN" dirty="0"/>
              <a:t>Proposed solution for MLD AP in PS mode (cont. )</a:t>
            </a:r>
            <a:endParaRPr lang="en-US" dirty="0"/>
          </a:p>
        </p:txBody>
      </p:sp>
      <p:sp>
        <p:nvSpPr>
          <p:cNvPr id="3" name="Content Placeholder 2">
            <a:extLst>
              <a:ext uri="{FF2B5EF4-FFF2-40B4-BE49-F238E27FC236}">
                <a16:creationId xmlns:a16="http://schemas.microsoft.com/office/drawing/2014/main" id="{F9530D9C-8C90-4C75-AC7E-A7E003706919}"/>
              </a:ext>
            </a:extLst>
          </p:cNvPr>
          <p:cNvSpPr>
            <a:spLocks noGrp="1"/>
          </p:cNvSpPr>
          <p:nvPr>
            <p:ph idx="1"/>
          </p:nvPr>
        </p:nvSpPr>
        <p:spPr>
          <a:xfrm>
            <a:off x="38391" y="1906309"/>
            <a:ext cx="5537653" cy="4520091"/>
          </a:xfrm>
        </p:spPr>
        <p:txBody>
          <a:bodyPr>
            <a:normAutofit fontScale="55000" lnSpcReduction="20000"/>
          </a:bodyPr>
          <a:lstStyle/>
          <a:p>
            <a:r>
              <a:rPr lang="en-US" altLang="zh-CN" sz="3400" dirty="0"/>
              <a:t>Explicit mode:</a:t>
            </a:r>
          </a:p>
          <a:p>
            <a:pPr marL="0" indent="0">
              <a:buNone/>
            </a:pPr>
            <a:r>
              <a:rPr lang="en-US" sz="3400" b="0" dirty="0"/>
              <a:t>Define a signal which can be sent or indicated by the AP on non-primary link and can be </a:t>
            </a:r>
            <a:r>
              <a:rPr lang="en-US" altLang="zh-CN" sz="3400" b="0" dirty="0"/>
              <a:t>indicated by the AP within the same MLD AP on the primary link </a:t>
            </a:r>
            <a:r>
              <a:rPr lang="en-US" sz="3400" b="0" dirty="0"/>
              <a:t>that indicates the AP on the non-primary link enters PS mode, and APs in this scenario can be </a:t>
            </a:r>
            <a:r>
              <a:rPr lang="en-US" altLang="zh-CN" sz="3400" b="0" dirty="0"/>
              <a:t>woke up by </a:t>
            </a:r>
            <a:r>
              <a:rPr lang="en-US" sz="3400" b="0" dirty="0"/>
              <a:t>any MLD STA on the primary link. </a:t>
            </a:r>
          </a:p>
          <a:p>
            <a:pPr marL="0" indent="0">
              <a:buNone/>
            </a:pPr>
            <a:r>
              <a:rPr lang="en-US" sz="3400" b="0" dirty="0"/>
              <a:t>Op1: The AP on the non-primary link announce it will enter PS mode in the DTIM time(Beacon frame) so that all associated STAs can wake up and receive this signal.</a:t>
            </a:r>
          </a:p>
          <a:p>
            <a:pPr marL="0" indent="0">
              <a:buNone/>
            </a:pPr>
            <a:r>
              <a:rPr lang="en-US" sz="3400" b="0" dirty="0"/>
              <a:t>Op2: The AP within the same MLD AP on the primary link can indicate the PS-mode AP’s status in the RNR or ML element.</a:t>
            </a:r>
          </a:p>
          <a:p>
            <a:pPr marL="0" indent="0">
              <a:buNone/>
            </a:pPr>
            <a:endParaRPr lang="en-US" sz="3400" b="0" dirty="0"/>
          </a:p>
          <a:p>
            <a:pPr marL="0" indent="0">
              <a:buNone/>
            </a:pPr>
            <a:r>
              <a:rPr lang="en-US" sz="3400" b="0" dirty="0">
                <a:solidFill>
                  <a:srgbClr val="FF0000"/>
                </a:solidFill>
              </a:rPr>
              <a:t>Signal TBD(consider reuse TWT IE)</a:t>
            </a:r>
          </a:p>
          <a:p>
            <a:endParaRPr lang="en-US" dirty="0"/>
          </a:p>
        </p:txBody>
      </p:sp>
      <p:sp>
        <p:nvSpPr>
          <p:cNvPr id="7" name="灯片编号占位符 5">
            <a:extLst>
              <a:ext uri="{FF2B5EF4-FFF2-40B4-BE49-F238E27FC236}">
                <a16:creationId xmlns:a16="http://schemas.microsoft.com/office/drawing/2014/main" id="{EE275E3D-50CC-49ED-92D2-51E3345DF540}"/>
              </a:ext>
            </a:extLst>
          </p:cNvPr>
          <p:cNvSpPr>
            <a:spLocks noGrp="1"/>
          </p:cNvSpPr>
          <p:nvPr>
            <p:ph type="sldNum" sz="quarter" idx="12"/>
          </p:nvPr>
        </p:nvSpPr>
        <p:spPr/>
        <p:txBody>
          <a:bodyPr/>
          <a:lstStyle/>
          <a:p>
            <a:r>
              <a:rPr lang="en-GB" dirty="0"/>
              <a:t>Slide </a:t>
            </a:r>
            <a:fld id="{DE40C9FC-4879-4F20-9ECA-A574A90476B7}" type="slidenum">
              <a:rPr lang="en-GB" smtClean="0"/>
              <a:pPr/>
              <a:t>6</a:t>
            </a:fld>
            <a:endParaRPr lang="en-GB" dirty="0"/>
          </a:p>
        </p:txBody>
      </p:sp>
      <p:sp>
        <p:nvSpPr>
          <p:cNvPr id="9" name="页脚占位符 4">
            <a:extLst>
              <a:ext uri="{FF2B5EF4-FFF2-40B4-BE49-F238E27FC236}">
                <a16:creationId xmlns:a16="http://schemas.microsoft.com/office/drawing/2014/main" id="{D3957B5D-6F98-480C-B7E7-8F8424975FF8}"/>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pic>
        <p:nvPicPr>
          <p:cNvPr id="6" name="Picture 5">
            <a:extLst>
              <a:ext uri="{FF2B5EF4-FFF2-40B4-BE49-F238E27FC236}">
                <a16:creationId xmlns:a16="http://schemas.microsoft.com/office/drawing/2014/main" id="{723EFC39-6B8C-4B6B-B897-EADF7161AC82}"/>
              </a:ext>
            </a:extLst>
          </p:cNvPr>
          <p:cNvPicPr>
            <a:picLocks noChangeAspect="1"/>
          </p:cNvPicPr>
          <p:nvPr/>
        </p:nvPicPr>
        <p:blipFill>
          <a:blip r:embed="rId2"/>
          <a:stretch>
            <a:fillRect/>
          </a:stretch>
        </p:blipFill>
        <p:spPr>
          <a:xfrm>
            <a:off x="5315407" y="2309855"/>
            <a:ext cx="7047587" cy="3438442"/>
          </a:xfrm>
          <a:prstGeom prst="rect">
            <a:avLst/>
          </a:prstGeom>
        </p:spPr>
      </p:pic>
    </p:spTree>
    <p:extLst>
      <p:ext uri="{BB962C8B-B14F-4D97-AF65-F5344CB8AC3E}">
        <p14:creationId xmlns:p14="http://schemas.microsoft.com/office/powerpoint/2010/main" val="1746391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61AF3-0515-44BF-961E-5EF8A19569A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A8D1842-0CC7-4312-871E-A81D0DDE662F}"/>
              </a:ext>
            </a:extLst>
          </p:cNvPr>
          <p:cNvSpPr>
            <a:spLocks noGrp="1"/>
          </p:cNvSpPr>
          <p:nvPr>
            <p:ph idx="1"/>
          </p:nvPr>
        </p:nvSpPr>
        <p:spPr/>
        <p:txBody>
          <a:bodyPr/>
          <a:lstStyle/>
          <a:p>
            <a:r>
              <a:rPr lang="en-US" dirty="0"/>
              <a:t>Proposal to define </a:t>
            </a:r>
            <a:r>
              <a:rPr lang="en-US"/>
              <a:t>a PS mechanism </a:t>
            </a:r>
            <a:r>
              <a:rPr lang="en-US" dirty="0"/>
              <a:t>at the MLD AP side</a:t>
            </a:r>
          </a:p>
          <a:p>
            <a:r>
              <a:rPr lang="en-US" dirty="0"/>
              <a:t>Introduction to two methods about MLD AP PS mode</a:t>
            </a:r>
          </a:p>
        </p:txBody>
      </p:sp>
      <p:sp>
        <p:nvSpPr>
          <p:cNvPr id="4" name="灯片编号占位符 5">
            <a:extLst>
              <a:ext uri="{FF2B5EF4-FFF2-40B4-BE49-F238E27FC236}">
                <a16:creationId xmlns:a16="http://schemas.microsoft.com/office/drawing/2014/main" id="{732CABBD-84C4-495A-B41C-0F8F2972D3EB}"/>
              </a:ext>
            </a:extLst>
          </p:cNvPr>
          <p:cNvSpPr>
            <a:spLocks noGrp="1"/>
          </p:cNvSpPr>
          <p:nvPr>
            <p:ph type="sldNum" sz="quarter" idx="12"/>
          </p:nvPr>
        </p:nvSpPr>
        <p:spPr/>
        <p:txBody>
          <a:bodyPr/>
          <a:lstStyle/>
          <a:p>
            <a:r>
              <a:rPr lang="en-GB" dirty="0"/>
              <a:t>Slide </a:t>
            </a:r>
            <a:fld id="{DE40C9FC-4879-4F20-9ECA-A574A90476B7}" type="slidenum">
              <a:rPr lang="en-GB" smtClean="0"/>
              <a:pPr/>
              <a:t>7</a:t>
            </a:fld>
            <a:endParaRPr lang="en-GB" dirty="0"/>
          </a:p>
        </p:txBody>
      </p:sp>
      <p:sp>
        <p:nvSpPr>
          <p:cNvPr id="7" name="页脚占位符 4">
            <a:extLst>
              <a:ext uri="{FF2B5EF4-FFF2-40B4-BE49-F238E27FC236}">
                <a16:creationId xmlns:a16="http://schemas.microsoft.com/office/drawing/2014/main" id="{5D8782E6-7FCD-4759-9911-E615E6533B10}"/>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86147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pPr marL="0" indent="0">
              <a:spcBef>
                <a:spcPts val="600"/>
              </a:spcBef>
              <a:spcAft>
                <a:spcPts val="600"/>
              </a:spcAft>
              <a:buNone/>
            </a:pPr>
            <a:r>
              <a:rPr lang="en-GB" altLang="zh-CN" dirty="0"/>
              <a:t>[1] </a:t>
            </a:r>
            <a:r>
              <a:rPr lang="en-US" altLang="zh-CN" dirty="0"/>
              <a:t>IEEE 802.11-19/1526r0 multi-link power save</a:t>
            </a:r>
          </a:p>
          <a:p>
            <a:pPr marL="0" indent="0">
              <a:spcBef>
                <a:spcPts val="600"/>
              </a:spcBef>
              <a:spcAft>
                <a:spcPts val="600"/>
              </a:spcAft>
              <a:buNone/>
            </a:pPr>
            <a:r>
              <a:rPr lang="en-US" altLang="zh-CN" dirty="0"/>
              <a:t>[2] IEEE 802.11-19/1510r0 power saving considering multi-link</a:t>
            </a:r>
          </a:p>
          <a:p>
            <a:pPr marL="0" indent="0">
              <a:spcBef>
                <a:spcPts val="600"/>
              </a:spcBef>
              <a:spcAft>
                <a:spcPts val="600"/>
              </a:spcAft>
              <a:buNone/>
            </a:pPr>
            <a:r>
              <a:rPr lang="en-US" altLang="zh-CN" dirty="0"/>
              <a:t>[3] IEEE 802.11-19/1988r3 Power Save for Multi-link</a:t>
            </a:r>
            <a:endParaRPr lang="zh-CN" altLang="en-US" dirty="0"/>
          </a:p>
        </p:txBody>
      </p:sp>
      <p:sp>
        <p:nvSpPr>
          <p:cNvPr id="4" name="灯片编号占位符 3"/>
          <p:cNvSpPr>
            <a:spLocks noGrp="1"/>
          </p:cNvSpPr>
          <p:nvPr>
            <p:ph type="sldNum" sz="quarter" idx="12"/>
          </p:nvPr>
        </p:nvSpPr>
        <p:spPr/>
        <p:txBody>
          <a:bodyPr/>
          <a:lstStyle/>
          <a:p>
            <a:r>
              <a:rPr lang="en-GB"/>
              <a:t>Slide </a:t>
            </a:r>
            <a:fld id="{440F5867-744E-4AA6-B0ED-4C44D2DFBB7B}" type="slidenum">
              <a:rPr lang="en-GB" smtClean="0"/>
              <a:pPr/>
              <a:t>8</a:t>
            </a:fld>
            <a:endParaRPr lang="en-GB" dirty="0"/>
          </a:p>
        </p:txBody>
      </p:sp>
      <p:sp>
        <p:nvSpPr>
          <p:cNvPr id="5" name="页脚占位符 4"/>
          <p:cNvSpPr>
            <a:spLocks noGrp="1"/>
          </p:cNvSpPr>
          <p:nvPr>
            <p:ph type="ftr"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a:t>.</a:t>
            </a:r>
            <a:endParaRPr lang="en-GB" dirty="0"/>
          </a:p>
        </p:txBody>
      </p:sp>
      <p:sp>
        <p:nvSpPr>
          <p:cNvPr id="8" name="页脚占位符 4">
            <a:extLst>
              <a:ext uri="{FF2B5EF4-FFF2-40B4-BE49-F238E27FC236}">
                <a16:creationId xmlns:a16="http://schemas.microsoft.com/office/drawing/2014/main" id="{C55A6095-A780-4371-AABF-279276947F6B}"/>
              </a:ext>
            </a:extLst>
          </p:cNvPr>
          <p:cNvSpPr txBox="1">
            <a:spLocks/>
          </p:cNvSpPr>
          <p:nvPr/>
        </p:nvSpPr>
        <p:spPr bwMode="auto">
          <a:xfrm>
            <a:off x="9544782" y="6492875"/>
            <a:ext cx="1782924"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marL="0" algn="r" defTabSz="914400" rtl="0" eaLnBrk="0" latinLnBrk="0" hangingPunct="0">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a:t>Jay Yang   (Nokia)</a:t>
            </a:r>
            <a:endParaRPr lang="en-GB" dirty="0"/>
          </a:p>
        </p:txBody>
      </p:sp>
    </p:spTree>
    <p:extLst>
      <p:ext uri="{BB962C8B-B14F-4D97-AF65-F5344CB8AC3E}">
        <p14:creationId xmlns:p14="http://schemas.microsoft.com/office/powerpoint/2010/main" val="4258381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a:t>
            </a:r>
            <a:endParaRPr lang="zh-CN" altLang="en-US" dirty="0"/>
          </a:p>
        </p:txBody>
      </p:sp>
      <p:sp>
        <p:nvSpPr>
          <p:cNvPr id="3" name="内容占位符 2"/>
          <p:cNvSpPr>
            <a:spLocks noGrp="1"/>
          </p:cNvSpPr>
          <p:nvPr>
            <p:ph idx="1"/>
          </p:nvPr>
        </p:nvSpPr>
        <p:spPr/>
        <p:txBody>
          <a:bodyPr/>
          <a:lstStyle/>
          <a:p>
            <a:pPr eaLnBrk="0" hangingPunct="0">
              <a:spcBef>
                <a:spcPct val="20000"/>
              </a:spcBef>
            </a:pPr>
            <a:r>
              <a:rPr lang="en-US" altLang="zh-CN" sz="2400" b="0" dirty="0">
                <a:solidFill>
                  <a:schemeClr val="tx1"/>
                </a:solidFill>
              </a:rPr>
              <a:t>Do you agree to </a:t>
            </a:r>
            <a:r>
              <a:rPr lang="en-US" altLang="zh-CN" sz="2400" b="0" dirty="0"/>
              <a:t>define a mechanism or signal to indicate that the MLD AP enters PS mode in R2?</a:t>
            </a:r>
          </a:p>
          <a:p>
            <a:pPr eaLnBrk="0" hangingPunct="0">
              <a:spcBef>
                <a:spcPct val="20000"/>
              </a:spcBef>
            </a:pPr>
            <a:endParaRPr lang="en-US" altLang="zh-CN" b="0" dirty="0"/>
          </a:p>
          <a:p>
            <a:pPr eaLnBrk="0" hangingPunct="0">
              <a:spcBef>
                <a:spcPct val="20000"/>
              </a:spcBef>
            </a:pPr>
            <a:endParaRPr lang="en-US" altLang="zh-CN" b="0" dirty="0"/>
          </a:p>
          <a:p>
            <a:pPr eaLnBrk="0" hangingPunct="0">
              <a:spcBef>
                <a:spcPct val="20000"/>
              </a:spcBef>
            </a:pPr>
            <a:r>
              <a:rPr lang="en-US" altLang="zh-CN" b="0" dirty="0"/>
              <a:t>Note:</a:t>
            </a:r>
          </a:p>
          <a:p>
            <a:pPr marL="0" indent="0">
              <a:buNone/>
            </a:pPr>
            <a:r>
              <a:rPr lang="en-US" altLang="zh-CN" b="0" dirty="0"/>
              <a:t>	Signaling TBD</a:t>
            </a:r>
            <a:endParaRPr lang="zh-CN" altLang="en-US" b="0" dirty="0"/>
          </a:p>
          <a:p>
            <a:pPr marL="0" indent="0" eaLnBrk="0" hangingPunct="0">
              <a:spcBef>
                <a:spcPct val="20000"/>
              </a:spcBef>
              <a:buNone/>
            </a:pPr>
            <a:endParaRPr lang="zh-CN" altLang="en-US" b="0" dirty="0"/>
          </a:p>
        </p:txBody>
      </p:sp>
      <p:sp>
        <p:nvSpPr>
          <p:cNvPr id="4" name="灯片编号占位符 3"/>
          <p:cNvSpPr>
            <a:spLocks noGrp="1"/>
          </p:cNvSpPr>
          <p:nvPr>
            <p:ph type="sldNum" sz="quarter" idx="12"/>
          </p:nvPr>
        </p:nvSpPr>
        <p:spPr/>
        <p:txBody>
          <a:bodyPr/>
          <a:lstStyle/>
          <a:p>
            <a:r>
              <a:rPr lang="en-GB"/>
              <a:t>Slide </a:t>
            </a:r>
            <a:fld id="{440F5867-744E-4AA6-B0ED-4C44D2DFBB7B}" type="slidenum">
              <a:rPr lang="en-GB" smtClean="0"/>
              <a:pPr/>
              <a:t>9</a:t>
            </a:fld>
            <a:endParaRPr lang="en-GB" dirty="0"/>
          </a:p>
        </p:txBody>
      </p:sp>
      <p:sp>
        <p:nvSpPr>
          <p:cNvPr id="7" name="页脚占位符 4">
            <a:extLst>
              <a:ext uri="{FF2B5EF4-FFF2-40B4-BE49-F238E27FC236}">
                <a16:creationId xmlns:a16="http://schemas.microsoft.com/office/drawing/2014/main" id="{9DEBA11E-D4E7-45AD-99CD-08F9724717E2}"/>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41172323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5283</TotalTime>
  <Words>894</Words>
  <Application>Microsoft Office PowerPoint</Application>
  <PresentationFormat>Widescreen</PresentationFormat>
  <Paragraphs>92</Paragraphs>
  <Slides>11</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802-11-Submission</vt:lpstr>
      <vt:lpstr>Document</vt:lpstr>
      <vt:lpstr>MLD AP Power-saving (PS) Considerations</vt:lpstr>
      <vt:lpstr>Background</vt:lpstr>
      <vt:lpstr>Probable design for mobile APs</vt:lpstr>
      <vt:lpstr>Proposed solution for the MLD AP in PS mode</vt:lpstr>
      <vt:lpstr>Proposed solution for MLD AP in PS mode (cont. )</vt:lpstr>
      <vt:lpstr>Proposed solution for MLD AP in PS mode (cont. )</vt:lpstr>
      <vt:lpstr>Summary</vt:lpstr>
      <vt:lpstr>References</vt:lpstr>
      <vt:lpstr>SP 1</vt:lpstr>
      <vt:lpstr>SP 2</vt:lpstr>
      <vt:lpstr>SP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BSS of Multi-AP Coordination for Non-MLD STA</dc:title>
  <dc:creator>Yang, Zhijie (NSB - CN/Shanghai)</dc:creator>
  <cp:lastModifiedBy>Yang, Zhijie (NSB - CN/Shanghai)</cp:lastModifiedBy>
  <cp:revision>126</cp:revision>
  <dcterms:created xsi:type="dcterms:W3CDTF">2020-05-28T07:03:28Z</dcterms:created>
  <dcterms:modified xsi:type="dcterms:W3CDTF">2020-08-27T06:28:46Z</dcterms:modified>
</cp:coreProperties>
</file>