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896" r:id="rId5"/>
    <p:sldId id="1317" r:id="rId6"/>
    <p:sldId id="1319" r:id="rId7"/>
    <p:sldId id="1320" r:id="rId8"/>
    <p:sldId id="443" r:id="rId9"/>
    <p:sldId id="1321" r:id="rId10"/>
    <p:sldId id="1323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D73658-0908-40E2-806E-CDAF5F06B481}" v="5" dt="2020-07-21T21:59:34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37" autoAdjust="0"/>
  </p:normalViewPr>
  <p:slideViewPr>
    <p:cSldViewPr>
      <p:cViewPr varScale="1">
        <p:scale>
          <a:sx n="79" d="100"/>
          <a:sy n="79" d="100"/>
        </p:scale>
        <p:origin x="542" y="7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35D73658-0908-40E2-806E-CDAF5F06B481}"/>
    <pc:docChg chg="undo custSel modSld">
      <pc:chgData name="Bin Tian" userId="e397d4e6-4b2d-47c1-b080-befae643805b" providerId="ADAL" clId="{35D73658-0908-40E2-806E-CDAF5F06B481}" dt="2020-07-21T21:59:34.454" v="97" actId="403"/>
      <pc:docMkLst>
        <pc:docMk/>
      </pc:docMkLst>
      <pc:sldChg chg="modSp mod">
        <pc:chgData name="Bin Tian" userId="e397d4e6-4b2d-47c1-b080-befae643805b" providerId="ADAL" clId="{35D73658-0908-40E2-806E-CDAF5F06B481}" dt="2020-07-21T21:56:28.242" v="56" actId="20577"/>
        <pc:sldMkLst>
          <pc:docMk/>
          <pc:sldMk cId="1785449195" sldId="443"/>
        </pc:sldMkLst>
        <pc:spChg chg="mod">
          <ac:chgData name="Bin Tian" userId="e397d4e6-4b2d-47c1-b080-befae643805b" providerId="ADAL" clId="{35D73658-0908-40E2-806E-CDAF5F06B481}" dt="2020-07-21T21:54:39.455" v="38" actId="403"/>
          <ac:spMkLst>
            <pc:docMk/>
            <pc:sldMk cId="1785449195" sldId="443"/>
            <ac:spMk id="2" creationId="{00000000-0000-0000-0000-000000000000}"/>
          </ac:spMkLst>
        </pc:spChg>
        <pc:spChg chg="mod">
          <ac:chgData name="Bin Tian" userId="e397d4e6-4b2d-47c1-b080-befae643805b" providerId="ADAL" clId="{35D73658-0908-40E2-806E-CDAF5F06B481}" dt="2020-07-21T21:56:28.242" v="56" actId="20577"/>
          <ac:spMkLst>
            <pc:docMk/>
            <pc:sldMk cId="1785449195" sldId="443"/>
            <ac:spMk id="8" creationId="{F0392EE7-B4E7-2A47-BD70-20C08B2E3AEA}"/>
          </ac:spMkLst>
        </pc:spChg>
        <pc:grpChg chg="mod">
          <ac:chgData name="Bin Tian" userId="e397d4e6-4b2d-47c1-b080-befae643805b" providerId="ADAL" clId="{35D73658-0908-40E2-806E-CDAF5F06B481}" dt="2020-07-21T21:55:00.069" v="44" actId="14100"/>
          <ac:grpSpMkLst>
            <pc:docMk/>
            <pc:sldMk cId="1785449195" sldId="443"/>
            <ac:grpSpMk id="9" creationId="{790678A9-5FAA-4EF1-903A-18E7E55021AC}"/>
          </ac:grpSpMkLst>
        </pc:grpChg>
      </pc:sldChg>
      <pc:sldChg chg="modSp mod">
        <pc:chgData name="Bin Tian" userId="e397d4e6-4b2d-47c1-b080-befae643805b" providerId="ADAL" clId="{35D73658-0908-40E2-806E-CDAF5F06B481}" dt="2020-07-21T21:51:58.556" v="3" actId="20577"/>
        <pc:sldMkLst>
          <pc:docMk/>
          <pc:sldMk cId="0" sldId="896"/>
        </pc:sldMkLst>
        <pc:spChg chg="mod">
          <ac:chgData name="Bin Tian" userId="e397d4e6-4b2d-47c1-b080-befae643805b" providerId="ADAL" clId="{35D73658-0908-40E2-806E-CDAF5F06B481}" dt="2020-07-21T21:51:58.556" v="3" actId="20577"/>
          <ac:spMkLst>
            <pc:docMk/>
            <pc:sldMk cId="0" sldId="896"/>
            <ac:spMk id="15366" creationId="{AAB4AADD-B9F4-45B4-B9D2-5B5E3506EF55}"/>
          </ac:spMkLst>
        </pc:spChg>
      </pc:sldChg>
      <pc:sldChg chg="modSp mod">
        <pc:chgData name="Bin Tian" userId="e397d4e6-4b2d-47c1-b080-befae643805b" providerId="ADAL" clId="{35D73658-0908-40E2-806E-CDAF5F06B481}" dt="2020-07-21T21:52:22.131" v="6" actId="14100"/>
        <pc:sldMkLst>
          <pc:docMk/>
          <pc:sldMk cId="3315803504" sldId="1317"/>
        </pc:sldMkLst>
        <pc:picChg chg="mod">
          <ac:chgData name="Bin Tian" userId="e397d4e6-4b2d-47c1-b080-befae643805b" providerId="ADAL" clId="{35D73658-0908-40E2-806E-CDAF5F06B481}" dt="2020-07-21T21:52:22.131" v="6" actId="14100"/>
          <ac:picMkLst>
            <pc:docMk/>
            <pc:sldMk cId="3315803504" sldId="1317"/>
            <ac:picMk id="8" creationId="{9EDD3732-246B-459B-90E8-7269CB095C18}"/>
          </ac:picMkLst>
        </pc:picChg>
      </pc:sldChg>
      <pc:sldChg chg="modSp mod">
        <pc:chgData name="Bin Tian" userId="e397d4e6-4b2d-47c1-b080-befae643805b" providerId="ADAL" clId="{35D73658-0908-40E2-806E-CDAF5F06B481}" dt="2020-07-21T21:53:29.235" v="7" actId="20577"/>
        <pc:sldMkLst>
          <pc:docMk/>
          <pc:sldMk cId="1777035610" sldId="1320"/>
        </pc:sldMkLst>
        <pc:spChg chg="mod">
          <ac:chgData name="Bin Tian" userId="e397d4e6-4b2d-47c1-b080-befae643805b" providerId="ADAL" clId="{35D73658-0908-40E2-806E-CDAF5F06B481}" dt="2020-07-21T21:53:29.235" v="7" actId="20577"/>
          <ac:spMkLst>
            <pc:docMk/>
            <pc:sldMk cId="1777035610" sldId="1320"/>
            <ac:spMk id="3" creationId="{A817ADAD-2593-482A-86A8-FCD4F76A4491}"/>
          </ac:spMkLst>
        </pc:spChg>
      </pc:sldChg>
      <pc:sldChg chg="modSp mod">
        <pc:chgData name="Bin Tian" userId="e397d4e6-4b2d-47c1-b080-befae643805b" providerId="ADAL" clId="{35D73658-0908-40E2-806E-CDAF5F06B481}" dt="2020-07-21T21:58:07.826" v="82" actId="20577"/>
        <pc:sldMkLst>
          <pc:docMk/>
          <pc:sldMk cId="2471901486" sldId="1321"/>
        </pc:sldMkLst>
        <pc:spChg chg="mod">
          <ac:chgData name="Bin Tian" userId="e397d4e6-4b2d-47c1-b080-befae643805b" providerId="ADAL" clId="{35D73658-0908-40E2-806E-CDAF5F06B481}" dt="2020-07-21T21:55:58.785" v="50" actId="403"/>
          <ac:spMkLst>
            <pc:docMk/>
            <pc:sldMk cId="2471901486" sldId="1321"/>
            <ac:spMk id="2" creationId="{00000000-0000-0000-0000-000000000000}"/>
          </ac:spMkLst>
        </pc:spChg>
        <pc:spChg chg="mod">
          <ac:chgData name="Bin Tian" userId="e397d4e6-4b2d-47c1-b080-befae643805b" providerId="ADAL" clId="{35D73658-0908-40E2-806E-CDAF5F06B481}" dt="2020-07-21T21:58:07.826" v="82" actId="20577"/>
          <ac:spMkLst>
            <pc:docMk/>
            <pc:sldMk cId="2471901486" sldId="1321"/>
            <ac:spMk id="8" creationId="{F0392EE7-B4E7-2A47-BD70-20C08B2E3AEA}"/>
          </ac:spMkLst>
        </pc:spChg>
      </pc:sldChg>
      <pc:sldChg chg="modSp mod">
        <pc:chgData name="Bin Tian" userId="e397d4e6-4b2d-47c1-b080-befae643805b" providerId="ADAL" clId="{35D73658-0908-40E2-806E-CDAF5F06B481}" dt="2020-07-21T21:59:34.454" v="97" actId="403"/>
        <pc:sldMkLst>
          <pc:docMk/>
          <pc:sldMk cId="2693987175" sldId="1323"/>
        </pc:sldMkLst>
        <pc:spChg chg="mod">
          <ac:chgData name="Bin Tian" userId="e397d4e6-4b2d-47c1-b080-befae643805b" providerId="ADAL" clId="{35D73658-0908-40E2-806E-CDAF5F06B481}" dt="2020-07-21T21:59:34.454" v="97" actId="403"/>
          <ac:spMkLst>
            <pc:docMk/>
            <pc:sldMk cId="2693987175" sldId="1323"/>
            <ac:spMk id="2" creationId="{00000000-0000-0000-0000-000000000000}"/>
          </ac:spMkLst>
        </pc:spChg>
        <pc:spChg chg="mod">
          <ac:chgData name="Bin Tian" userId="e397d4e6-4b2d-47c1-b080-befae643805b" providerId="ADAL" clId="{35D73658-0908-40E2-806E-CDAF5F06B481}" dt="2020-07-21T21:58:35.985" v="96" actId="20577"/>
          <ac:spMkLst>
            <pc:docMk/>
            <pc:sldMk cId="2693987175" sldId="1323"/>
            <ac:spMk id="8" creationId="{F0392EE7-B4E7-2A47-BD70-20C08B2E3AE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7/21/2020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July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08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802.11-20/1107r0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Remaining Issues with New 11be Scrambler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2020-07-21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Lin Yang (Qualcomm)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July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663594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1525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457325"/>
            <a:ext cx="7772400" cy="5068073"/>
          </a:xfrm>
        </p:spPr>
        <p:txBody>
          <a:bodyPr/>
          <a:lstStyle/>
          <a:p>
            <a:r>
              <a:rPr lang="en-US" sz="2000" dirty="0"/>
              <a:t>11be introduces new 11-bit scrambler to reduce payload PAPR. The passed SP says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4"/>
            <a:endParaRPr lang="en-US" dirty="0"/>
          </a:p>
          <a:p>
            <a:r>
              <a:rPr lang="en-US" sz="2000" dirty="0"/>
              <a:t>To place the 11 bits scrambling seed we may need to re-define the bits in SERVICE field for EHT PPDU. A natural way to do it is using the 1</a:t>
            </a:r>
            <a:r>
              <a:rPr lang="en-US" sz="2000" baseline="30000" dirty="0"/>
              <a:t>st</a:t>
            </a:r>
            <a:r>
              <a:rPr lang="en-US" sz="2000" dirty="0"/>
              <a:t> 11 LSB bits for 11be scrambling seed and keeping the remaining 5 bits still reserved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DD3732-246B-459B-90E8-7269CB095C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943" y="2204864"/>
            <a:ext cx="7772400" cy="984702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131E9601-7BD2-410D-99A7-CD0CF1BAB813}"/>
              </a:ext>
            </a:extLst>
          </p:cNvPr>
          <p:cNvGrpSpPr/>
          <p:nvPr/>
        </p:nvGrpSpPr>
        <p:grpSpPr>
          <a:xfrm>
            <a:off x="3017145" y="4836655"/>
            <a:ext cx="2346943" cy="1328649"/>
            <a:chOff x="1000921" y="3672085"/>
            <a:chExt cx="2346943" cy="132864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E1E5CA2-C4AA-4A67-83D8-532E518AFCDD}"/>
                </a:ext>
              </a:extLst>
            </p:cNvPr>
            <p:cNvSpPr/>
            <p:nvPr/>
          </p:nvSpPr>
          <p:spPr>
            <a:xfrm>
              <a:off x="1073582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9741065-3C8E-4FE0-9E1C-23ABFEC51A7B}"/>
                </a:ext>
              </a:extLst>
            </p:cNvPr>
            <p:cNvSpPr/>
            <p:nvPr/>
          </p:nvSpPr>
          <p:spPr>
            <a:xfrm>
              <a:off x="1211637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C395718-3F40-4699-8B38-5BF1E2D62235}"/>
                </a:ext>
              </a:extLst>
            </p:cNvPr>
            <p:cNvSpPr/>
            <p:nvPr/>
          </p:nvSpPr>
          <p:spPr>
            <a:xfrm>
              <a:off x="1349693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B235D49-925A-48CA-9713-86B3F31CA9CD}"/>
                </a:ext>
              </a:extLst>
            </p:cNvPr>
            <p:cNvSpPr/>
            <p:nvPr/>
          </p:nvSpPr>
          <p:spPr>
            <a:xfrm>
              <a:off x="1487748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0F296B5-A97F-493F-99B2-871306A393E6}"/>
                </a:ext>
              </a:extLst>
            </p:cNvPr>
            <p:cNvSpPr/>
            <p:nvPr/>
          </p:nvSpPr>
          <p:spPr>
            <a:xfrm>
              <a:off x="1625804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B8E0055-DDD6-43A8-8869-78015BD053D6}"/>
                </a:ext>
              </a:extLst>
            </p:cNvPr>
            <p:cNvSpPr/>
            <p:nvPr/>
          </p:nvSpPr>
          <p:spPr>
            <a:xfrm>
              <a:off x="1763859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489EA56-B712-4524-8B93-1650595D3285}"/>
                </a:ext>
              </a:extLst>
            </p:cNvPr>
            <p:cNvSpPr/>
            <p:nvPr/>
          </p:nvSpPr>
          <p:spPr>
            <a:xfrm>
              <a:off x="1901915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E595BB4-9D51-4BFB-ADD7-0FC6697C2096}"/>
                </a:ext>
              </a:extLst>
            </p:cNvPr>
            <p:cNvSpPr/>
            <p:nvPr/>
          </p:nvSpPr>
          <p:spPr>
            <a:xfrm>
              <a:off x="2039970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8D8F20F-45B1-4D2B-9F62-62D27812C4B1}"/>
                </a:ext>
              </a:extLst>
            </p:cNvPr>
            <p:cNvSpPr/>
            <p:nvPr/>
          </p:nvSpPr>
          <p:spPr>
            <a:xfrm>
              <a:off x="2178026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E4778E8-1E20-4996-BE0E-AD7DB268FFB9}"/>
                </a:ext>
              </a:extLst>
            </p:cNvPr>
            <p:cNvSpPr/>
            <p:nvPr/>
          </p:nvSpPr>
          <p:spPr>
            <a:xfrm>
              <a:off x="2316081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F6905D2-7F8A-4542-B452-A2AEB1C59EB9}"/>
                </a:ext>
              </a:extLst>
            </p:cNvPr>
            <p:cNvSpPr/>
            <p:nvPr/>
          </p:nvSpPr>
          <p:spPr>
            <a:xfrm>
              <a:off x="2454137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102EBB67-B8A3-48AB-868D-3C986B0D9BFF}"/>
                </a:ext>
              </a:extLst>
            </p:cNvPr>
            <p:cNvSpPr/>
            <p:nvPr/>
          </p:nvSpPr>
          <p:spPr>
            <a:xfrm>
              <a:off x="2592192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1AF7B89-652A-4FD6-A332-7A288ED084D9}"/>
                </a:ext>
              </a:extLst>
            </p:cNvPr>
            <p:cNvSpPr/>
            <p:nvPr/>
          </p:nvSpPr>
          <p:spPr>
            <a:xfrm>
              <a:off x="2730247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D7A8270-8045-4074-AAAD-935B371A9748}"/>
                </a:ext>
              </a:extLst>
            </p:cNvPr>
            <p:cNvSpPr/>
            <p:nvPr/>
          </p:nvSpPr>
          <p:spPr>
            <a:xfrm>
              <a:off x="2868303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7997003-3A62-4662-BA26-460465F10B40}"/>
                </a:ext>
              </a:extLst>
            </p:cNvPr>
            <p:cNvSpPr/>
            <p:nvPr/>
          </p:nvSpPr>
          <p:spPr>
            <a:xfrm>
              <a:off x="3006358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988401C-0128-4C3C-9D62-C78714280FAB}"/>
                </a:ext>
              </a:extLst>
            </p:cNvPr>
            <p:cNvSpPr/>
            <p:nvPr/>
          </p:nvSpPr>
          <p:spPr>
            <a:xfrm>
              <a:off x="3144414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477EECB-26C6-4429-B4B5-1577ABE4FDCB}"/>
                </a:ext>
              </a:extLst>
            </p:cNvPr>
            <p:cNvSpPr/>
            <p:nvPr/>
          </p:nvSpPr>
          <p:spPr>
            <a:xfrm>
              <a:off x="1138976" y="4192209"/>
              <a:ext cx="1367488" cy="303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8EC023B-536A-4CAD-BA48-49F45512C4CE}"/>
                </a:ext>
              </a:extLst>
            </p:cNvPr>
            <p:cNvSpPr/>
            <p:nvPr/>
          </p:nvSpPr>
          <p:spPr>
            <a:xfrm>
              <a:off x="1000921" y="4131661"/>
              <a:ext cx="2346943" cy="1210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A944A78-EB9E-424E-8A4E-9C2BC08DEA91}"/>
                </a:ext>
              </a:extLst>
            </p:cNvPr>
            <p:cNvSpPr/>
            <p:nvPr/>
          </p:nvSpPr>
          <p:spPr>
            <a:xfrm>
              <a:off x="2653953" y="4192209"/>
              <a:ext cx="563121" cy="303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1AD95C9-FAF5-40EB-ABE3-D756577BEFD3}"/>
                </a:ext>
              </a:extLst>
            </p:cNvPr>
            <p:cNvSpPr/>
            <p:nvPr/>
          </p:nvSpPr>
          <p:spPr>
            <a:xfrm>
              <a:off x="2381518" y="4252758"/>
              <a:ext cx="348773" cy="1126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A213756-CA0D-495C-A8AC-44472BACABDE}"/>
                </a:ext>
              </a:extLst>
            </p:cNvPr>
            <p:cNvSpPr/>
            <p:nvPr/>
          </p:nvSpPr>
          <p:spPr>
            <a:xfrm>
              <a:off x="1073582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s0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38C77DC-3E50-456B-B32A-427540854703}"/>
                </a:ext>
              </a:extLst>
            </p:cNvPr>
            <p:cNvSpPr/>
            <p:nvPr/>
          </p:nvSpPr>
          <p:spPr>
            <a:xfrm>
              <a:off x="1211637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s1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EC0A95E-6D11-45FC-9B93-395A2D5D27F8}"/>
                </a:ext>
              </a:extLst>
            </p:cNvPr>
            <p:cNvSpPr/>
            <p:nvPr/>
          </p:nvSpPr>
          <p:spPr>
            <a:xfrm>
              <a:off x="1349693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s2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4020DA4-E37D-425C-B26D-60A6260B16A9}"/>
                </a:ext>
              </a:extLst>
            </p:cNvPr>
            <p:cNvSpPr/>
            <p:nvPr/>
          </p:nvSpPr>
          <p:spPr>
            <a:xfrm>
              <a:off x="1487748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s3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ED393EB-BB2A-4118-8FFB-363311D5069E}"/>
                </a:ext>
              </a:extLst>
            </p:cNvPr>
            <p:cNvSpPr/>
            <p:nvPr/>
          </p:nvSpPr>
          <p:spPr>
            <a:xfrm>
              <a:off x="1625804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s4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DECD464-C89C-4E1F-94E3-FDD48E8A7E0E}"/>
                </a:ext>
              </a:extLst>
            </p:cNvPr>
            <p:cNvSpPr/>
            <p:nvPr/>
          </p:nvSpPr>
          <p:spPr>
            <a:xfrm>
              <a:off x="1763859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s5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7F592CE-B7CE-4075-90B9-F3C460A09DB3}"/>
                </a:ext>
              </a:extLst>
            </p:cNvPr>
            <p:cNvSpPr/>
            <p:nvPr/>
          </p:nvSpPr>
          <p:spPr>
            <a:xfrm>
              <a:off x="1901915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s6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47962A9-2580-43E3-AA4D-0E1EB4D12A09}"/>
                </a:ext>
              </a:extLst>
            </p:cNvPr>
            <p:cNvSpPr txBox="1"/>
            <p:nvPr/>
          </p:nvSpPr>
          <p:spPr>
            <a:xfrm>
              <a:off x="1187624" y="3987178"/>
              <a:ext cx="959635" cy="2339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legacy 7-bit scrambling seed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F2ED187-AB79-417C-BDA4-E07BEF331900}"/>
                </a:ext>
              </a:extLst>
            </p:cNvPr>
            <p:cNvSpPr txBox="1"/>
            <p:nvPr/>
          </p:nvSpPr>
          <p:spPr>
            <a:xfrm>
              <a:off x="2740795" y="4293096"/>
              <a:ext cx="474071" cy="1315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90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Reserved</a:t>
              </a:r>
            </a:p>
          </p:txBody>
        </p:sp>
        <p:sp>
          <p:nvSpPr>
            <p:cNvPr id="39" name="Left Brace 38">
              <a:extLst>
                <a:ext uri="{FF2B5EF4-FFF2-40B4-BE49-F238E27FC236}">
                  <a16:creationId xmlns:a16="http://schemas.microsoft.com/office/drawing/2014/main" id="{890FFB87-08FF-4F9B-AEAE-8CC6CA66444E}"/>
                </a:ext>
              </a:extLst>
            </p:cNvPr>
            <p:cNvSpPr/>
            <p:nvPr/>
          </p:nvSpPr>
          <p:spPr>
            <a:xfrm rot="5400000">
              <a:off x="1503973" y="3809538"/>
              <a:ext cx="112653" cy="923009"/>
            </a:xfrm>
            <a:prstGeom prst="leftBrace">
              <a:avLst/>
            </a:prstGeom>
            <a:ln w="12700" cap="rnd">
              <a:solidFill>
                <a:srgbClr val="FF0000"/>
              </a:solidFill>
              <a:round/>
              <a:headEnd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CF7E644F-8F19-4B35-BDFB-E6CC0586B1D2}"/>
                </a:ext>
              </a:extLst>
            </p:cNvPr>
            <p:cNvSpPr/>
            <p:nvPr/>
          </p:nvSpPr>
          <p:spPr>
            <a:xfrm>
              <a:off x="2039927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s7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C3D5A65-F42C-415E-B699-FF2AEBE8380F}"/>
                </a:ext>
              </a:extLst>
            </p:cNvPr>
            <p:cNvSpPr/>
            <p:nvPr/>
          </p:nvSpPr>
          <p:spPr>
            <a:xfrm>
              <a:off x="2176034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s8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AE71CD4-3A4D-4B3D-B77B-701A0FF0839E}"/>
                </a:ext>
              </a:extLst>
            </p:cNvPr>
            <p:cNvSpPr/>
            <p:nvPr/>
          </p:nvSpPr>
          <p:spPr>
            <a:xfrm>
              <a:off x="2306495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s9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EC22E8F-639A-42BD-91BE-9052585040E0}"/>
                </a:ext>
              </a:extLst>
            </p:cNvPr>
            <p:cNvSpPr/>
            <p:nvPr/>
          </p:nvSpPr>
          <p:spPr>
            <a:xfrm>
              <a:off x="2446078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s10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6EEE91C-E74B-423A-8E70-C41C8E0D7B19}"/>
                </a:ext>
              </a:extLst>
            </p:cNvPr>
            <p:cNvSpPr txBox="1"/>
            <p:nvPr/>
          </p:nvSpPr>
          <p:spPr>
            <a:xfrm>
              <a:off x="1259047" y="4869160"/>
              <a:ext cx="1728777" cy="1315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900" dirty="0">
                  <a:latin typeface="Arial" panose="020B0604020202020204" pitchFamily="34" charset="0"/>
                  <a:cs typeface="Arial" panose="020B0604020202020204" pitchFamily="34" charset="0"/>
                </a:rPr>
                <a:t>SERVICE field in EHT PPDU</a:t>
              </a:r>
            </a:p>
          </p:txBody>
        </p:sp>
        <p:sp>
          <p:nvSpPr>
            <p:cNvPr id="45" name="Left Brace 44">
              <a:extLst>
                <a:ext uri="{FF2B5EF4-FFF2-40B4-BE49-F238E27FC236}">
                  <a16:creationId xmlns:a16="http://schemas.microsoft.com/office/drawing/2014/main" id="{C670122E-0884-4167-98BC-1F3EEBC13EBE}"/>
                </a:ext>
              </a:extLst>
            </p:cNvPr>
            <p:cNvSpPr/>
            <p:nvPr/>
          </p:nvSpPr>
          <p:spPr>
            <a:xfrm rot="5400000">
              <a:off x="1789012" y="3130186"/>
              <a:ext cx="112168" cy="1492606"/>
            </a:xfrm>
            <a:prstGeom prst="leftBrace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5E527DA-9319-4AAD-A3BA-05BD71A6A93D}"/>
                </a:ext>
              </a:extLst>
            </p:cNvPr>
            <p:cNvSpPr txBox="1"/>
            <p:nvPr/>
          </p:nvSpPr>
          <p:spPr>
            <a:xfrm>
              <a:off x="1187624" y="3672085"/>
              <a:ext cx="1390223" cy="1169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11be 11-bit scrambling seed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F69DB-0101-4709-B500-B37447196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785" y="685800"/>
            <a:ext cx="8380518" cy="1066800"/>
          </a:xfrm>
        </p:spPr>
        <p:txBody>
          <a:bodyPr/>
          <a:lstStyle/>
          <a:p>
            <a:r>
              <a:rPr lang="en-US" sz="2800" dirty="0"/>
              <a:t>Scrambler Seed for CTS in Response to MU-RTS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7ADAD-2593-482A-86A8-FCD4F76A4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9"/>
            <a:ext cx="7772400" cy="3024038"/>
          </a:xfrm>
        </p:spPr>
        <p:txBody>
          <a:bodyPr/>
          <a:lstStyle/>
          <a:p>
            <a:r>
              <a:rPr lang="en-US" sz="1800" dirty="0"/>
              <a:t>Multiple STAs send identical CTS in response to MU-RTS using non-HT DUP PPDU</a:t>
            </a:r>
          </a:p>
          <a:p>
            <a:pPr lvl="1"/>
            <a:r>
              <a:rPr lang="en-US" sz="1600" dirty="0"/>
              <a:t>Modulated bits in CTS need to be same from all STAs, including scrambling sequence</a:t>
            </a:r>
          </a:p>
          <a:p>
            <a:pPr lvl="2"/>
            <a:endParaRPr lang="en-US" dirty="0"/>
          </a:p>
          <a:p>
            <a:r>
              <a:rPr lang="en-US" sz="1800" dirty="0"/>
              <a:t>In 11ax, STA copies the 1</a:t>
            </a:r>
            <a:r>
              <a:rPr lang="en-US" sz="1800" baseline="30000" dirty="0"/>
              <a:t>st</a:t>
            </a:r>
            <a:r>
              <a:rPr lang="en-US" sz="1800" dirty="0"/>
              <a:t> 7 bits of SERVICE field in MU-RTS as its scrambling seed for CTS and fill them into the 1</a:t>
            </a:r>
            <a:r>
              <a:rPr lang="en-US" sz="1800" baseline="30000" dirty="0"/>
              <a:t>st</a:t>
            </a:r>
            <a:r>
              <a:rPr lang="en-US" sz="1800" dirty="0"/>
              <a:t> 7 bits of SERVICE field in CTS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61F82-0440-4823-950A-4FF840387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F155A-D365-434A-B475-80A39438F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E37BC-07A7-446C-AF89-1052CA1C3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4B0FAE4-1B35-4951-89A5-27FA0890EF74}"/>
              </a:ext>
            </a:extLst>
          </p:cNvPr>
          <p:cNvGrpSpPr/>
          <p:nvPr/>
        </p:nvGrpSpPr>
        <p:grpSpPr>
          <a:xfrm>
            <a:off x="112849" y="4869160"/>
            <a:ext cx="8851639" cy="1602870"/>
            <a:chOff x="108110" y="1534181"/>
            <a:chExt cx="11839183" cy="2075946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89FBD02-6F3A-481E-BB2B-73BB00A22232}"/>
                </a:ext>
              </a:extLst>
            </p:cNvPr>
            <p:cNvSpPr/>
            <p:nvPr/>
          </p:nvSpPr>
          <p:spPr>
            <a:xfrm>
              <a:off x="385816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22BF697E-19A8-4E82-8DBA-6B9FCD1E4A3C}"/>
                </a:ext>
              </a:extLst>
            </p:cNvPr>
            <p:cNvSpPr/>
            <p:nvPr/>
          </p:nvSpPr>
          <p:spPr>
            <a:xfrm>
              <a:off x="566791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DE699971-3C69-4CC7-AC87-811440F3FCD5}"/>
                </a:ext>
              </a:extLst>
            </p:cNvPr>
            <p:cNvSpPr/>
            <p:nvPr/>
          </p:nvSpPr>
          <p:spPr>
            <a:xfrm>
              <a:off x="747766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CD1BF6D-3683-41EB-B1D5-3520AC122E5B}"/>
                </a:ext>
              </a:extLst>
            </p:cNvPr>
            <p:cNvSpPr/>
            <p:nvPr/>
          </p:nvSpPr>
          <p:spPr>
            <a:xfrm>
              <a:off x="928741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19AB6FA-12E4-4999-AE6A-06EDBE1EDB81}"/>
                </a:ext>
              </a:extLst>
            </p:cNvPr>
            <p:cNvSpPr/>
            <p:nvPr/>
          </p:nvSpPr>
          <p:spPr>
            <a:xfrm>
              <a:off x="1109716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C4C93C4-8093-44B1-B48A-E264E4D6E46C}"/>
                </a:ext>
              </a:extLst>
            </p:cNvPr>
            <p:cNvSpPr/>
            <p:nvPr/>
          </p:nvSpPr>
          <p:spPr>
            <a:xfrm>
              <a:off x="1290691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E8202EF5-6E01-47FD-B0C7-BB1E9BCD04C9}"/>
                </a:ext>
              </a:extLst>
            </p:cNvPr>
            <p:cNvSpPr/>
            <p:nvPr/>
          </p:nvSpPr>
          <p:spPr>
            <a:xfrm>
              <a:off x="1471666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5DB98308-9C83-4999-9807-FC81B3B2E587}"/>
                </a:ext>
              </a:extLst>
            </p:cNvPr>
            <p:cNvSpPr/>
            <p:nvPr/>
          </p:nvSpPr>
          <p:spPr>
            <a:xfrm>
              <a:off x="1652641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89516571-15B6-417E-A1C2-6C5ACDFEA89A}"/>
                </a:ext>
              </a:extLst>
            </p:cNvPr>
            <p:cNvSpPr/>
            <p:nvPr/>
          </p:nvSpPr>
          <p:spPr>
            <a:xfrm>
              <a:off x="1833616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AB51C90-7D2E-49D0-90D0-BE7A0BC485B7}"/>
                </a:ext>
              </a:extLst>
            </p:cNvPr>
            <p:cNvSpPr/>
            <p:nvPr/>
          </p:nvSpPr>
          <p:spPr>
            <a:xfrm>
              <a:off x="2014591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C2D064A-7AE4-41E3-8343-F17E27F105B9}"/>
                </a:ext>
              </a:extLst>
            </p:cNvPr>
            <p:cNvSpPr/>
            <p:nvPr/>
          </p:nvSpPr>
          <p:spPr>
            <a:xfrm>
              <a:off x="2195566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639581E-B74F-404C-8713-900C50BFCF12}"/>
                </a:ext>
              </a:extLst>
            </p:cNvPr>
            <p:cNvSpPr/>
            <p:nvPr/>
          </p:nvSpPr>
          <p:spPr>
            <a:xfrm>
              <a:off x="2376541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77FD00E2-6219-4D94-9ADD-4E4F5267B140}"/>
                </a:ext>
              </a:extLst>
            </p:cNvPr>
            <p:cNvSpPr/>
            <p:nvPr/>
          </p:nvSpPr>
          <p:spPr>
            <a:xfrm>
              <a:off x="2557516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4C168ED-4163-4D17-8686-C48B5E43C0E2}"/>
                </a:ext>
              </a:extLst>
            </p:cNvPr>
            <p:cNvSpPr/>
            <p:nvPr/>
          </p:nvSpPr>
          <p:spPr>
            <a:xfrm>
              <a:off x="2738491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170F5505-CF00-40AC-AA7B-68CD21375B5B}"/>
                </a:ext>
              </a:extLst>
            </p:cNvPr>
            <p:cNvSpPr/>
            <p:nvPr/>
          </p:nvSpPr>
          <p:spPr>
            <a:xfrm>
              <a:off x="2919466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AB5E853-1C12-4F3B-AB92-F3C1A2C509C7}"/>
                </a:ext>
              </a:extLst>
            </p:cNvPr>
            <p:cNvSpPr/>
            <p:nvPr/>
          </p:nvSpPr>
          <p:spPr>
            <a:xfrm>
              <a:off x="3100441" y="2315302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15D9AB56-F916-49E8-9445-ED7FBDC961A4}"/>
                </a:ext>
              </a:extLst>
            </p:cNvPr>
            <p:cNvSpPr/>
            <p:nvPr/>
          </p:nvSpPr>
          <p:spPr>
            <a:xfrm>
              <a:off x="471541" y="2315301"/>
              <a:ext cx="1166812" cy="433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0D2F446D-5093-488E-9F9D-F29E505E3786}"/>
                </a:ext>
              </a:extLst>
            </p:cNvPr>
            <p:cNvSpPr/>
            <p:nvPr/>
          </p:nvSpPr>
          <p:spPr>
            <a:xfrm>
              <a:off x="290566" y="2228868"/>
              <a:ext cx="3076575" cy="172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097FCEC1-92EA-43B8-AF9D-E73DBF15361A}"/>
                </a:ext>
              </a:extLst>
            </p:cNvPr>
            <p:cNvSpPr/>
            <p:nvPr/>
          </p:nvSpPr>
          <p:spPr>
            <a:xfrm>
              <a:off x="1809803" y="2315301"/>
              <a:ext cx="1385888" cy="433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45C235F6-0205-4406-AD0E-BBBBE38F9693}"/>
                </a:ext>
              </a:extLst>
            </p:cNvPr>
            <p:cNvSpPr/>
            <p:nvPr/>
          </p:nvSpPr>
          <p:spPr>
            <a:xfrm>
              <a:off x="1520219" y="2401737"/>
              <a:ext cx="457201" cy="1608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E26C076C-7191-4247-90DA-04F1644C3784}"/>
                </a:ext>
              </a:extLst>
            </p:cNvPr>
            <p:cNvSpPr/>
            <p:nvPr/>
          </p:nvSpPr>
          <p:spPr>
            <a:xfrm>
              <a:off x="385816" y="2479688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s0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95467950-021A-4CFE-BDD7-80603E825230}"/>
                </a:ext>
              </a:extLst>
            </p:cNvPr>
            <p:cNvSpPr/>
            <p:nvPr/>
          </p:nvSpPr>
          <p:spPr>
            <a:xfrm>
              <a:off x="566791" y="2479688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s1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9ACEED7E-9F4E-47E0-9EA2-C25BB004C004}"/>
                </a:ext>
              </a:extLst>
            </p:cNvPr>
            <p:cNvSpPr/>
            <p:nvPr/>
          </p:nvSpPr>
          <p:spPr>
            <a:xfrm>
              <a:off x="747766" y="2479688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s2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1D82D9C-1F1B-426B-96AA-66FC252FD9C2}"/>
                </a:ext>
              </a:extLst>
            </p:cNvPr>
            <p:cNvSpPr/>
            <p:nvPr/>
          </p:nvSpPr>
          <p:spPr>
            <a:xfrm>
              <a:off x="928741" y="2479688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s3</a:t>
              </a: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FB2C3EAF-0506-4AFF-9F0C-99242FF3A141}"/>
                </a:ext>
              </a:extLst>
            </p:cNvPr>
            <p:cNvSpPr/>
            <p:nvPr/>
          </p:nvSpPr>
          <p:spPr>
            <a:xfrm>
              <a:off x="1109716" y="2479688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s4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6A2F086-11EC-4B01-A03F-7F6ED82E1A8E}"/>
                </a:ext>
              </a:extLst>
            </p:cNvPr>
            <p:cNvSpPr/>
            <p:nvPr/>
          </p:nvSpPr>
          <p:spPr>
            <a:xfrm>
              <a:off x="1290691" y="2479688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s5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513DF093-B578-48B8-B5A5-B15A3CCC4443}"/>
                </a:ext>
              </a:extLst>
            </p:cNvPr>
            <p:cNvSpPr/>
            <p:nvPr/>
          </p:nvSpPr>
          <p:spPr>
            <a:xfrm>
              <a:off x="1471666" y="2479688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s6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7348FBDC-983B-42EE-B8FF-7B2DACDC6B91}"/>
                </a:ext>
              </a:extLst>
            </p:cNvPr>
            <p:cNvSpPr txBox="1"/>
            <p:nvPr/>
          </p:nvSpPr>
          <p:spPr>
            <a:xfrm>
              <a:off x="108110" y="1720702"/>
              <a:ext cx="2015395" cy="3786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1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SERVICE field of MU-RTS</a:t>
              </a:r>
              <a:br>
                <a:rPr lang="en-US" sz="1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prior to descrambling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D46B6C46-D723-4F70-B7B0-8087A44E2AAC}"/>
                </a:ext>
              </a:extLst>
            </p:cNvPr>
            <p:cNvSpPr txBox="1"/>
            <p:nvPr/>
          </p:nvSpPr>
          <p:spPr>
            <a:xfrm>
              <a:off x="2264162" y="2542550"/>
              <a:ext cx="524181" cy="1608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Reserved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AEB5760-B505-4FD5-ADBD-C5A5C35676D6}"/>
                </a:ext>
              </a:extLst>
            </p:cNvPr>
            <p:cNvSpPr/>
            <p:nvPr/>
          </p:nvSpPr>
          <p:spPr>
            <a:xfrm>
              <a:off x="5538841" y="2881657"/>
              <a:ext cx="942978" cy="25372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5234BC4D-A9FB-40EF-A428-0F673E9F9677}"/>
                </a:ext>
              </a:extLst>
            </p:cNvPr>
            <p:cNvSpPr/>
            <p:nvPr/>
          </p:nvSpPr>
          <p:spPr>
            <a:xfrm>
              <a:off x="4272016" y="2881657"/>
              <a:ext cx="762002" cy="2601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82" name="Flowchart: Or 81">
              <a:extLst>
                <a:ext uri="{FF2B5EF4-FFF2-40B4-BE49-F238E27FC236}">
                  <a16:creationId xmlns:a16="http://schemas.microsoft.com/office/drawing/2014/main" id="{064DF02E-A1A6-47FF-BEBC-8217E52D1BFD}"/>
                </a:ext>
              </a:extLst>
            </p:cNvPr>
            <p:cNvSpPr/>
            <p:nvPr/>
          </p:nvSpPr>
          <p:spPr>
            <a:xfrm>
              <a:off x="5214992" y="2602577"/>
              <a:ext cx="161925" cy="171450"/>
            </a:xfrm>
            <a:prstGeom prst="flowChar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/>
            </a:p>
          </p:txBody>
        </p: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1A4F74F2-BB41-435E-A3FD-F2A1CCE931C4}"/>
                </a:ext>
              </a:extLst>
            </p:cNvPr>
            <p:cNvCxnSpPr>
              <a:cxnSpLocks/>
              <a:stCxn id="80" idx="1"/>
              <a:endCxn id="81" idx="3"/>
            </p:cNvCxnSpPr>
            <p:nvPr/>
          </p:nvCxnSpPr>
          <p:spPr>
            <a:xfrm flipH="1">
              <a:off x="5034018" y="3008521"/>
              <a:ext cx="504823" cy="3230"/>
            </a:xfrm>
            <a:prstGeom prst="straightConnector1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or: Elbow 83">
              <a:extLst>
                <a:ext uri="{FF2B5EF4-FFF2-40B4-BE49-F238E27FC236}">
                  <a16:creationId xmlns:a16="http://schemas.microsoft.com/office/drawing/2014/main" id="{A01E33A4-6880-47E5-ADF3-09BE6A57A367}"/>
                </a:ext>
              </a:extLst>
            </p:cNvPr>
            <p:cNvCxnSpPr>
              <a:cxnSpLocks/>
              <a:stCxn id="80" idx="1"/>
              <a:endCxn id="82" idx="4"/>
            </p:cNvCxnSpPr>
            <p:nvPr/>
          </p:nvCxnSpPr>
          <p:spPr>
            <a:xfrm rot="10800000">
              <a:off x="5295955" y="2774027"/>
              <a:ext cx="242886" cy="234494"/>
            </a:xfrm>
            <a:prstGeom prst="bentConnector2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or: Elbow 84">
              <a:extLst>
                <a:ext uri="{FF2B5EF4-FFF2-40B4-BE49-F238E27FC236}">
                  <a16:creationId xmlns:a16="http://schemas.microsoft.com/office/drawing/2014/main" id="{B7E21C8F-6A19-45EA-A035-7BA466586549}"/>
                </a:ext>
              </a:extLst>
            </p:cNvPr>
            <p:cNvCxnSpPr>
              <a:cxnSpLocks/>
              <a:stCxn id="81" idx="1"/>
              <a:endCxn id="82" idx="2"/>
            </p:cNvCxnSpPr>
            <p:nvPr/>
          </p:nvCxnSpPr>
          <p:spPr>
            <a:xfrm rot="10800000" flipH="1">
              <a:off x="4272016" y="2688303"/>
              <a:ext cx="942976" cy="323449"/>
            </a:xfrm>
            <a:prstGeom prst="bentConnector3">
              <a:avLst>
                <a:gd name="adj1" fmla="val -24242"/>
              </a:avLst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Flowchart: Or 85">
              <a:extLst>
                <a:ext uri="{FF2B5EF4-FFF2-40B4-BE49-F238E27FC236}">
                  <a16:creationId xmlns:a16="http://schemas.microsoft.com/office/drawing/2014/main" id="{0FDA7796-340C-4E24-B8CD-3278970D2424}"/>
                </a:ext>
              </a:extLst>
            </p:cNvPr>
            <p:cNvSpPr/>
            <p:nvPr/>
          </p:nvSpPr>
          <p:spPr>
            <a:xfrm>
              <a:off x="7324879" y="2922796"/>
              <a:ext cx="161925" cy="171450"/>
            </a:xfrm>
            <a:prstGeom prst="flowChar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/>
            </a:p>
          </p:txBody>
        </p:sp>
        <p:cxnSp>
          <p:nvCxnSpPr>
            <p:cNvPr id="87" name="Connector: Elbow 86">
              <a:extLst>
                <a:ext uri="{FF2B5EF4-FFF2-40B4-BE49-F238E27FC236}">
                  <a16:creationId xmlns:a16="http://schemas.microsoft.com/office/drawing/2014/main" id="{8DAD8906-9AA1-42F1-B616-CE3695DEBDE2}"/>
                </a:ext>
              </a:extLst>
            </p:cNvPr>
            <p:cNvCxnSpPr>
              <a:cxnSpLocks/>
              <a:endCxn id="86" idx="2"/>
            </p:cNvCxnSpPr>
            <p:nvPr/>
          </p:nvCxnSpPr>
          <p:spPr>
            <a:xfrm rot="16200000" flipH="1">
              <a:off x="6833326" y="2516968"/>
              <a:ext cx="500274" cy="482831"/>
            </a:xfrm>
            <a:prstGeom prst="bentConnector2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or: Elbow 87">
              <a:extLst>
                <a:ext uri="{FF2B5EF4-FFF2-40B4-BE49-F238E27FC236}">
                  <a16:creationId xmlns:a16="http://schemas.microsoft.com/office/drawing/2014/main" id="{2B812C38-1510-4EA8-9F3C-83739C1CAAFE}"/>
                </a:ext>
              </a:extLst>
            </p:cNvPr>
            <p:cNvCxnSpPr>
              <a:cxnSpLocks/>
              <a:endCxn id="80" idx="3"/>
            </p:cNvCxnSpPr>
            <p:nvPr/>
          </p:nvCxnSpPr>
          <p:spPr>
            <a:xfrm rot="5400000">
              <a:off x="6423768" y="2590241"/>
              <a:ext cx="476331" cy="360228"/>
            </a:xfrm>
            <a:prstGeom prst="bentConnector2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7FCEA372-8A71-4FB8-A7EE-376CB3A54988}"/>
                </a:ext>
              </a:extLst>
            </p:cNvPr>
            <p:cNvCxnSpPr>
              <a:cxnSpLocks/>
              <a:stCxn id="86" idx="4"/>
            </p:cNvCxnSpPr>
            <p:nvPr/>
          </p:nvCxnSpPr>
          <p:spPr>
            <a:xfrm>
              <a:off x="7405842" y="3094246"/>
              <a:ext cx="0" cy="320218"/>
            </a:xfrm>
            <a:prstGeom prst="straightConnector1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0CCCFDEE-8F42-4EB9-8B96-7D28A07B6879}"/>
                </a:ext>
              </a:extLst>
            </p:cNvPr>
            <p:cNvCxnSpPr>
              <a:cxnSpLocks/>
              <a:endCxn id="86" idx="0"/>
            </p:cNvCxnSpPr>
            <p:nvPr/>
          </p:nvCxnSpPr>
          <p:spPr>
            <a:xfrm>
              <a:off x="7405842" y="2613918"/>
              <a:ext cx="0" cy="308878"/>
            </a:xfrm>
            <a:prstGeom prst="straightConnector1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A68F5572-8062-445A-B419-19923CA277E2}"/>
                </a:ext>
              </a:extLst>
            </p:cNvPr>
            <p:cNvSpPr txBox="1"/>
            <p:nvPr/>
          </p:nvSpPr>
          <p:spPr>
            <a:xfrm>
              <a:off x="7324879" y="2499247"/>
              <a:ext cx="514569" cy="1893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C6FDE85F-3421-4D9A-B33A-A944AFFF72F0}"/>
                </a:ext>
              </a:extLst>
            </p:cNvPr>
            <p:cNvSpPr txBox="1"/>
            <p:nvPr/>
          </p:nvSpPr>
          <p:spPr>
            <a:xfrm>
              <a:off x="7324879" y="3439720"/>
              <a:ext cx="1397913" cy="1704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Scrambled Data Out</a:t>
              </a:r>
            </a:p>
          </p:txBody>
        </p:sp>
        <p:sp>
          <p:nvSpPr>
            <p:cNvPr id="93" name="Left Brace 92">
              <a:extLst>
                <a:ext uri="{FF2B5EF4-FFF2-40B4-BE49-F238E27FC236}">
                  <a16:creationId xmlns:a16="http://schemas.microsoft.com/office/drawing/2014/main" id="{7F95BBDA-6A3D-4B3A-A352-6DB7B01DC3B5}"/>
                </a:ext>
              </a:extLst>
            </p:cNvPr>
            <p:cNvSpPr/>
            <p:nvPr/>
          </p:nvSpPr>
          <p:spPr>
            <a:xfrm rot="5400000">
              <a:off x="943440" y="1822859"/>
              <a:ext cx="160815" cy="1209960"/>
            </a:xfrm>
            <a:prstGeom prst="leftBrace">
              <a:avLst/>
            </a:prstGeom>
            <a:ln w="12700" cap="rnd">
              <a:solidFill>
                <a:srgbClr val="FF0000"/>
              </a:solidFill>
              <a:round/>
              <a:headEnd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AB1C2A4-92B1-4FA8-9907-8A7127571B05}"/>
                </a:ext>
              </a:extLst>
            </p:cNvPr>
            <p:cNvCxnSpPr>
              <a:stCxn id="82" idx="6"/>
            </p:cNvCxnSpPr>
            <p:nvPr/>
          </p:nvCxnSpPr>
          <p:spPr>
            <a:xfrm>
              <a:off x="5376917" y="2688302"/>
              <a:ext cx="1104902" cy="1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D97A2284-A1E1-4B6A-9C09-D190897C8820}"/>
                </a:ext>
              </a:extLst>
            </p:cNvPr>
            <p:cNvCxnSpPr>
              <a:cxnSpLocks/>
            </p:cNvCxnSpPr>
            <p:nvPr/>
          </p:nvCxnSpPr>
          <p:spPr>
            <a:xfrm>
              <a:off x="5660947" y="2347431"/>
              <a:ext cx="820872" cy="0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7BF56ED1-B797-48E2-B061-AFA8175C5DBD}"/>
                </a:ext>
              </a:extLst>
            </p:cNvPr>
            <p:cNvCxnSpPr>
              <a:cxnSpLocks/>
            </p:cNvCxnSpPr>
            <p:nvPr/>
          </p:nvCxnSpPr>
          <p:spPr>
            <a:xfrm>
              <a:off x="6481815" y="2427839"/>
              <a:ext cx="350707" cy="80408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A0D7AE50-BF84-491E-9DD6-E84316C0B828}"/>
                </a:ext>
              </a:extLst>
            </p:cNvPr>
            <p:cNvSpPr/>
            <p:nvPr/>
          </p:nvSpPr>
          <p:spPr>
            <a:xfrm>
              <a:off x="4286354" y="2161816"/>
              <a:ext cx="1443916" cy="32160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s6 s5 s4 s3 s2 s1 s0</a:t>
              </a: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E1477162-E5A7-4B19-BFDA-D800CFA71400}"/>
                </a:ext>
              </a:extLst>
            </p:cNvPr>
            <p:cNvSpPr/>
            <p:nvPr/>
          </p:nvSpPr>
          <p:spPr>
            <a:xfrm>
              <a:off x="5929364" y="2035577"/>
              <a:ext cx="1104902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During first 7 bits of SERVICE</a:t>
              </a:r>
            </a:p>
          </p:txBody>
        </p:sp>
        <p:cxnSp>
          <p:nvCxnSpPr>
            <p:cNvPr id="99" name="Connector: Curved 98">
              <a:extLst>
                <a:ext uri="{FF2B5EF4-FFF2-40B4-BE49-F238E27FC236}">
                  <a16:creationId xmlns:a16="http://schemas.microsoft.com/office/drawing/2014/main" id="{4CAFF971-FAE9-4384-AA73-995B4A431B38}"/>
                </a:ext>
              </a:extLst>
            </p:cNvPr>
            <p:cNvCxnSpPr>
              <a:cxnSpLocks/>
              <a:stCxn id="93" idx="1"/>
              <a:endCxn id="97" idx="1"/>
            </p:cNvCxnSpPr>
            <p:nvPr/>
          </p:nvCxnSpPr>
          <p:spPr>
            <a:xfrm rot="5400000" flipH="1" flipV="1">
              <a:off x="2642694" y="703772"/>
              <a:ext cx="24812" cy="3262506"/>
            </a:xfrm>
            <a:prstGeom prst="curvedConnector4">
              <a:avLst>
                <a:gd name="adj1" fmla="val 1193235"/>
                <a:gd name="adj2" fmla="val 51273"/>
              </a:avLst>
            </a:prstGeom>
            <a:ln w="12700" cap="rnd">
              <a:solidFill>
                <a:srgbClr val="FF0000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7C388F71-A411-443D-A1D8-DE6CCDF35D8F}"/>
                </a:ext>
              </a:extLst>
            </p:cNvPr>
            <p:cNvSpPr/>
            <p:nvPr/>
          </p:nvSpPr>
          <p:spPr>
            <a:xfrm>
              <a:off x="8965968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60BAF8CD-0FC4-4355-BC24-446169C9CE54}"/>
                </a:ext>
              </a:extLst>
            </p:cNvPr>
            <p:cNvSpPr/>
            <p:nvPr/>
          </p:nvSpPr>
          <p:spPr>
            <a:xfrm>
              <a:off x="9146943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08A97D3B-554D-4035-A76E-B529632F74F5}"/>
                </a:ext>
              </a:extLst>
            </p:cNvPr>
            <p:cNvSpPr/>
            <p:nvPr/>
          </p:nvSpPr>
          <p:spPr>
            <a:xfrm>
              <a:off x="9327918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A7C10D93-1ADA-44CF-92A0-80E3A5DC59AE}"/>
                </a:ext>
              </a:extLst>
            </p:cNvPr>
            <p:cNvSpPr/>
            <p:nvPr/>
          </p:nvSpPr>
          <p:spPr>
            <a:xfrm>
              <a:off x="9508893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BC379C7F-E493-4DF6-A61B-CEE4418AA9F3}"/>
                </a:ext>
              </a:extLst>
            </p:cNvPr>
            <p:cNvSpPr/>
            <p:nvPr/>
          </p:nvSpPr>
          <p:spPr>
            <a:xfrm>
              <a:off x="9689868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D6A3BE4A-9049-4E8F-975A-3CB65BE0201B}"/>
                </a:ext>
              </a:extLst>
            </p:cNvPr>
            <p:cNvSpPr/>
            <p:nvPr/>
          </p:nvSpPr>
          <p:spPr>
            <a:xfrm>
              <a:off x="9870843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CAB77B22-5993-4929-9699-EF4C250BC931}"/>
                </a:ext>
              </a:extLst>
            </p:cNvPr>
            <p:cNvSpPr/>
            <p:nvPr/>
          </p:nvSpPr>
          <p:spPr>
            <a:xfrm>
              <a:off x="10051818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CEE05A13-81EE-4605-992D-6E6388FCE1A2}"/>
                </a:ext>
              </a:extLst>
            </p:cNvPr>
            <p:cNvSpPr/>
            <p:nvPr/>
          </p:nvSpPr>
          <p:spPr>
            <a:xfrm>
              <a:off x="10232793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28EFD54E-D769-4FCA-8B4A-338B0FDBEB3F}"/>
                </a:ext>
              </a:extLst>
            </p:cNvPr>
            <p:cNvSpPr/>
            <p:nvPr/>
          </p:nvSpPr>
          <p:spPr>
            <a:xfrm>
              <a:off x="10413768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337AEA95-E617-4B81-A6DA-D34E8256EA52}"/>
                </a:ext>
              </a:extLst>
            </p:cNvPr>
            <p:cNvSpPr/>
            <p:nvPr/>
          </p:nvSpPr>
          <p:spPr>
            <a:xfrm>
              <a:off x="10594743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92032D62-704F-4D41-92D1-D0800381A931}"/>
                </a:ext>
              </a:extLst>
            </p:cNvPr>
            <p:cNvSpPr/>
            <p:nvPr/>
          </p:nvSpPr>
          <p:spPr>
            <a:xfrm>
              <a:off x="10775718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34311E59-AD9B-484E-9884-4A43000045EB}"/>
                </a:ext>
              </a:extLst>
            </p:cNvPr>
            <p:cNvSpPr/>
            <p:nvPr/>
          </p:nvSpPr>
          <p:spPr>
            <a:xfrm>
              <a:off x="10956693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C3E140DB-9076-4255-AD1B-8F2704E6D2FF}"/>
                </a:ext>
              </a:extLst>
            </p:cNvPr>
            <p:cNvSpPr/>
            <p:nvPr/>
          </p:nvSpPr>
          <p:spPr>
            <a:xfrm>
              <a:off x="11137668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E1929374-BD16-4E9F-88A4-FFF9FBD19903}"/>
                </a:ext>
              </a:extLst>
            </p:cNvPr>
            <p:cNvSpPr/>
            <p:nvPr/>
          </p:nvSpPr>
          <p:spPr>
            <a:xfrm>
              <a:off x="11318643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0B3CB1F0-9C70-4A07-B7A0-F5F61E194866}"/>
                </a:ext>
              </a:extLst>
            </p:cNvPr>
            <p:cNvSpPr/>
            <p:nvPr/>
          </p:nvSpPr>
          <p:spPr>
            <a:xfrm>
              <a:off x="11499618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</a:t>
              </a: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F3BBA1A2-DC8A-4C73-B1A0-7893E8D9059C}"/>
                </a:ext>
              </a:extLst>
            </p:cNvPr>
            <p:cNvSpPr/>
            <p:nvPr/>
          </p:nvSpPr>
          <p:spPr>
            <a:xfrm>
              <a:off x="11680593" y="2749080"/>
              <a:ext cx="180975" cy="7338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6E6EAE0E-FAFA-4914-B63E-6FB86A7C5D1C}"/>
                </a:ext>
              </a:extLst>
            </p:cNvPr>
            <p:cNvSpPr/>
            <p:nvPr/>
          </p:nvSpPr>
          <p:spPr>
            <a:xfrm>
              <a:off x="9051693" y="2749079"/>
              <a:ext cx="1166812" cy="433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3A228414-660B-4F22-BB50-E32B87CB86AA}"/>
                </a:ext>
              </a:extLst>
            </p:cNvPr>
            <p:cNvSpPr/>
            <p:nvPr/>
          </p:nvSpPr>
          <p:spPr>
            <a:xfrm>
              <a:off x="8870718" y="2662646"/>
              <a:ext cx="3076575" cy="172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8443ED86-7517-4D57-81FA-23E008E26C59}"/>
                </a:ext>
              </a:extLst>
            </p:cNvPr>
            <p:cNvSpPr/>
            <p:nvPr/>
          </p:nvSpPr>
          <p:spPr>
            <a:xfrm>
              <a:off x="10389955" y="2749079"/>
              <a:ext cx="1385888" cy="4337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6B4CA960-CC86-4566-B19A-2E850A3D1AA1}"/>
                </a:ext>
              </a:extLst>
            </p:cNvPr>
            <p:cNvSpPr/>
            <p:nvPr/>
          </p:nvSpPr>
          <p:spPr>
            <a:xfrm>
              <a:off x="10100371" y="2835515"/>
              <a:ext cx="457201" cy="1608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479A4979-8D81-4C5E-87B1-7CC8C2DAEE24}"/>
                </a:ext>
              </a:extLst>
            </p:cNvPr>
            <p:cNvSpPr/>
            <p:nvPr/>
          </p:nvSpPr>
          <p:spPr>
            <a:xfrm>
              <a:off x="8965968" y="2913466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s0</a:t>
              </a: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DFADAA11-FF90-4931-BAAF-FFAD4CD1A698}"/>
                </a:ext>
              </a:extLst>
            </p:cNvPr>
            <p:cNvSpPr/>
            <p:nvPr/>
          </p:nvSpPr>
          <p:spPr>
            <a:xfrm>
              <a:off x="9146943" y="2913466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s1</a:t>
              </a: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2CB51B52-1159-494A-A3F3-A3D16B98C2AA}"/>
                </a:ext>
              </a:extLst>
            </p:cNvPr>
            <p:cNvSpPr/>
            <p:nvPr/>
          </p:nvSpPr>
          <p:spPr>
            <a:xfrm>
              <a:off x="9327918" y="2913466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s2</a:t>
              </a: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735503EC-4A0A-4D6B-A002-89BFA02DAFA1}"/>
                </a:ext>
              </a:extLst>
            </p:cNvPr>
            <p:cNvSpPr/>
            <p:nvPr/>
          </p:nvSpPr>
          <p:spPr>
            <a:xfrm>
              <a:off x="9508893" y="2913466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s3</a:t>
              </a: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763EF985-286E-4E1D-81EA-148F6B300D05}"/>
                </a:ext>
              </a:extLst>
            </p:cNvPr>
            <p:cNvSpPr/>
            <p:nvPr/>
          </p:nvSpPr>
          <p:spPr>
            <a:xfrm>
              <a:off x="9689868" y="2913466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s4</a:t>
              </a: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C0971710-615A-40FC-A6A1-15AEB42FC502}"/>
                </a:ext>
              </a:extLst>
            </p:cNvPr>
            <p:cNvSpPr/>
            <p:nvPr/>
          </p:nvSpPr>
          <p:spPr>
            <a:xfrm>
              <a:off x="9870843" y="2913466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s5</a:t>
              </a:r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A5C77436-5D32-4D48-81D6-873B8E04FD22}"/>
                </a:ext>
              </a:extLst>
            </p:cNvPr>
            <p:cNvSpPr/>
            <p:nvPr/>
          </p:nvSpPr>
          <p:spPr>
            <a:xfrm>
              <a:off x="10051818" y="2913466"/>
              <a:ext cx="190500" cy="28653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s6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08661C03-76B6-466E-A477-B6E0A7CA6E36}"/>
                </a:ext>
              </a:extLst>
            </p:cNvPr>
            <p:cNvSpPr txBox="1"/>
            <p:nvPr/>
          </p:nvSpPr>
          <p:spPr>
            <a:xfrm>
              <a:off x="10844314" y="2976328"/>
              <a:ext cx="524181" cy="1608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10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Reserved</a:t>
              </a:r>
            </a:p>
          </p:txBody>
        </p:sp>
        <p:sp>
          <p:nvSpPr>
            <p:cNvPr id="128" name="Left Brace 127">
              <a:extLst>
                <a:ext uri="{FF2B5EF4-FFF2-40B4-BE49-F238E27FC236}">
                  <a16:creationId xmlns:a16="http://schemas.microsoft.com/office/drawing/2014/main" id="{B90E5EA4-C133-4824-AE4C-624E08912514}"/>
                </a:ext>
              </a:extLst>
            </p:cNvPr>
            <p:cNvSpPr/>
            <p:nvPr/>
          </p:nvSpPr>
          <p:spPr>
            <a:xfrm rot="5400000">
              <a:off x="9523592" y="2256637"/>
              <a:ext cx="160815" cy="1209960"/>
            </a:xfrm>
            <a:prstGeom prst="leftBrace">
              <a:avLst/>
            </a:prstGeom>
            <a:ln w="12700" cap="rnd">
              <a:solidFill>
                <a:srgbClr val="FF0000"/>
              </a:solidFill>
              <a:round/>
              <a:headEnd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Arrow: Right 128">
              <a:extLst>
                <a:ext uri="{FF2B5EF4-FFF2-40B4-BE49-F238E27FC236}">
                  <a16:creationId xmlns:a16="http://schemas.microsoft.com/office/drawing/2014/main" id="{459605AF-7B7B-44AC-BD4D-3E76C5C41CAD}"/>
                </a:ext>
              </a:extLst>
            </p:cNvPr>
            <p:cNvSpPr/>
            <p:nvPr/>
          </p:nvSpPr>
          <p:spPr>
            <a:xfrm rot="19887279">
              <a:off x="8558319" y="3114665"/>
              <a:ext cx="363059" cy="350016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/>
            </a:p>
          </p:txBody>
        </p: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9208E765-ED29-4A93-B567-1C229B5C7D52}"/>
                </a:ext>
              </a:extLst>
            </p:cNvPr>
            <p:cNvCxnSpPr/>
            <p:nvPr/>
          </p:nvCxnSpPr>
          <p:spPr>
            <a:xfrm>
              <a:off x="3667125" y="1534181"/>
              <a:ext cx="0" cy="2051733"/>
            </a:xfrm>
            <a:prstGeom prst="line">
              <a:avLst/>
            </a:prstGeom>
            <a:ln w="38100" cap="rnd">
              <a:solidFill>
                <a:schemeClr val="accent1"/>
              </a:solidFill>
              <a:round/>
              <a:headEnd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3578BA1E-AF9F-4DB3-86FA-E6A18FE542FC}"/>
                </a:ext>
              </a:extLst>
            </p:cNvPr>
            <p:cNvSpPr txBox="1"/>
            <p:nvPr/>
          </p:nvSpPr>
          <p:spPr>
            <a:xfrm>
              <a:off x="2264163" y="1552102"/>
              <a:ext cx="1260139" cy="2082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11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MU-RTS RX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C2E2BC29-4AD8-40FB-B6F0-254FD1E548CB}"/>
                </a:ext>
              </a:extLst>
            </p:cNvPr>
            <p:cNvSpPr txBox="1"/>
            <p:nvPr/>
          </p:nvSpPr>
          <p:spPr>
            <a:xfrm>
              <a:off x="3810289" y="1552103"/>
              <a:ext cx="503343" cy="1608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11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CTS TX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A1FD3D6D-EB2D-4983-BD27-1C3AA9156EDA}"/>
                </a:ext>
              </a:extLst>
            </p:cNvPr>
            <p:cNvSpPr txBox="1"/>
            <p:nvPr/>
          </p:nvSpPr>
          <p:spPr>
            <a:xfrm>
              <a:off x="8218078" y="2280266"/>
              <a:ext cx="3376786" cy="3976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SERVICE field of CTS after scrambling.</a:t>
              </a:r>
              <a:br>
                <a:rPr lang="en-US" sz="1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First 7 bits are identical to MU-RTS</a:t>
              </a:r>
              <a:r>
                <a:rPr lang="en-US" sz="11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F69DB-0101-4709-B500-B37447196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31" y="685800"/>
            <a:ext cx="8470817" cy="616256"/>
          </a:xfrm>
        </p:spPr>
        <p:txBody>
          <a:bodyPr/>
          <a:lstStyle/>
          <a:p>
            <a:r>
              <a:rPr lang="en-US" sz="2800" dirty="0"/>
              <a:t>Scrambler Seed for CTS in Response to MU-RTS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7ADAD-2593-482A-86A8-FCD4F76A4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364875"/>
            <a:ext cx="7772400" cy="3648302"/>
          </a:xfrm>
        </p:spPr>
        <p:txBody>
          <a:bodyPr/>
          <a:lstStyle/>
          <a:p>
            <a:r>
              <a:rPr lang="en-US" sz="2000" dirty="0"/>
              <a:t>If MU-RTS is transmitted using EHT PPDU, MU-RTS has 11 bits of scrambling ‘initial value’</a:t>
            </a:r>
          </a:p>
          <a:p>
            <a:pPr lvl="1"/>
            <a:r>
              <a:rPr lang="en-US" sz="1600" dirty="0"/>
              <a:t>Can still use the first 7 bits of the SERVICE field in MU-RTS only to scramble the CTS data and fill in the first 7 bits of the SERVICE field of the CTS </a:t>
            </a:r>
          </a:p>
          <a:p>
            <a:pPr lvl="1"/>
            <a:r>
              <a:rPr lang="en-US" sz="1600" dirty="0"/>
              <a:t>Need to make sure those 7 bits can’t be all 0 to guarantee scrambling</a:t>
            </a:r>
          </a:p>
          <a:p>
            <a:pPr lvl="2"/>
            <a:r>
              <a:rPr lang="en-US" sz="1400" dirty="0"/>
              <a:t>Option 1: disallow 1st 7 bits to be all zero for MU-RTS</a:t>
            </a:r>
          </a:p>
          <a:p>
            <a:pPr lvl="2"/>
            <a:r>
              <a:rPr lang="en-US" sz="1400" dirty="0"/>
              <a:t>Option 2: the receiving STAs use a default value for CTS scrambling seed, if the received scrambling seed in MU-RTS has 1st 7 bits being all zeros. </a:t>
            </a:r>
          </a:p>
          <a:p>
            <a:pPr lvl="3"/>
            <a:r>
              <a:rPr lang="en-US" sz="1400" dirty="0"/>
              <a:t>For example, default value = 127 = all ones = “1111111” </a:t>
            </a:r>
          </a:p>
          <a:p>
            <a:pPr lvl="1"/>
            <a:r>
              <a:rPr lang="en-US" sz="1600" dirty="0"/>
              <a:t>We recommend option 1 for its simplicity and robustness</a:t>
            </a:r>
          </a:p>
          <a:p>
            <a:pPr lvl="2"/>
            <a:r>
              <a:rPr lang="en-US" sz="1400" dirty="0"/>
              <a:t>Option 2 needs all receiver to handle special condition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61F82-0440-4823-950A-4FF840387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F155A-D365-434A-B475-80A39438F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E37BC-07A7-446C-AF89-1052CA1C3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76622F-9713-45A7-A9D1-17B514E73ECF}"/>
              </a:ext>
            </a:extLst>
          </p:cNvPr>
          <p:cNvGrpSpPr/>
          <p:nvPr/>
        </p:nvGrpSpPr>
        <p:grpSpPr>
          <a:xfrm>
            <a:off x="126889" y="4941169"/>
            <a:ext cx="9017111" cy="1467256"/>
            <a:chOff x="126889" y="4941169"/>
            <a:chExt cx="9017111" cy="1467256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5AC3D528-42A8-40F1-8C25-4D0C71937CA3}"/>
                </a:ext>
              </a:extLst>
            </p:cNvPr>
            <p:cNvSpPr/>
            <p:nvPr/>
          </p:nvSpPr>
          <p:spPr>
            <a:xfrm>
              <a:off x="324410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EA1138A6-B6FA-4240-8FD8-916EF6CA0A45}"/>
                </a:ext>
              </a:extLst>
            </p:cNvPr>
            <p:cNvSpPr/>
            <p:nvPr/>
          </p:nvSpPr>
          <p:spPr>
            <a:xfrm>
              <a:off x="462465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018BBE88-4E02-4F8F-B803-9A943736A82E}"/>
                </a:ext>
              </a:extLst>
            </p:cNvPr>
            <p:cNvSpPr/>
            <p:nvPr/>
          </p:nvSpPr>
          <p:spPr>
            <a:xfrm>
              <a:off x="600521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40D66F6C-E7E0-4BF3-B601-408FE30F1A65}"/>
                </a:ext>
              </a:extLst>
            </p:cNvPr>
            <p:cNvSpPr/>
            <p:nvPr/>
          </p:nvSpPr>
          <p:spPr>
            <a:xfrm>
              <a:off x="738576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03012C0B-D533-4FA9-AEC2-02DB8346F218}"/>
                </a:ext>
              </a:extLst>
            </p:cNvPr>
            <p:cNvSpPr/>
            <p:nvPr/>
          </p:nvSpPr>
          <p:spPr>
            <a:xfrm>
              <a:off x="876632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C6154039-9EEC-47BC-94F3-2F0B2AD841EE}"/>
                </a:ext>
              </a:extLst>
            </p:cNvPr>
            <p:cNvSpPr/>
            <p:nvPr/>
          </p:nvSpPr>
          <p:spPr>
            <a:xfrm>
              <a:off x="1014687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A68BC816-28C5-4723-92DA-24F9CE8B9AE0}"/>
                </a:ext>
              </a:extLst>
            </p:cNvPr>
            <p:cNvSpPr/>
            <p:nvPr/>
          </p:nvSpPr>
          <p:spPr>
            <a:xfrm>
              <a:off x="1152743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FA5C632D-66E6-4BB4-8C8D-BFE730C665EC}"/>
                </a:ext>
              </a:extLst>
            </p:cNvPr>
            <p:cNvSpPr/>
            <p:nvPr/>
          </p:nvSpPr>
          <p:spPr>
            <a:xfrm>
              <a:off x="1290798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F63EB286-58B2-4581-9BDD-338128801B8E}"/>
                </a:ext>
              </a:extLst>
            </p:cNvPr>
            <p:cNvSpPr/>
            <p:nvPr/>
          </p:nvSpPr>
          <p:spPr>
            <a:xfrm>
              <a:off x="1428854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3CF741AC-C3E5-41AF-9BBD-394E0E61A3B3}"/>
                </a:ext>
              </a:extLst>
            </p:cNvPr>
            <p:cNvSpPr/>
            <p:nvPr/>
          </p:nvSpPr>
          <p:spPr>
            <a:xfrm>
              <a:off x="1566909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59D7C175-5AD0-4B01-AA67-960F263C37A2}"/>
                </a:ext>
              </a:extLst>
            </p:cNvPr>
            <p:cNvSpPr/>
            <p:nvPr/>
          </p:nvSpPr>
          <p:spPr>
            <a:xfrm>
              <a:off x="1704965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80D71688-DEEB-4E8D-97B8-226CE6590908}"/>
                </a:ext>
              </a:extLst>
            </p:cNvPr>
            <p:cNvSpPr/>
            <p:nvPr/>
          </p:nvSpPr>
          <p:spPr>
            <a:xfrm>
              <a:off x="1843020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C28E0C9C-6BF2-40BB-8B51-BF130D9AA6D6}"/>
                </a:ext>
              </a:extLst>
            </p:cNvPr>
            <p:cNvSpPr/>
            <p:nvPr/>
          </p:nvSpPr>
          <p:spPr>
            <a:xfrm>
              <a:off x="1981075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1A23487F-9927-4ED6-827A-3749CF70139A}"/>
                </a:ext>
              </a:extLst>
            </p:cNvPr>
            <p:cNvSpPr/>
            <p:nvPr/>
          </p:nvSpPr>
          <p:spPr>
            <a:xfrm>
              <a:off x="2119131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</a:t>
              </a: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B25D77AB-C414-4E13-A97D-C67ED7900BD9}"/>
                </a:ext>
              </a:extLst>
            </p:cNvPr>
            <p:cNvSpPr/>
            <p:nvPr/>
          </p:nvSpPr>
          <p:spPr>
            <a:xfrm>
              <a:off x="2257186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</a:t>
              </a: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6FA276FC-AC86-4714-88D9-2026AEB7CAED}"/>
                </a:ext>
              </a:extLst>
            </p:cNvPr>
            <p:cNvSpPr/>
            <p:nvPr/>
          </p:nvSpPr>
          <p:spPr>
            <a:xfrm>
              <a:off x="2395242" y="5488353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3D0C3A2D-9E35-4C64-99D3-E270D8FEC864}"/>
                </a:ext>
              </a:extLst>
            </p:cNvPr>
            <p:cNvSpPr/>
            <p:nvPr/>
          </p:nvSpPr>
          <p:spPr>
            <a:xfrm>
              <a:off x="389804" y="5488353"/>
              <a:ext cx="1367488" cy="303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9630A1C6-72E3-45FB-B30E-6A050352C3F8}"/>
                </a:ext>
              </a:extLst>
            </p:cNvPr>
            <p:cNvSpPr/>
            <p:nvPr/>
          </p:nvSpPr>
          <p:spPr>
            <a:xfrm>
              <a:off x="251749" y="5427805"/>
              <a:ext cx="2346943" cy="1210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3FB5844E-54B1-4A7E-A72E-BE69D9D19AD1}"/>
                </a:ext>
              </a:extLst>
            </p:cNvPr>
            <p:cNvSpPr/>
            <p:nvPr/>
          </p:nvSpPr>
          <p:spPr>
            <a:xfrm>
              <a:off x="1904781" y="5488353"/>
              <a:ext cx="563121" cy="303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2841CECA-6975-41BD-87EF-F9DCD74A7287}"/>
                </a:ext>
              </a:extLst>
            </p:cNvPr>
            <p:cNvSpPr/>
            <p:nvPr/>
          </p:nvSpPr>
          <p:spPr>
            <a:xfrm>
              <a:off x="1632346" y="5548902"/>
              <a:ext cx="348773" cy="1126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325DFF7D-E1D3-42AA-A44D-C4A022180E37}"/>
                </a:ext>
              </a:extLst>
            </p:cNvPr>
            <p:cNvSpPr/>
            <p:nvPr/>
          </p:nvSpPr>
          <p:spPr>
            <a:xfrm>
              <a:off x="324410" y="5603508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s0</a:t>
              </a: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9B40D233-38EB-4682-B1DF-F05349BC0091}"/>
                </a:ext>
              </a:extLst>
            </p:cNvPr>
            <p:cNvSpPr/>
            <p:nvPr/>
          </p:nvSpPr>
          <p:spPr>
            <a:xfrm>
              <a:off x="462465" y="5603508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s1</a:t>
              </a: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C89DF08F-1BB8-4522-A043-D2E32002921A}"/>
                </a:ext>
              </a:extLst>
            </p:cNvPr>
            <p:cNvSpPr/>
            <p:nvPr/>
          </p:nvSpPr>
          <p:spPr>
            <a:xfrm>
              <a:off x="600521" y="5603508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s2</a:t>
              </a: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E520DCC3-14EA-4DA0-A4BC-EA6EB63CFE51}"/>
                </a:ext>
              </a:extLst>
            </p:cNvPr>
            <p:cNvSpPr/>
            <p:nvPr/>
          </p:nvSpPr>
          <p:spPr>
            <a:xfrm>
              <a:off x="738576" y="5603508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s3</a:t>
              </a: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9057A65B-A82D-44AA-8CAE-EFA9A9E89736}"/>
                </a:ext>
              </a:extLst>
            </p:cNvPr>
            <p:cNvSpPr/>
            <p:nvPr/>
          </p:nvSpPr>
          <p:spPr>
            <a:xfrm>
              <a:off x="876632" y="5603508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s4</a:t>
              </a: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25AF6516-625D-4906-918D-F4E843AE072A}"/>
                </a:ext>
              </a:extLst>
            </p:cNvPr>
            <p:cNvSpPr/>
            <p:nvPr/>
          </p:nvSpPr>
          <p:spPr>
            <a:xfrm>
              <a:off x="1014687" y="5603508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s5</a:t>
              </a: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BAE1DC70-B300-40BA-820B-90E079B304F4}"/>
                </a:ext>
              </a:extLst>
            </p:cNvPr>
            <p:cNvSpPr/>
            <p:nvPr/>
          </p:nvSpPr>
          <p:spPr>
            <a:xfrm>
              <a:off x="1152743" y="5603508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s6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B1EC26EB-5E82-4474-8B6E-603B63D14162}"/>
                </a:ext>
              </a:extLst>
            </p:cNvPr>
            <p:cNvSpPr txBox="1"/>
            <p:nvPr/>
          </p:nvSpPr>
          <p:spPr>
            <a:xfrm>
              <a:off x="126889" y="5013176"/>
              <a:ext cx="1392750" cy="2631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9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SERVICE field of MU-RTS</a:t>
              </a:r>
              <a:br>
                <a:rPr lang="en-US" sz="9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prior to descrambling</a:t>
              </a: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1CB419DA-9784-4D89-A536-5C0B2C06C8AB}"/>
                </a:ext>
              </a:extLst>
            </p:cNvPr>
            <p:cNvSpPr txBox="1"/>
            <p:nvPr/>
          </p:nvSpPr>
          <p:spPr>
            <a:xfrm>
              <a:off x="1991623" y="5589240"/>
              <a:ext cx="474071" cy="1315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90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Reserved</a:t>
              </a: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E5F17F56-3376-45C0-9D9D-FA7ED325B1EE}"/>
                </a:ext>
              </a:extLst>
            </p:cNvPr>
            <p:cNvSpPr/>
            <p:nvPr/>
          </p:nvSpPr>
          <p:spPr>
            <a:xfrm>
              <a:off x="4255358" y="5885092"/>
              <a:ext cx="719344" cy="17773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681C452A-C18D-42F3-AEBA-DC6070E560A7}"/>
                </a:ext>
              </a:extLst>
            </p:cNvPr>
            <p:cNvSpPr/>
            <p:nvPr/>
          </p:nvSpPr>
          <p:spPr>
            <a:xfrm>
              <a:off x="3288970" y="5885092"/>
              <a:ext cx="581288" cy="1822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lang="en-US" sz="105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  <a:r>
                <a:rPr lang="en-US" sz="1050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70" name="Flowchart: Or 169">
              <a:extLst>
                <a:ext uri="{FF2B5EF4-FFF2-40B4-BE49-F238E27FC236}">
                  <a16:creationId xmlns:a16="http://schemas.microsoft.com/office/drawing/2014/main" id="{B4960BDE-0C2D-4651-A615-ABB7DE0971D6}"/>
                </a:ext>
              </a:extLst>
            </p:cNvPr>
            <p:cNvSpPr/>
            <p:nvPr/>
          </p:nvSpPr>
          <p:spPr>
            <a:xfrm>
              <a:off x="4008312" y="5689593"/>
              <a:ext cx="123523" cy="120103"/>
            </a:xfrm>
            <a:prstGeom prst="flowChar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/>
            </a:p>
          </p:txBody>
        </p:sp>
        <p:cxnSp>
          <p:nvCxnSpPr>
            <p:cNvPr id="171" name="Straight Arrow Connector 170">
              <a:extLst>
                <a:ext uri="{FF2B5EF4-FFF2-40B4-BE49-F238E27FC236}">
                  <a16:creationId xmlns:a16="http://schemas.microsoft.com/office/drawing/2014/main" id="{11627FE3-96B6-4145-857A-D0AB440EC1C2}"/>
                </a:ext>
              </a:extLst>
            </p:cNvPr>
            <p:cNvCxnSpPr>
              <a:cxnSpLocks/>
              <a:stCxn id="168" idx="1"/>
              <a:endCxn id="169" idx="3"/>
            </p:cNvCxnSpPr>
            <p:nvPr/>
          </p:nvCxnSpPr>
          <p:spPr>
            <a:xfrm flipH="1">
              <a:off x="3870257" y="5973961"/>
              <a:ext cx="385101" cy="2263"/>
            </a:xfrm>
            <a:prstGeom prst="straightConnector1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ctor: Elbow 171">
              <a:extLst>
                <a:ext uri="{FF2B5EF4-FFF2-40B4-BE49-F238E27FC236}">
                  <a16:creationId xmlns:a16="http://schemas.microsoft.com/office/drawing/2014/main" id="{72EA48E6-D98F-4AA8-92F5-2556046D8E73}"/>
                </a:ext>
              </a:extLst>
            </p:cNvPr>
            <p:cNvCxnSpPr>
              <a:cxnSpLocks/>
              <a:stCxn id="168" idx="1"/>
              <a:endCxn id="170" idx="4"/>
            </p:cNvCxnSpPr>
            <p:nvPr/>
          </p:nvCxnSpPr>
          <p:spPr>
            <a:xfrm rot="10800000">
              <a:off x="4070074" y="5809696"/>
              <a:ext cx="185284" cy="164266"/>
            </a:xfrm>
            <a:prstGeom prst="bentConnector2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ctor: Elbow 172">
              <a:extLst>
                <a:ext uri="{FF2B5EF4-FFF2-40B4-BE49-F238E27FC236}">
                  <a16:creationId xmlns:a16="http://schemas.microsoft.com/office/drawing/2014/main" id="{A97536F8-798F-4282-AD1F-ABE5AACEA297}"/>
                </a:ext>
              </a:extLst>
            </p:cNvPr>
            <p:cNvCxnSpPr>
              <a:cxnSpLocks/>
              <a:stCxn id="169" idx="1"/>
              <a:endCxn id="170" idx="2"/>
            </p:cNvCxnSpPr>
            <p:nvPr/>
          </p:nvCxnSpPr>
          <p:spPr>
            <a:xfrm rot="10800000" flipH="1">
              <a:off x="3288970" y="5749645"/>
              <a:ext cx="719343" cy="226580"/>
            </a:xfrm>
            <a:prstGeom prst="bentConnector3">
              <a:avLst>
                <a:gd name="adj1" fmla="val -24242"/>
              </a:avLst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Flowchart: Or 173">
              <a:extLst>
                <a:ext uri="{FF2B5EF4-FFF2-40B4-BE49-F238E27FC236}">
                  <a16:creationId xmlns:a16="http://schemas.microsoft.com/office/drawing/2014/main" id="{26B8C7B1-6352-4342-8DD8-B09FF4D4A73B}"/>
                </a:ext>
              </a:extLst>
            </p:cNvPr>
            <p:cNvSpPr/>
            <p:nvPr/>
          </p:nvSpPr>
          <p:spPr>
            <a:xfrm>
              <a:off x="5617824" y="5913910"/>
              <a:ext cx="123523" cy="120103"/>
            </a:xfrm>
            <a:prstGeom prst="flowChar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/>
            </a:p>
          </p:txBody>
        </p:sp>
        <p:cxnSp>
          <p:nvCxnSpPr>
            <p:cNvPr id="175" name="Connector: Elbow 174">
              <a:extLst>
                <a:ext uri="{FF2B5EF4-FFF2-40B4-BE49-F238E27FC236}">
                  <a16:creationId xmlns:a16="http://schemas.microsoft.com/office/drawing/2014/main" id="{59B69195-313C-49FE-A9FB-ED9C23134595}"/>
                </a:ext>
              </a:extLst>
            </p:cNvPr>
            <p:cNvCxnSpPr>
              <a:cxnSpLocks/>
              <a:endCxn id="174" idx="2"/>
            </p:cNvCxnSpPr>
            <p:nvPr/>
          </p:nvCxnSpPr>
          <p:spPr>
            <a:xfrm rot="16200000" flipH="1">
              <a:off x="5258438" y="5614575"/>
              <a:ext cx="350448" cy="368324"/>
            </a:xfrm>
            <a:prstGeom prst="bentConnector2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or: Elbow 175">
              <a:extLst>
                <a:ext uri="{FF2B5EF4-FFF2-40B4-BE49-F238E27FC236}">
                  <a16:creationId xmlns:a16="http://schemas.microsoft.com/office/drawing/2014/main" id="{7FC9B74D-4A6B-4D85-A43A-64DEB54A0957}"/>
                </a:ext>
              </a:extLst>
            </p:cNvPr>
            <p:cNvCxnSpPr>
              <a:cxnSpLocks/>
              <a:endCxn id="168" idx="3"/>
            </p:cNvCxnSpPr>
            <p:nvPr/>
          </p:nvCxnSpPr>
          <p:spPr>
            <a:xfrm rot="5400000">
              <a:off x="4945263" y="5669725"/>
              <a:ext cx="333675" cy="274797"/>
            </a:xfrm>
            <a:prstGeom prst="bentConnector2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>
              <a:extLst>
                <a:ext uri="{FF2B5EF4-FFF2-40B4-BE49-F238E27FC236}">
                  <a16:creationId xmlns:a16="http://schemas.microsoft.com/office/drawing/2014/main" id="{02A10593-0FA8-46DB-8D67-3D4BB7A90C5A}"/>
                </a:ext>
              </a:extLst>
            </p:cNvPr>
            <p:cNvCxnSpPr>
              <a:cxnSpLocks/>
              <a:stCxn id="174" idx="4"/>
            </p:cNvCxnSpPr>
            <p:nvPr/>
          </p:nvCxnSpPr>
          <p:spPr>
            <a:xfrm>
              <a:off x="5679586" y="6034013"/>
              <a:ext cx="0" cy="224316"/>
            </a:xfrm>
            <a:prstGeom prst="straightConnector1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Arrow Connector 177">
              <a:extLst>
                <a:ext uri="{FF2B5EF4-FFF2-40B4-BE49-F238E27FC236}">
                  <a16:creationId xmlns:a16="http://schemas.microsoft.com/office/drawing/2014/main" id="{FB781257-9B6F-4270-8E29-46E682A0ED41}"/>
                </a:ext>
              </a:extLst>
            </p:cNvPr>
            <p:cNvCxnSpPr>
              <a:cxnSpLocks/>
              <a:endCxn id="174" idx="0"/>
            </p:cNvCxnSpPr>
            <p:nvPr/>
          </p:nvCxnSpPr>
          <p:spPr>
            <a:xfrm>
              <a:off x="5679586" y="5697537"/>
              <a:ext cx="0" cy="216373"/>
            </a:xfrm>
            <a:prstGeom prst="straightConnector1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22F84CF4-A3DF-4EDA-8054-3EEB2A483AF2}"/>
                </a:ext>
              </a:extLst>
            </p:cNvPr>
            <p:cNvSpPr txBox="1"/>
            <p:nvPr/>
          </p:nvSpPr>
          <p:spPr>
            <a:xfrm>
              <a:off x="5508104" y="5589240"/>
              <a:ext cx="399599" cy="1315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Data In</a:t>
              </a: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F619318D-10F6-4E2E-83C6-6A5C018BA109}"/>
                </a:ext>
              </a:extLst>
            </p:cNvPr>
            <p:cNvSpPr txBox="1"/>
            <p:nvPr/>
          </p:nvSpPr>
          <p:spPr>
            <a:xfrm>
              <a:off x="5508103" y="6276021"/>
              <a:ext cx="1223557" cy="1315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Scrambled Data Out</a:t>
              </a:r>
            </a:p>
          </p:txBody>
        </p:sp>
        <p:sp>
          <p:nvSpPr>
            <p:cNvPr id="181" name="Left Brace 180">
              <a:extLst>
                <a:ext uri="{FF2B5EF4-FFF2-40B4-BE49-F238E27FC236}">
                  <a16:creationId xmlns:a16="http://schemas.microsoft.com/office/drawing/2014/main" id="{2C0869A2-DAE0-4323-8224-6FD462E00066}"/>
                </a:ext>
              </a:extLst>
            </p:cNvPr>
            <p:cNvSpPr/>
            <p:nvPr/>
          </p:nvSpPr>
          <p:spPr>
            <a:xfrm rot="5400000">
              <a:off x="754801" y="5105682"/>
              <a:ext cx="112653" cy="923009"/>
            </a:xfrm>
            <a:prstGeom prst="leftBrace">
              <a:avLst/>
            </a:prstGeom>
            <a:ln w="12700" cap="rnd">
              <a:solidFill>
                <a:srgbClr val="FF0000"/>
              </a:solidFill>
              <a:round/>
              <a:headEnd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2E10728E-5947-4E8C-ABA6-E6918C3A8E7F}"/>
                </a:ext>
              </a:extLst>
            </p:cNvPr>
            <p:cNvCxnSpPr>
              <a:stCxn id="170" idx="6"/>
            </p:cNvCxnSpPr>
            <p:nvPr/>
          </p:nvCxnSpPr>
          <p:spPr>
            <a:xfrm>
              <a:off x="4131835" y="5749644"/>
              <a:ext cx="842867" cy="1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EA924DFA-9872-40D0-9E4B-A1B1D63BBDEB}"/>
                </a:ext>
              </a:extLst>
            </p:cNvPr>
            <p:cNvCxnSpPr>
              <a:cxnSpLocks/>
            </p:cNvCxnSpPr>
            <p:nvPr/>
          </p:nvCxnSpPr>
          <p:spPr>
            <a:xfrm>
              <a:off x="4348506" y="5510860"/>
              <a:ext cx="626196" cy="0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B6EC10AE-815D-4BF3-A2EC-6A01331EC63F}"/>
                </a:ext>
              </a:extLst>
            </p:cNvPr>
            <p:cNvCxnSpPr>
              <a:cxnSpLocks/>
            </p:cNvCxnSpPr>
            <p:nvPr/>
          </p:nvCxnSpPr>
          <p:spPr>
            <a:xfrm>
              <a:off x="4974699" y="5567187"/>
              <a:ext cx="267534" cy="56327"/>
            </a:xfrm>
            <a:prstGeom prst="line">
              <a:avLst/>
            </a:prstGeom>
            <a:ln w="12700" cap="rnd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89343880-B54A-4B8B-90CA-48A7DD53C760}"/>
                </a:ext>
              </a:extLst>
            </p:cNvPr>
            <p:cNvSpPr/>
            <p:nvPr/>
          </p:nvSpPr>
          <p:spPr>
            <a:xfrm>
              <a:off x="3361590" y="5380836"/>
              <a:ext cx="1039800" cy="2084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s6 s5 s4 s3 s2 s1 s0</a:t>
              </a:r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3199D99F-CFF9-426A-933C-C9C4327C195F}"/>
                </a:ext>
              </a:extLst>
            </p:cNvPr>
            <p:cNvSpPr/>
            <p:nvPr/>
          </p:nvSpPr>
          <p:spPr>
            <a:xfrm>
              <a:off x="4553266" y="5292403"/>
              <a:ext cx="842867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During first 7 bits of SERVICE</a:t>
              </a:r>
            </a:p>
          </p:txBody>
        </p:sp>
        <p:cxnSp>
          <p:nvCxnSpPr>
            <p:cNvPr id="187" name="Connector: Curved 186">
              <a:extLst>
                <a:ext uri="{FF2B5EF4-FFF2-40B4-BE49-F238E27FC236}">
                  <a16:creationId xmlns:a16="http://schemas.microsoft.com/office/drawing/2014/main" id="{3703D416-DA6C-42BF-992C-C6CF33ECB220}"/>
                </a:ext>
              </a:extLst>
            </p:cNvPr>
            <p:cNvCxnSpPr>
              <a:cxnSpLocks/>
              <a:stCxn id="181" idx="1"/>
              <a:endCxn id="185" idx="1"/>
            </p:cNvCxnSpPr>
            <p:nvPr/>
          </p:nvCxnSpPr>
          <p:spPr>
            <a:xfrm rot="5400000" flipH="1" flipV="1">
              <a:off x="2073447" y="4222718"/>
              <a:ext cx="25823" cy="2550463"/>
            </a:xfrm>
            <a:prstGeom prst="curvedConnector4">
              <a:avLst>
                <a:gd name="adj1" fmla="val 885257"/>
                <a:gd name="adj2" fmla="val 51104"/>
              </a:avLst>
            </a:prstGeom>
            <a:ln w="12700" cap="rnd">
              <a:solidFill>
                <a:srgbClr val="FF0000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43E4EF04-D319-4C98-8F63-8E7D187FDAEF}"/>
                </a:ext>
              </a:extLst>
            </p:cNvPr>
            <p:cNvSpPr/>
            <p:nvPr/>
          </p:nvSpPr>
          <p:spPr>
            <a:xfrm>
              <a:off x="6869717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563E7169-E250-48E7-A585-5A6ACE6D22DA}"/>
                </a:ext>
              </a:extLst>
            </p:cNvPr>
            <p:cNvSpPr/>
            <p:nvPr/>
          </p:nvSpPr>
          <p:spPr>
            <a:xfrm>
              <a:off x="7007773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34C827A8-EBDC-42E2-B99B-0097C035BB51}"/>
                </a:ext>
              </a:extLst>
            </p:cNvPr>
            <p:cNvSpPr/>
            <p:nvPr/>
          </p:nvSpPr>
          <p:spPr>
            <a:xfrm>
              <a:off x="7145828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E3825E17-4DDE-432C-BFCC-094570A2CCFF}"/>
                </a:ext>
              </a:extLst>
            </p:cNvPr>
            <p:cNvSpPr/>
            <p:nvPr/>
          </p:nvSpPr>
          <p:spPr>
            <a:xfrm>
              <a:off x="7283884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F98801AD-3704-49ED-B975-09C46DBCBB6D}"/>
                </a:ext>
              </a:extLst>
            </p:cNvPr>
            <p:cNvSpPr/>
            <p:nvPr/>
          </p:nvSpPr>
          <p:spPr>
            <a:xfrm>
              <a:off x="7421939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C9790AB6-4E59-4086-B396-ED17DDD901EF}"/>
                </a:ext>
              </a:extLst>
            </p:cNvPr>
            <p:cNvSpPr/>
            <p:nvPr/>
          </p:nvSpPr>
          <p:spPr>
            <a:xfrm>
              <a:off x="7559995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F857AD96-018D-4ECD-B13E-5EC35F3A23C4}"/>
                </a:ext>
              </a:extLst>
            </p:cNvPr>
            <p:cNvSpPr/>
            <p:nvPr/>
          </p:nvSpPr>
          <p:spPr>
            <a:xfrm>
              <a:off x="7698050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9C186106-AFC9-48AC-86BE-E9780BD6C906}"/>
                </a:ext>
              </a:extLst>
            </p:cNvPr>
            <p:cNvSpPr/>
            <p:nvPr/>
          </p:nvSpPr>
          <p:spPr>
            <a:xfrm>
              <a:off x="7836106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41C4495B-9626-4FBF-8AD7-E896A337AE1C}"/>
                </a:ext>
              </a:extLst>
            </p:cNvPr>
            <p:cNvSpPr/>
            <p:nvPr/>
          </p:nvSpPr>
          <p:spPr>
            <a:xfrm>
              <a:off x="7974161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1D27CE74-8C50-4A91-BAFB-DF17DF788273}"/>
                </a:ext>
              </a:extLst>
            </p:cNvPr>
            <p:cNvSpPr/>
            <p:nvPr/>
          </p:nvSpPr>
          <p:spPr>
            <a:xfrm>
              <a:off x="8112217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315BAF55-6759-4AA1-B06F-BA43B7D1DDC4}"/>
                </a:ext>
              </a:extLst>
            </p:cNvPr>
            <p:cNvSpPr/>
            <p:nvPr/>
          </p:nvSpPr>
          <p:spPr>
            <a:xfrm>
              <a:off x="8250272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D07263B7-57D3-4C9F-9D56-F53D1C4DAEFF}"/>
                </a:ext>
              </a:extLst>
            </p:cNvPr>
            <p:cNvSpPr/>
            <p:nvPr/>
          </p:nvSpPr>
          <p:spPr>
            <a:xfrm>
              <a:off x="8388328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FDE724DC-7A2E-444F-AABE-0D46D0883381}"/>
                </a:ext>
              </a:extLst>
            </p:cNvPr>
            <p:cNvSpPr/>
            <p:nvPr/>
          </p:nvSpPr>
          <p:spPr>
            <a:xfrm>
              <a:off x="8526383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C33480A5-32DF-4E98-AB33-A942C63AE033}"/>
                </a:ext>
              </a:extLst>
            </p:cNvPr>
            <p:cNvSpPr/>
            <p:nvPr/>
          </p:nvSpPr>
          <p:spPr>
            <a:xfrm>
              <a:off x="8664439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</a:t>
              </a:r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C5D7E194-3C66-4C1F-B57B-44D63295AEB0}"/>
                </a:ext>
              </a:extLst>
            </p:cNvPr>
            <p:cNvSpPr/>
            <p:nvPr/>
          </p:nvSpPr>
          <p:spPr>
            <a:xfrm>
              <a:off x="8802494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</a:t>
              </a:r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FC4B1395-64C1-4D9E-A501-B930143B9CF0}"/>
                </a:ext>
              </a:extLst>
            </p:cNvPr>
            <p:cNvSpPr/>
            <p:nvPr/>
          </p:nvSpPr>
          <p:spPr>
            <a:xfrm>
              <a:off x="8940550" y="5792220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70682FA5-D1DF-4FAC-9F54-EB709169B1B3}"/>
                </a:ext>
              </a:extLst>
            </p:cNvPr>
            <p:cNvSpPr/>
            <p:nvPr/>
          </p:nvSpPr>
          <p:spPr>
            <a:xfrm>
              <a:off x="6935112" y="5792219"/>
              <a:ext cx="890094" cy="303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FEA8A4CA-2F11-465B-A42C-A64BACBB69C3}"/>
                </a:ext>
              </a:extLst>
            </p:cNvPr>
            <p:cNvSpPr/>
            <p:nvPr/>
          </p:nvSpPr>
          <p:spPr>
            <a:xfrm>
              <a:off x="6797057" y="5731672"/>
              <a:ext cx="2346943" cy="1210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7E02750D-93BC-4F51-96CB-F0C2EE6982B6}"/>
                </a:ext>
              </a:extLst>
            </p:cNvPr>
            <p:cNvSpPr/>
            <p:nvPr/>
          </p:nvSpPr>
          <p:spPr>
            <a:xfrm>
              <a:off x="7955995" y="5792220"/>
              <a:ext cx="1057215" cy="303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F582A818-FEB2-45BF-97F2-95D9B263FCA6}"/>
                </a:ext>
              </a:extLst>
            </p:cNvPr>
            <p:cNvSpPr/>
            <p:nvPr/>
          </p:nvSpPr>
          <p:spPr>
            <a:xfrm>
              <a:off x="7735089" y="5852769"/>
              <a:ext cx="348773" cy="1126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7FB06AE7-EAE5-4A95-878B-01E9ABAA186F}"/>
                </a:ext>
              </a:extLst>
            </p:cNvPr>
            <p:cNvSpPr/>
            <p:nvPr/>
          </p:nvSpPr>
          <p:spPr>
            <a:xfrm>
              <a:off x="6869717" y="590737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s0</a:t>
              </a:r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D721DD0F-BD2F-4445-8687-ECB71A7D65AA}"/>
                </a:ext>
              </a:extLst>
            </p:cNvPr>
            <p:cNvSpPr/>
            <p:nvPr/>
          </p:nvSpPr>
          <p:spPr>
            <a:xfrm>
              <a:off x="7007773" y="590737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s1</a:t>
              </a: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57D0935C-115E-4263-BB4A-7A2C6089FA69}"/>
                </a:ext>
              </a:extLst>
            </p:cNvPr>
            <p:cNvSpPr/>
            <p:nvPr/>
          </p:nvSpPr>
          <p:spPr>
            <a:xfrm>
              <a:off x="7145828" y="590737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s2</a:t>
              </a: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A31365B7-B246-4415-AA76-5CCB5F819736}"/>
                </a:ext>
              </a:extLst>
            </p:cNvPr>
            <p:cNvSpPr/>
            <p:nvPr/>
          </p:nvSpPr>
          <p:spPr>
            <a:xfrm>
              <a:off x="7283884" y="590737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s3</a:t>
              </a:r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5C56BBD2-31A5-4FD9-A982-95D1D2D63561}"/>
                </a:ext>
              </a:extLst>
            </p:cNvPr>
            <p:cNvSpPr/>
            <p:nvPr/>
          </p:nvSpPr>
          <p:spPr>
            <a:xfrm>
              <a:off x="7421939" y="590737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s4</a:t>
              </a:r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104906C0-411E-4010-A086-A37170144A1E}"/>
                </a:ext>
              </a:extLst>
            </p:cNvPr>
            <p:cNvSpPr/>
            <p:nvPr/>
          </p:nvSpPr>
          <p:spPr>
            <a:xfrm>
              <a:off x="7559995" y="590737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s5</a:t>
              </a:r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03E3DE75-C32B-4A3B-81B7-4CA6AD8DF603}"/>
                </a:ext>
              </a:extLst>
            </p:cNvPr>
            <p:cNvSpPr/>
            <p:nvPr/>
          </p:nvSpPr>
          <p:spPr>
            <a:xfrm>
              <a:off x="7698050" y="590737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s6</a:t>
              </a:r>
            </a:p>
          </p:txBody>
        </p:sp>
        <p:sp>
          <p:nvSpPr>
            <p:cNvPr id="215" name="TextBox 214">
              <a:extLst>
                <a:ext uri="{FF2B5EF4-FFF2-40B4-BE49-F238E27FC236}">
                  <a16:creationId xmlns:a16="http://schemas.microsoft.com/office/drawing/2014/main" id="{F2BCAEBA-6295-46BE-8991-F1894051311F}"/>
                </a:ext>
              </a:extLst>
            </p:cNvPr>
            <p:cNvSpPr txBox="1"/>
            <p:nvPr/>
          </p:nvSpPr>
          <p:spPr>
            <a:xfrm>
              <a:off x="8302599" y="5951410"/>
              <a:ext cx="499893" cy="1315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90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Reserved</a:t>
              </a:r>
            </a:p>
          </p:txBody>
        </p:sp>
        <p:sp>
          <p:nvSpPr>
            <p:cNvPr id="216" name="Left Brace 215">
              <a:extLst>
                <a:ext uri="{FF2B5EF4-FFF2-40B4-BE49-F238E27FC236}">
                  <a16:creationId xmlns:a16="http://schemas.microsoft.com/office/drawing/2014/main" id="{18E44C26-9C7B-44DA-8120-DD5FD88E089E}"/>
                </a:ext>
              </a:extLst>
            </p:cNvPr>
            <p:cNvSpPr/>
            <p:nvPr/>
          </p:nvSpPr>
          <p:spPr>
            <a:xfrm rot="5400000">
              <a:off x="7300109" y="5409549"/>
              <a:ext cx="112653" cy="923009"/>
            </a:xfrm>
            <a:prstGeom prst="leftBrace">
              <a:avLst/>
            </a:prstGeom>
            <a:ln w="12700" cap="rnd">
              <a:solidFill>
                <a:srgbClr val="FF0000"/>
              </a:solidFill>
              <a:round/>
              <a:headEnd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Arrow: Right 216">
              <a:extLst>
                <a:ext uri="{FF2B5EF4-FFF2-40B4-BE49-F238E27FC236}">
                  <a16:creationId xmlns:a16="http://schemas.microsoft.com/office/drawing/2014/main" id="{9F176ECF-8C19-4F17-909D-C2ABC8D5F112}"/>
                </a:ext>
              </a:extLst>
            </p:cNvPr>
            <p:cNvSpPr/>
            <p:nvPr/>
          </p:nvSpPr>
          <p:spPr>
            <a:xfrm rot="19887279">
              <a:off x="6558745" y="6048316"/>
              <a:ext cx="276957" cy="245190"/>
            </a:xfrm>
            <a:prstGeom prst="rightArrow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/>
            </a:p>
          </p:txBody>
        </p: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6292892B-7B71-47FA-AF97-57B40CB2FD39}"/>
                </a:ext>
              </a:extLst>
            </p:cNvPr>
            <p:cNvCxnSpPr>
              <a:cxnSpLocks/>
            </p:cNvCxnSpPr>
            <p:nvPr/>
          </p:nvCxnSpPr>
          <p:spPr>
            <a:xfrm>
              <a:off x="2827533" y="4941169"/>
              <a:ext cx="0" cy="1437263"/>
            </a:xfrm>
            <a:prstGeom prst="line">
              <a:avLst/>
            </a:prstGeom>
            <a:ln w="38100" cap="rnd">
              <a:solidFill>
                <a:schemeClr val="accent1"/>
              </a:solidFill>
              <a:round/>
              <a:headEnd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28A6BF16-36F5-4011-B277-8E245CBBC077}"/>
                </a:ext>
              </a:extLst>
            </p:cNvPr>
            <p:cNvSpPr txBox="1"/>
            <p:nvPr/>
          </p:nvSpPr>
          <p:spPr>
            <a:xfrm>
              <a:off x="1991624" y="4953724"/>
              <a:ext cx="726960" cy="1461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10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MU-RTS RX</a:t>
              </a:r>
            </a:p>
          </p:txBody>
        </p: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83A272C5-C302-47A9-A50A-5BD2E61AAF71}"/>
                </a:ext>
              </a:extLst>
            </p:cNvPr>
            <p:cNvSpPr txBox="1"/>
            <p:nvPr/>
          </p:nvSpPr>
          <p:spPr>
            <a:xfrm>
              <a:off x="2936743" y="4953724"/>
              <a:ext cx="599187" cy="1461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10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CTS TX</a:t>
              </a: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59FF1993-F680-48CF-BBAB-787CEC36F3FD}"/>
                </a:ext>
              </a:extLst>
            </p:cNvPr>
            <p:cNvSpPr txBox="1"/>
            <p:nvPr/>
          </p:nvSpPr>
          <p:spPr>
            <a:xfrm>
              <a:off x="6299196" y="5529808"/>
              <a:ext cx="2081865" cy="2923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9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SERVICE field of CTS after scrambling.</a:t>
              </a:r>
              <a:br>
                <a:rPr lang="en-US" sz="9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First 7 bits are identical to MU-RTS</a:t>
              </a:r>
              <a:r>
                <a:rPr lang="en-US" sz="11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9E572A4C-E682-40B3-8261-6AAB58628335}"/>
                </a:ext>
              </a:extLst>
            </p:cNvPr>
            <p:cNvSpPr/>
            <p:nvPr/>
          </p:nvSpPr>
          <p:spPr>
            <a:xfrm>
              <a:off x="1290755" y="5603508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s7</a:t>
              </a:r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8F7F3F87-0839-48B6-976C-F24453FE9C00}"/>
                </a:ext>
              </a:extLst>
            </p:cNvPr>
            <p:cNvSpPr/>
            <p:nvPr/>
          </p:nvSpPr>
          <p:spPr>
            <a:xfrm>
              <a:off x="1426862" y="5603508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s8</a:t>
              </a: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404BFCE7-50FD-4394-9AF7-5C0B5EFEBCB6}"/>
                </a:ext>
              </a:extLst>
            </p:cNvPr>
            <p:cNvSpPr/>
            <p:nvPr/>
          </p:nvSpPr>
          <p:spPr>
            <a:xfrm>
              <a:off x="1557323" y="5603508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s9</a:t>
              </a:r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4668BCF0-B5CF-403A-93B4-B4A8B99E81B6}"/>
                </a:ext>
              </a:extLst>
            </p:cNvPr>
            <p:cNvSpPr/>
            <p:nvPr/>
          </p:nvSpPr>
          <p:spPr>
            <a:xfrm>
              <a:off x="1696906" y="5603508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s10</a:t>
              </a:r>
            </a:p>
          </p:txBody>
        </p:sp>
        <p:sp>
          <p:nvSpPr>
            <p:cNvPr id="226" name="Left Brace 225">
              <a:extLst>
                <a:ext uri="{FF2B5EF4-FFF2-40B4-BE49-F238E27FC236}">
                  <a16:creationId xmlns:a16="http://schemas.microsoft.com/office/drawing/2014/main" id="{A483CA18-4959-467D-8A30-F564FD6CB3A3}"/>
                </a:ext>
              </a:extLst>
            </p:cNvPr>
            <p:cNvSpPr/>
            <p:nvPr/>
          </p:nvSpPr>
          <p:spPr>
            <a:xfrm rot="16200000">
              <a:off x="1507395" y="5816940"/>
              <a:ext cx="112653" cy="545934"/>
            </a:xfrm>
            <a:prstGeom prst="leftBrace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TextBox 226">
              <a:extLst>
                <a:ext uri="{FF2B5EF4-FFF2-40B4-BE49-F238E27FC236}">
                  <a16:creationId xmlns:a16="http://schemas.microsoft.com/office/drawing/2014/main" id="{17340688-412D-4D7D-8944-21EFEA59D140}"/>
                </a:ext>
              </a:extLst>
            </p:cNvPr>
            <p:cNvSpPr txBox="1"/>
            <p:nvPr/>
          </p:nvSpPr>
          <p:spPr>
            <a:xfrm>
              <a:off x="965545" y="6145276"/>
              <a:ext cx="1302199" cy="2631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900" dirty="0">
                  <a:latin typeface="Arial" panose="020B0604020202020204" pitchFamily="34" charset="0"/>
                  <a:cs typeface="Arial" panose="020B0604020202020204" pitchFamily="34" charset="0"/>
                </a:rPr>
                <a:t>s7-s10 not used for CTS</a:t>
              </a:r>
              <a:br>
                <a:rPr lang="en-US" sz="9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dirty="0">
                  <a:latin typeface="Arial" panose="020B0604020202020204" pitchFamily="34" charset="0"/>
                  <a:cs typeface="Arial" panose="020B0604020202020204" pitchFamily="34" charset="0"/>
                </a:rPr>
                <a:t>scrambling initialization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7035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448343" y="1526382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support using the first 11 LSB bits in SERVICE field for 11be scrambling seed and keeping the remaining 5 bits as reserved?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90678A9-5FAA-4EF1-903A-18E7E55021AC}"/>
              </a:ext>
            </a:extLst>
          </p:cNvPr>
          <p:cNvGrpSpPr/>
          <p:nvPr/>
        </p:nvGrpSpPr>
        <p:grpSpPr>
          <a:xfrm>
            <a:off x="3059832" y="3212976"/>
            <a:ext cx="3312368" cy="1872208"/>
            <a:chOff x="1000921" y="3672085"/>
            <a:chExt cx="2346943" cy="132864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DAA4093-4068-4ACD-95F9-349EBD399B82}"/>
                </a:ext>
              </a:extLst>
            </p:cNvPr>
            <p:cNvSpPr/>
            <p:nvPr/>
          </p:nvSpPr>
          <p:spPr>
            <a:xfrm>
              <a:off x="1073582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680BA14-4BF7-48E5-AE1A-F197CC6329C7}"/>
                </a:ext>
              </a:extLst>
            </p:cNvPr>
            <p:cNvSpPr/>
            <p:nvPr/>
          </p:nvSpPr>
          <p:spPr>
            <a:xfrm>
              <a:off x="1211637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E9AEFAF-7F81-43C5-AAF2-1DE68505945E}"/>
                </a:ext>
              </a:extLst>
            </p:cNvPr>
            <p:cNvSpPr/>
            <p:nvPr/>
          </p:nvSpPr>
          <p:spPr>
            <a:xfrm>
              <a:off x="1349693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C15A676-7E0D-41D5-993C-72073ABC236E}"/>
                </a:ext>
              </a:extLst>
            </p:cNvPr>
            <p:cNvSpPr/>
            <p:nvPr/>
          </p:nvSpPr>
          <p:spPr>
            <a:xfrm>
              <a:off x="1487748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83D41EF-0FFB-4D65-8A53-49CF0F9BD87D}"/>
                </a:ext>
              </a:extLst>
            </p:cNvPr>
            <p:cNvSpPr/>
            <p:nvPr/>
          </p:nvSpPr>
          <p:spPr>
            <a:xfrm>
              <a:off x="1625804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6D9FFC7-D3EF-46C7-B9C0-68E88D00766A}"/>
                </a:ext>
              </a:extLst>
            </p:cNvPr>
            <p:cNvSpPr/>
            <p:nvPr/>
          </p:nvSpPr>
          <p:spPr>
            <a:xfrm>
              <a:off x="1763859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D0D5D80-1720-4BF9-8258-F0D09985174C}"/>
                </a:ext>
              </a:extLst>
            </p:cNvPr>
            <p:cNvSpPr/>
            <p:nvPr/>
          </p:nvSpPr>
          <p:spPr>
            <a:xfrm>
              <a:off x="1901915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74ABE3-8024-4346-85CB-93E3558E9F45}"/>
                </a:ext>
              </a:extLst>
            </p:cNvPr>
            <p:cNvSpPr/>
            <p:nvPr/>
          </p:nvSpPr>
          <p:spPr>
            <a:xfrm>
              <a:off x="2039970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72486FF-6CA4-44E1-AF95-ED266242AE34}"/>
                </a:ext>
              </a:extLst>
            </p:cNvPr>
            <p:cNvSpPr/>
            <p:nvPr/>
          </p:nvSpPr>
          <p:spPr>
            <a:xfrm>
              <a:off x="2178026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6F0A520-D57A-40EB-8EE3-654F7E71185E}"/>
                </a:ext>
              </a:extLst>
            </p:cNvPr>
            <p:cNvSpPr/>
            <p:nvPr/>
          </p:nvSpPr>
          <p:spPr>
            <a:xfrm>
              <a:off x="2316081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50356E0-05E3-4953-B3D3-7C48CB330F3A}"/>
                </a:ext>
              </a:extLst>
            </p:cNvPr>
            <p:cNvSpPr/>
            <p:nvPr/>
          </p:nvSpPr>
          <p:spPr>
            <a:xfrm>
              <a:off x="2454137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AFE9D1C-A1B3-4A4F-8601-501788904A53}"/>
                </a:ext>
              </a:extLst>
            </p:cNvPr>
            <p:cNvSpPr/>
            <p:nvPr/>
          </p:nvSpPr>
          <p:spPr>
            <a:xfrm>
              <a:off x="2592192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531499E-59FB-4ACD-8D23-3AF588555366}"/>
                </a:ext>
              </a:extLst>
            </p:cNvPr>
            <p:cNvSpPr/>
            <p:nvPr/>
          </p:nvSpPr>
          <p:spPr>
            <a:xfrm>
              <a:off x="2730247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E589D69-D6C4-4AB5-A974-FDBEB6033FC7}"/>
                </a:ext>
              </a:extLst>
            </p:cNvPr>
            <p:cNvSpPr/>
            <p:nvPr/>
          </p:nvSpPr>
          <p:spPr>
            <a:xfrm>
              <a:off x="2868303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13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4ABF600-CDD1-488D-A01D-25FF8174AB86}"/>
                </a:ext>
              </a:extLst>
            </p:cNvPr>
            <p:cNvSpPr/>
            <p:nvPr/>
          </p:nvSpPr>
          <p:spPr>
            <a:xfrm>
              <a:off x="3006358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14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4F000D0-0915-4B5B-9443-9E7E0FD56883}"/>
                </a:ext>
              </a:extLst>
            </p:cNvPr>
            <p:cNvSpPr/>
            <p:nvPr/>
          </p:nvSpPr>
          <p:spPr>
            <a:xfrm>
              <a:off x="3144414" y="4192209"/>
              <a:ext cx="138055" cy="5141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105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DBB3AA7A-A0F0-4111-A876-1FE3C51442AB}"/>
                </a:ext>
              </a:extLst>
            </p:cNvPr>
            <p:cNvSpPr/>
            <p:nvPr/>
          </p:nvSpPr>
          <p:spPr>
            <a:xfrm>
              <a:off x="1138976" y="4192209"/>
              <a:ext cx="1367488" cy="303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EAA172C-F5EF-4382-B276-72CC5CC5C1E4}"/>
                </a:ext>
              </a:extLst>
            </p:cNvPr>
            <p:cNvSpPr/>
            <p:nvPr/>
          </p:nvSpPr>
          <p:spPr>
            <a:xfrm>
              <a:off x="1000921" y="4131661"/>
              <a:ext cx="2346943" cy="1210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95D6C57-89EE-4A2E-9E98-51AA1811DB95}"/>
                </a:ext>
              </a:extLst>
            </p:cNvPr>
            <p:cNvSpPr/>
            <p:nvPr/>
          </p:nvSpPr>
          <p:spPr>
            <a:xfrm>
              <a:off x="2653953" y="4192209"/>
              <a:ext cx="563121" cy="3038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3CA4251-6712-47F4-86E0-693B4D9BF1A3}"/>
                </a:ext>
              </a:extLst>
            </p:cNvPr>
            <p:cNvSpPr/>
            <p:nvPr/>
          </p:nvSpPr>
          <p:spPr>
            <a:xfrm>
              <a:off x="2381518" y="4252758"/>
              <a:ext cx="348773" cy="1126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endPara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3EFE4D1-7CB3-4E60-96CE-21063DB5DF21}"/>
                </a:ext>
              </a:extLst>
            </p:cNvPr>
            <p:cNvSpPr/>
            <p:nvPr/>
          </p:nvSpPr>
          <p:spPr>
            <a:xfrm>
              <a:off x="1073582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s0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6CFF95D-DEC1-440C-981A-3408E70970AC}"/>
                </a:ext>
              </a:extLst>
            </p:cNvPr>
            <p:cNvSpPr/>
            <p:nvPr/>
          </p:nvSpPr>
          <p:spPr>
            <a:xfrm>
              <a:off x="1211637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s1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C0AF542-3672-40DB-9251-961D694E40A7}"/>
                </a:ext>
              </a:extLst>
            </p:cNvPr>
            <p:cNvSpPr/>
            <p:nvPr/>
          </p:nvSpPr>
          <p:spPr>
            <a:xfrm>
              <a:off x="1349693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s2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C3DE5F9-112A-4D62-A73A-E8F8F837A132}"/>
                </a:ext>
              </a:extLst>
            </p:cNvPr>
            <p:cNvSpPr/>
            <p:nvPr/>
          </p:nvSpPr>
          <p:spPr>
            <a:xfrm>
              <a:off x="1487748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s3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48C0A43-E247-4995-940D-2114348DBC26}"/>
                </a:ext>
              </a:extLst>
            </p:cNvPr>
            <p:cNvSpPr/>
            <p:nvPr/>
          </p:nvSpPr>
          <p:spPr>
            <a:xfrm>
              <a:off x="1625804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s4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B1F4DB84-B19A-4367-974B-2BDACDE64802}"/>
                </a:ext>
              </a:extLst>
            </p:cNvPr>
            <p:cNvSpPr/>
            <p:nvPr/>
          </p:nvSpPr>
          <p:spPr>
            <a:xfrm>
              <a:off x="1763859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s5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A3418DE-8FA1-4850-AF4A-21E201A568CD}"/>
                </a:ext>
              </a:extLst>
            </p:cNvPr>
            <p:cNvSpPr/>
            <p:nvPr/>
          </p:nvSpPr>
          <p:spPr>
            <a:xfrm>
              <a:off x="1901915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s6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34D0ABA-822E-46EF-BBBC-1F1D7B1CC737}"/>
                </a:ext>
              </a:extLst>
            </p:cNvPr>
            <p:cNvSpPr txBox="1"/>
            <p:nvPr/>
          </p:nvSpPr>
          <p:spPr>
            <a:xfrm>
              <a:off x="1187624" y="3987178"/>
              <a:ext cx="959635" cy="2339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legacy 7-bit scrambling seed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972FF6F-9BD5-4329-81E0-7F48B28988E0}"/>
                </a:ext>
              </a:extLst>
            </p:cNvPr>
            <p:cNvSpPr txBox="1"/>
            <p:nvPr/>
          </p:nvSpPr>
          <p:spPr>
            <a:xfrm>
              <a:off x="2740795" y="4293096"/>
              <a:ext cx="474071" cy="1315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900" dirty="0">
                  <a:solidFill>
                    <a:schemeClr val="bg1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Reserved</a:t>
              </a:r>
            </a:p>
          </p:txBody>
        </p:sp>
        <p:sp>
          <p:nvSpPr>
            <p:cNvPr id="39" name="Left Brace 38">
              <a:extLst>
                <a:ext uri="{FF2B5EF4-FFF2-40B4-BE49-F238E27FC236}">
                  <a16:creationId xmlns:a16="http://schemas.microsoft.com/office/drawing/2014/main" id="{C1241FF7-942C-4FC5-BDE9-AB3881F21668}"/>
                </a:ext>
              </a:extLst>
            </p:cNvPr>
            <p:cNvSpPr/>
            <p:nvPr/>
          </p:nvSpPr>
          <p:spPr>
            <a:xfrm rot="5400000">
              <a:off x="1503973" y="3809538"/>
              <a:ext cx="112653" cy="923009"/>
            </a:xfrm>
            <a:prstGeom prst="leftBrace">
              <a:avLst/>
            </a:prstGeom>
            <a:ln w="12700" cap="rnd">
              <a:solidFill>
                <a:srgbClr val="FF0000"/>
              </a:solidFill>
              <a:round/>
              <a:headEnd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9A58D48-A306-4149-B29E-0145D5C9E139}"/>
                </a:ext>
              </a:extLst>
            </p:cNvPr>
            <p:cNvSpPr/>
            <p:nvPr/>
          </p:nvSpPr>
          <p:spPr>
            <a:xfrm>
              <a:off x="2039927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s7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D93A287-6B3E-4E9D-B2FE-2B9E4BFF4EF2}"/>
                </a:ext>
              </a:extLst>
            </p:cNvPr>
            <p:cNvSpPr/>
            <p:nvPr/>
          </p:nvSpPr>
          <p:spPr>
            <a:xfrm>
              <a:off x="2176034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s8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8E51972-0B32-4F40-BE62-C5C76BBBD88A}"/>
                </a:ext>
              </a:extLst>
            </p:cNvPr>
            <p:cNvSpPr/>
            <p:nvPr/>
          </p:nvSpPr>
          <p:spPr>
            <a:xfrm>
              <a:off x="2306495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s9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0FF3CD0-4EAF-4C79-B8D0-E795327A8D44}"/>
                </a:ext>
              </a:extLst>
            </p:cNvPr>
            <p:cNvSpPr/>
            <p:nvPr/>
          </p:nvSpPr>
          <p:spPr>
            <a:xfrm>
              <a:off x="2446078" y="4307364"/>
              <a:ext cx="145322" cy="20072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b" anchorCtr="0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s10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AECA7FE-FCAE-46E5-AA9D-3BD94BD39973}"/>
                </a:ext>
              </a:extLst>
            </p:cNvPr>
            <p:cNvSpPr txBox="1"/>
            <p:nvPr/>
          </p:nvSpPr>
          <p:spPr>
            <a:xfrm>
              <a:off x="1259047" y="4869160"/>
              <a:ext cx="1728777" cy="1315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900" dirty="0">
                  <a:latin typeface="Arial" panose="020B0604020202020204" pitchFamily="34" charset="0"/>
                  <a:cs typeface="Arial" panose="020B0604020202020204" pitchFamily="34" charset="0"/>
                </a:rPr>
                <a:t>SERVICE field in EHT PPDU</a:t>
              </a:r>
            </a:p>
          </p:txBody>
        </p:sp>
        <p:sp>
          <p:nvSpPr>
            <p:cNvPr id="45" name="Left Brace 44">
              <a:extLst>
                <a:ext uri="{FF2B5EF4-FFF2-40B4-BE49-F238E27FC236}">
                  <a16:creationId xmlns:a16="http://schemas.microsoft.com/office/drawing/2014/main" id="{C7DBA617-8C2A-4CF4-968E-9D3281CF0BEA}"/>
                </a:ext>
              </a:extLst>
            </p:cNvPr>
            <p:cNvSpPr/>
            <p:nvPr/>
          </p:nvSpPr>
          <p:spPr>
            <a:xfrm rot="5400000">
              <a:off x="1789012" y="3130186"/>
              <a:ext cx="112168" cy="1492606"/>
            </a:xfrm>
            <a:prstGeom prst="leftBrace">
              <a:avLst/>
            </a:prstGeom>
            <a:ln w="12700" cap="rnd">
              <a:solidFill>
                <a:schemeClr val="tx1"/>
              </a:solidFill>
              <a:round/>
              <a:headEnd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7030C49-A4B6-444B-A5F3-31F5C003F0A2}"/>
                </a:ext>
              </a:extLst>
            </p:cNvPr>
            <p:cNvSpPr txBox="1"/>
            <p:nvPr/>
          </p:nvSpPr>
          <p:spPr>
            <a:xfrm>
              <a:off x="1187624" y="3672085"/>
              <a:ext cx="1390223" cy="1169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11be 11-bit scrambling seed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5449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support using the first 7 LSB bits of the SERVICE field in MU-RTS to scramble the CTS data and fill in the first 7 LSB bits of the SERVICE field of the CTS, when MU-RTS is transmitted using an EHT PPDU?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2471901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42900" y="1713706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support in 11be to disallow the 7 LSB bits of the SERVICE field in MU-RTS to be all zeros?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  <a:p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26939871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69428</TotalTime>
  <Words>796</Words>
  <Application>Microsoft Office PowerPoint</Application>
  <PresentationFormat>On-screen Show (4:3)</PresentationFormat>
  <Paragraphs>267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Qualcomm Office Regular</vt:lpstr>
      <vt:lpstr>Qualcomm Regular</vt:lpstr>
      <vt:lpstr>Times New Roman</vt:lpstr>
      <vt:lpstr>802-11-Submission</vt:lpstr>
      <vt:lpstr>Remaining Issues with New 11be Scrambler</vt:lpstr>
      <vt:lpstr>Background</vt:lpstr>
      <vt:lpstr>Scrambler Seed for CTS in Response to MU-RTS (1)</vt:lpstr>
      <vt:lpstr>Scrambler Seed for CTS in Response to MU-RTS (2)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Bin Tian</cp:lastModifiedBy>
  <cp:revision>1334</cp:revision>
  <cp:lastPrinted>1998-02-10T13:28:06Z</cp:lastPrinted>
  <dcterms:created xsi:type="dcterms:W3CDTF">2004-12-02T14:01:45Z</dcterms:created>
  <dcterms:modified xsi:type="dcterms:W3CDTF">2020-07-21T21:59:40Z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1512755122</vt:i4>
  </property>
  <property fmtid="{D5CDD505-2E9C-101B-9397-08002B2CF9AE}" pid="5" name="_EmailSubject">
    <vt:lpwstr>Contribution on remaining Issues with New 11be Scrambler</vt:lpwstr>
  </property>
  <property fmtid="{D5CDD505-2E9C-101B-9397-08002B2CF9AE}" pid="6" name="_AuthorEmail">
    <vt:lpwstr>linyang@qti.qualcomm.com</vt:lpwstr>
  </property>
  <property fmtid="{D5CDD505-2E9C-101B-9397-08002B2CF9AE}" pid="7" name="_AuthorEmailDisplayName">
    <vt:lpwstr>Lin Yang</vt:lpwstr>
  </property>
  <property fmtid="{D5CDD505-2E9C-101B-9397-08002B2CF9AE}" pid="8" name="_PreviousAdHocReviewCycleID">
    <vt:i4>-1096512357</vt:i4>
  </property>
</Properties>
</file>