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48" r:id="rId3"/>
    <p:sldId id="283" r:id="rId4"/>
    <p:sldId id="299" r:id="rId5"/>
    <p:sldId id="349" r:id="rId6"/>
    <p:sldId id="300" r:id="rId7"/>
    <p:sldId id="320" r:id="rId8"/>
    <p:sldId id="350" r:id="rId9"/>
    <p:sldId id="351" r:id="rId10"/>
    <p:sldId id="352" r:id="rId11"/>
    <p:sldId id="355" r:id="rId12"/>
    <p:sldId id="356" r:id="rId13"/>
    <p:sldId id="353" r:id="rId14"/>
    <p:sldId id="357" r:id="rId15"/>
    <p:sldId id="358" r:id="rId16"/>
    <p:sldId id="359" r:id="rId17"/>
    <p:sldId id="360" r:id="rId18"/>
    <p:sldId id="361" r:id="rId19"/>
    <p:sldId id="354" r:id="rId20"/>
    <p:sldId id="345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05" autoAdjust="0"/>
    <p:restoredTop sz="94660"/>
  </p:normalViewPr>
  <p:slideViewPr>
    <p:cSldViewPr>
      <p:cViewPr varScale="1">
        <p:scale>
          <a:sx n="101" d="100"/>
          <a:sy n="101" d="100"/>
        </p:scale>
        <p:origin x="144" y="18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3216" y="48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3D37E01-832E-4824-9977-3244F8713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D916657-B156-4948-8865-7788C4C95B9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05A4346B-2939-4141-A014-AF0CFACBCDF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1C3C1E5-C7B1-4D4F-8FC8-28BF835EF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7FFCD3-E3C9-47AA-9F6E-35827164F5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51C6247-15D0-45C3-B20C-9582414EAF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6868E49-C550-4DFA-9672-DD9808FC6E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678F93C-57B7-44AF-A98B-B63BBE22024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5C74F4F1-C921-4351-83F2-E90601F6D8D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807D931-3863-40B9-91E0-17584636EB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365991D2-6EB5-4A46-BA7F-9A849896DE3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E4E80D1-D5B0-48AB-9A53-8075D278796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694854B5-44B7-4C80-90C2-923A4F59E1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895B8A51-6364-4865-A6F6-EDFF03A1CEB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DBC9C662-7A3E-414D-A677-7502C9294E9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E4BB36BF-9B36-4FF2-84CA-79F6C24A7D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AD1CB536-4F1C-4051-8290-730B91FE4D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F6364A6-D544-4A69-9372-2D6914A2D4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8EEDB370-5CCB-4002-B8C4-AA34FED411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4657257C-F988-46E4-90C4-B9B449504E3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88C45A3-33E6-4261-AE1D-14014868E8C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A95AB8E-F647-4840-BB34-3728FFA3FF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1A7A567-F9CE-43C2-AA00-F53849D3ACE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8BC0F31-8F3A-4960-AFBC-E41877C43B5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3DF9B8C6-BD91-43BB-8B07-3C33AF3D82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956F62AD-7034-4829-8D98-8851E29CD28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10B40A76-AE7F-490A-A9E4-747740994CB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F7E3CA0-713D-4334-A272-E29119C7FE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40103" y="6486183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802.11-20/1097r2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Arial" charset="0"/>
                <a:cs typeface="Arial" charset="0"/>
              </a:rPr>
              <a:t>Secure LTF using DFT </a:t>
            </a:r>
            <a:r>
              <a:rPr lang="en-US" dirty="0" err="1">
                <a:latin typeface="Arial" charset="0"/>
                <a:cs typeface="Arial" charset="0"/>
              </a:rPr>
              <a:t>Precoded</a:t>
            </a:r>
            <a:r>
              <a:rPr lang="en-US" dirty="0">
                <a:latin typeface="Arial" charset="0"/>
                <a:cs typeface="Arial" charset="0"/>
              </a:rPr>
              <a:t> OFDM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Christian Berger (NXP)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549568"/>
              </p:ext>
            </p:extLst>
          </p:nvPr>
        </p:nvGraphicFramePr>
        <p:xfrm>
          <a:off x="1001713" y="2419350"/>
          <a:ext cx="9855200" cy="240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9" name="Document" r:id="rId4" imgW="10439485" imgH="2556420" progId="Word.Document.8">
                  <p:embed/>
                </p:oleObj>
              </mc:Choice>
              <mc:Fallback>
                <p:oleObj name="Document" r:id="rId4" imgW="10439485" imgH="255642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9350"/>
                        <a:ext cx="9855200" cy="2409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39E7C-0AF6-4527-9173-7A867DF72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DFT </a:t>
            </a:r>
            <a:r>
              <a:rPr lang="en-US" dirty="0" err="1"/>
              <a:t>Precoded</a:t>
            </a:r>
            <a:r>
              <a:rPr lang="en-US" dirty="0"/>
              <a:t> LTF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B3065-C98B-4096-B676-BCAA40A5E7B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Setup</a:t>
            </a:r>
          </a:p>
          <a:p>
            <a:pPr marL="457200" lvl="1" indent="0"/>
            <a:r>
              <a:rPr lang="en-US" sz="2000" dirty="0"/>
              <a:t>Use VHT40 as example</a:t>
            </a:r>
          </a:p>
          <a:p>
            <a:pPr marL="457200" lvl="1" indent="0"/>
            <a:r>
              <a:rPr lang="en-US" sz="2000" dirty="0"/>
              <a:t>128 QPSK symbols, DFT </a:t>
            </a:r>
            <a:r>
              <a:rPr lang="en-US" sz="2000" dirty="0" err="1"/>
              <a:t>precoded</a:t>
            </a:r>
            <a:endParaRPr lang="en-US" sz="2000" dirty="0"/>
          </a:p>
          <a:p>
            <a:pPr marL="457200" lvl="1" indent="0"/>
            <a:r>
              <a:rPr lang="en-US" sz="2000" dirty="0"/>
              <a:t>Zero out 3 DC tones + guard bands </a:t>
            </a:r>
          </a:p>
          <a:p>
            <a:pPr marL="457200" lvl="1" indent="0"/>
            <a:r>
              <a:rPr lang="en-US" sz="2000" dirty="0"/>
              <a:t>Keep 114 non-zero subcarriers</a:t>
            </a: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DC451D-1BC6-46FC-8057-BEDF3EBD00F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July,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C0F178-7E61-4F7B-AC67-57D0E5E7407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4E1A51-DF0F-4E63-B943-9F817775E2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D15F508E-DE78-4D64-B891-49A11A03975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135618"/>
            <a:ext cx="5080000" cy="380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880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374CA-A687-4C94-9036-73FBDBAD7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Spectrum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3C469-77AE-470D-9E78-E6E6F8B9E40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/>
              <a:t>Using VHT40 as example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Generate three LTF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4x time-domain oversampling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Zero padding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Take large FFT to estimate average spectrum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548F12-42C1-4DB1-90DF-EA40B95FCA7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July,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13C0BD-E336-4D16-80EA-E63CD33CFE9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50EEC9-E1EE-4636-A1E0-E613231624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0B49D5CC-0ACA-43DE-AF92-BAF9DF924CE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135618"/>
            <a:ext cx="5080000" cy="380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151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CBDFF92-2F6B-453A-8CD6-BAB28798F6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8664" y="4910423"/>
            <a:ext cx="4660633" cy="153213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92225EF-EB55-4DA2-BB4B-D8207D888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to regular OFDM and Mask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B36D3607-3DF4-4EBE-B358-4130D5AA650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943768" y="2057400"/>
            <a:ext cx="5019676" cy="2900800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0681661-A6F9-4C33-8C1E-8AD447B68DE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6196013" y="2135618"/>
            <a:ext cx="5080000" cy="3804376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E7422-5527-4A6C-8D37-6C0BC259B3A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July,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569EC7-6D3E-43EB-9E95-73FD38DC97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C1AE5E-D344-4C2D-8C68-477BDCDBED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790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E67BF-9D5D-42F9-BC15-DC861E020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Cross-correlation for DFT </a:t>
            </a:r>
            <a:r>
              <a:rPr lang="en-US" dirty="0" err="1"/>
              <a:t>Precoded</a:t>
            </a:r>
            <a:r>
              <a:rPr lang="en-US" dirty="0"/>
              <a:t> LTF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AB5D702-5710-4413-B7AE-47F18A9D4FE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14401" y="2133601"/>
            <a:ext cx="5077884" cy="3808413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57716-BBAE-4240-B914-C4E07149AD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 wrap="square" anchor="t">
            <a:normAutofit/>
          </a:bodyPr>
          <a:lstStyle/>
          <a:p>
            <a:pPr marL="0" indent="0">
              <a:lnSpc>
                <a:spcPct val="90000"/>
              </a:lnSpc>
            </a:pPr>
            <a:r>
              <a:rPr lang="en-US" sz="2000" dirty="0"/>
              <a:t>Setup</a:t>
            </a:r>
          </a:p>
          <a:p>
            <a:pPr marL="457200" lvl="1" indent="0">
              <a:lnSpc>
                <a:spcPct val="90000"/>
              </a:lnSpc>
            </a:pPr>
            <a:r>
              <a:rPr lang="en-US" sz="2000" dirty="0"/>
              <a:t>40 MHz, overlap-add receiver</a:t>
            </a:r>
          </a:p>
          <a:p>
            <a:pPr marL="457200" lvl="1" indent="0">
              <a:lnSpc>
                <a:spcPct val="90000"/>
              </a:lnSpc>
            </a:pPr>
            <a:r>
              <a:rPr lang="en-US" sz="2000" dirty="0"/>
              <a:t>LTF with DFT </a:t>
            </a:r>
            <a:r>
              <a:rPr lang="en-US" sz="2000" dirty="0" err="1"/>
              <a:t>precoded</a:t>
            </a:r>
            <a:r>
              <a:rPr lang="en-US" sz="2000" dirty="0"/>
              <a:t> random QPSK</a:t>
            </a:r>
          </a:p>
          <a:p>
            <a:pPr marL="457200" lvl="1" indent="0">
              <a:lnSpc>
                <a:spcPct val="90000"/>
              </a:lnSpc>
            </a:pPr>
            <a:r>
              <a:rPr lang="en-US" sz="2000" dirty="0"/>
              <a:t>Observation period 50%</a:t>
            </a:r>
          </a:p>
          <a:p>
            <a:pPr marL="457200" lvl="1" indent="0">
              <a:lnSpc>
                <a:spcPct val="90000"/>
              </a:lnSpc>
            </a:pPr>
            <a:endParaRPr lang="en-US" sz="2000" dirty="0"/>
          </a:p>
          <a:p>
            <a:pPr marL="57150" indent="0">
              <a:lnSpc>
                <a:spcPct val="90000"/>
              </a:lnSpc>
            </a:pPr>
            <a:r>
              <a:rPr lang="en-US" sz="2000" dirty="0"/>
              <a:t>Observations</a:t>
            </a:r>
          </a:p>
          <a:p>
            <a:pPr marL="457200" lvl="1" indent="0">
              <a:lnSpc>
                <a:spcPct val="90000"/>
              </a:lnSpc>
            </a:pPr>
            <a:r>
              <a:rPr lang="en-US" sz="2000" dirty="0"/>
              <a:t>First half of time domain, contains little information about second half</a:t>
            </a:r>
          </a:p>
          <a:p>
            <a:pPr marL="457200" lvl="1" indent="0">
              <a:lnSpc>
                <a:spcPct val="90000"/>
              </a:lnSpc>
            </a:pPr>
            <a:r>
              <a:rPr lang="en-US" sz="2000" dirty="0"/>
              <a:t>Only source is ICI between neighboring symbols at least 25 dB </a:t>
            </a:r>
          </a:p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2F72CA-8A68-4349-82A1-D47E5F0B5A1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July, 2020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65BE37-5B6D-40A3-A783-D235D9249D8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700"/>
              <a:t>Christian Berger (NXP)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GB" sz="70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BB3A5A-C09F-4311-8C6A-34311B1B30C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D09C756B-EB39-4236-ADBB-73052B179AE4}" type="slidenum">
              <a:rPr lang="en-GB" smtClean="0"/>
              <a:pPr>
                <a:spcAft>
                  <a:spcPts val="600"/>
                </a:spcAft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490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58D35-8A72-46D8-BFD2-FD395CC8F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Domain Windows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CF9E2A1-A392-4D53-BAFE-74DF8B2A2E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Raised Cosine Window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AF36EEEF-13C9-42A0-8C3B-FCBDD02A939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A68456F-D598-410B-9C4D-B3ACE7357E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Can reduce leakage using window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A30AD3-FA69-4D11-A381-D971F6B3BBB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July,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C64240-38D6-4B66-A36D-C2DCBDB7494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455780-34CE-41CD-9E8C-D9D3A92741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14</a:t>
            </a:fld>
            <a:endParaRPr lang="en-GB"/>
          </a:p>
        </p:txBody>
      </p:sp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1D4D0401-FB93-4F66-B1DF-6E384761B25D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49533" y="2174875"/>
            <a:ext cx="5276171" cy="395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771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73B18-5BCD-479F-8B03-7A6359287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Domain Windows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759AC3-CD0D-42D1-AE21-C961F21046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Raised Cosine Window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7592CC-FDD7-41B4-8A65-A07E0BA479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Time domain pulse representation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88F3EE-5234-4796-80CE-DD360761B70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July,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E20F74-84C9-4EEA-8105-B8B1BB26D89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51307C-CE58-418D-9493-58B8DEECB2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15</a:t>
            </a:fld>
            <a:endParaRPr lang="en-GB"/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06627D62-ABAD-4E85-ACBF-049721793A9B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249533" y="2174875"/>
            <a:ext cx="5276171" cy="3951288"/>
          </a:xfrm>
          <a:prstGeom prst="rect">
            <a:avLst/>
          </a:prstGeom>
        </p:spPr>
      </p:pic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EE26DCB1-0662-4C5E-9068-47890AA3C04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8065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73B18-5BCD-479F-8B03-7A6359287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Domain Windows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759AC3-CD0D-42D1-AE21-C961F21046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Dual Raised Cosine Window</a:t>
            </a:r>
          </a:p>
          <a:p>
            <a:r>
              <a:rPr lang="en-US" sz="1800" b="0" dirty="0"/>
              <a:t>Same amount of total overhead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7592CC-FDD7-41B4-8A65-A07E0BA479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Time domain pulse representation</a:t>
            </a:r>
          </a:p>
          <a:p>
            <a:r>
              <a:rPr lang="en-US" sz="1800" b="0" dirty="0"/>
              <a:t>Removes constant correlation floor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88F3EE-5234-4796-80CE-DD360761B70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July,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E20F74-84C9-4EEA-8105-B8B1BB26D89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51307C-CE58-418D-9493-58B8DEECB2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16</a:t>
            </a:fld>
            <a:endParaRPr lang="en-GB"/>
          </a:p>
        </p:txBody>
      </p:sp>
      <p:pic>
        <p:nvPicPr>
          <p:cNvPr id="19" name="Content Placeholder 18">
            <a:extLst>
              <a:ext uri="{FF2B5EF4-FFF2-40B4-BE49-F238E27FC236}">
                <a16:creationId xmlns:a16="http://schemas.microsoft.com/office/drawing/2014/main" id="{3CAAF7E2-FD3E-427C-AFC5-81364EB0360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  <p:pic>
        <p:nvPicPr>
          <p:cNvPr id="25" name="Content Placeholder 24">
            <a:extLst>
              <a:ext uri="{FF2B5EF4-FFF2-40B4-BE49-F238E27FC236}">
                <a16:creationId xmlns:a16="http://schemas.microsoft.com/office/drawing/2014/main" id="{21AAC9F6-5EB2-4BF5-A675-127D08DD1DA0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49533" y="2174875"/>
            <a:ext cx="5276171" cy="395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3756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73B18-5BCD-479F-8B03-7A6359287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Domain Windows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759AC3-CD0D-42D1-AE21-C961F21046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Dual Raised Cosine Window</a:t>
            </a:r>
          </a:p>
          <a:p>
            <a:r>
              <a:rPr lang="en-US" sz="1800" b="0" dirty="0"/>
              <a:t>Double overhead, but same effective bandwidth</a:t>
            </a:r>
            <a:endParaRPr lang="en-US" b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7592CC-FDD7-41B4-8A65-A07E0BA479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Time domain pulse representation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88F3EE-5234-4796-80CE-DD360761B70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July,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E20F74-84C9-4EEA-8105-B8B1BB26D89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51307C-CE58-418D-9493-58B8DEECB2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17</a:t>
            </a:fld>
            <a:endParaRPr lang="en-GB"/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18935AE0-9977-4D7F-A20E-608590848C7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59BCE873-57B2-404E-B403-2A2EED89393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49533" y="2174875"/>
            <a:ext cx="5276171" cy="395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3422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58D35-8A72-46D8-BFD2-FD395CC8F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Domain Windows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CF9E2A1-A392-4D53-BAFE-74DF8B2A2E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Changed floor to -50 dBm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A68456F-D598-410B-9C4D-B3ACE7357E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Only extends 10 samples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A30AD3-FA69-4D11-A381-D971F6B3BBB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July,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C64240-38D6-4B66-A36D-C2DCBDB7494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455780-34CE-41CD-9E8C-D9D3A92741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18</a:t>
            </a:fld>
            <a:endParaRPr lang="en-GB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6FF9E909-35CE-45F7-8939-8EFA1C255F6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CD1747D2-A3C1-4E70-BD6F-9597C4712288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49533" y="2174875"/>
            <a:ext cx="5276171" cy="395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44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0FB26-5BAF-4225-ABDA-5934BDE92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PAPR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149D0-ABC6-4AAA-8892-1BF479DD319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/>
              <a:t>DFT </a:t>
            </a:r>
            <a:r>
              <a:rPr lang="en-US" sz="2400" dirty="0" err="1"/>
              <a:t>Precoded</a:t>
            </a:r>
            <a:r>
              <a:rPr lang="en-US" sz="2400" dirty="0"/>
              <a:t> OFDM</a:t>
            </a:r>
          </a:p>
          <a:p>
            <a:pPr lvl="1"/>
            <a:r>
              <a:rPr lang="en-US" sz="2000" dirty="0"/>
              <a:t>Peaks up to 2x due to interpolation (same neighboring symbols)</a:t>
            </a:r>
          </a:p>
          <a:p>
            <a:pPr lvl="1"/>
            <a:r>
              <a:rPr lang="en-US" sz="2000" dirty="0"/>
              <a:t>About 1 dB worse than </a:t>
            </a:r>
            <a:r>
              <a:rPr lang="en-US" sz="2000" dirty="0" err="1"/>
              <a:t>Golay</a:t>
            </a:r>
            <a:endParaRPr lang="en-US" sz="2000" dirty="0"/>
          </a:p>
          <a:p>
            <a:pPr lvl="1"/>
            <a:r>
              <a:rPr lang="en-US" sz="2000" dirty="0"/>
              <a:t>About 2-3 dB better than QPSK</a:t>
            </a:r>
          </a:p>
          <a:p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AD37BDBF-A270-451B-A7D1-C5482AFB905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135618"/>
            <a:ext cx="5080000" cy="3804376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D1E74C-3055-4160-BB29-AF623948CA2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B64A19-CB0E-4709-BA80-5B0DC78492A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6962D9-7124-422C-BC8D-F4C8BC27E5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000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C5626-18E1-41BA-874D-C3556560F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240AB-3C48-4B27-AE48-D35F0D5E1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Attacker tries to modify the measured range</a:t>
            </a:r>
          </a:p>
          <a:p>
            <a:pPr lvl="1"/>
            <a:r>
              <a:rPr lang="en-US" sz="1800" dirty="0"/>
              <a:t>Make STA appear closer to AP to fake proximity detection</a:t>
            </a:r>
          </a:p>
          <a:p>
            <a:pPr lvl="1"/>
            <a:r>
              <a:rPr lang="en-US" sz="1800" dirty="0"/>
              <a:t>Spoof time-stamps t2 or t4 to achieve that</a:t>
            </a:r>
          </a:p>
          <a:p>
            <a:pPr lvl="1"/>
            <a:endParaRPr lang="en-US" sz="1800" dirty="0"/>
          </a:p>
          <a:p>
            <a:r>
              <a:rPr lang="en-US" sz="2000" dirty="0"/>
              <a:t>Focus on physical layer attack</a:t>
            </a:r>
          </a:p>
          <a:p>
            <a:pPr lvl="1"/>
            <a:r>
              <a:rPr lang="en-US" sz="1800" dirty="0"/>
              <a:t>Assume that MAC level is authenticated/encrypted</a:t>
            </a:r>
          </a:p>
          <a:p>
            <a:pPr lvl="1"/>
            <a:r>
              <a:rPr lang="en-US" sz="1800" dirty="0"/>
              <a:t>Includes time-stamps t1/t4 feedback to initiator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DBAE5-22DB-49AF-8E9F-21E83197BCA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91AB38-5134-495E-B8A3-48C97FB5C3B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588AF-B4D6-4931-8CAD-3A068C1993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C4AB8DE-60DD-472B-8FA0-6534C47EBD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746626"/>
            <a:ext cx="6832600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00016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6BDCB-8B62-479A-B319-76540CE3C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9D25B-4E36-4816-9FE9-00A949103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Presented DFT </a:t>
            </a:r>
            <a:r>
              <a:rPr lang="en-US" dirty="0" err="1"/>
              <a:t>Precoded</a:t>
            </a:r>
            <a:r>
              <a:rPr lang="en-US" dirty="0"/>
              <a:t> OFDM for Secure LTF</a:t>
            </a:r>
          </a:p>
          <a:p>
            <a:pPr lvl="1"/>
            <a:r>
              <a:rPr lang="en-US" dirty="0"/>
              <a:t>Requires extra FFT operation to populate subcarriers</a:t>
            </a:r>
          </a:p>
          <a:p>
            <a:pPr lvl="1"/>
            <a:r>
              <a:rPr lang="en-US" dirty="0"/>
              <a:t>PAPR closer to frequency </a:t>
            </a:r>
            <a:r>
              <a:rPr lang="en-US" dirty="0" err="1"/>
              <a:t>Golay</a:t>
            </a:r>
            <a:r>
              <a:rPr lang="en-US" dirty="0"/>
              <a:t> sequences</a:t>
            </a:r>
          </a:p>
          <a:p>
            <a:endParaRPr lang="en-US" dirty="0"/>
          </a:p>
          <a:p>
            <a:r>
              <a:rPr lang="en-US" dirty="0"/>
              <a:t>Attacker resilience</a:t>
            </a:r>
          </a:p>
          <a:p>
            <a:pPr lvl="1"/>
            <a:r>
              <a:rPr lang="en-US" dirty="0"/>
              <a:t>Can be used without CP to avoid replay attack</a:t>
            </a:r>
          </a:p>
          <a:p>
            <a:pPr lvl="1"/>
            <a:r>
              <a:rPr lang="en-US" dirty="0"/>
              <a:t>Large signal space to avoid brute force attack</a:t>
            </a:r>
          </a:p>
          <a:p>
            <a:pPr lvl="1"/>
            <a:r>
              <a:rPr lang="en-US" dirty="0"/>
              <a:t>Low cross-correlation in time-domain prevents computational attack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9F0230-A921-47CB-8FFC-DBE83DF7570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C1273-B3B0-4F8D-8A4F-2658C79A265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BF650-E5BE-4DBA-B578-921CB653EF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163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F7D14-E6F8-4FEA-862B-4118AFFFA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Integrity Attack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AB2DB-99F3-4B3B-9EBE-783FFBAFC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line security</a:t>
            </a:r>
          </a:p>
          <a:p>
            <a:pPr lvl="1"/>
            <a:r>
              <a:rPr lang="en-US" dirty="0"/>
              <a:t>Use secure LTF (sequence unknown to attacker)</a:t>
            </a:r>
          </a:p>
          <a:p>
            <a:pPr lvl="1"/>
            <a:r>
              <a:rPr lang="en-US" dirty="0"/>
              <a:t>Replace Cyclic Prefix (CP) with zero-padded Guard Interval (to reduce structure)</a:t>
            </a:r>
          </a:p>
          <a:p>
            <a:pPr lvl="1"/>
            <a:endParaRPr lang="en-US" dirty="0"/>
          </a:p>
          <a:p>
            <a:r>
              <a:rPr lang="en-US" dirty="0"/>
              <a:t>Attack types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Computational attack: attacker observes fraction of symbol and predicts the rest to attack the later part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Replay attack: for both Cyclic Prefix or Guard Interval, attacker repeats first quarter portion of secure LTF with offset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Brute-force attack: attacker tries to guess the secure LTF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Noise only: performance in low SNR or attacker caused SINR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E1BF7-853F-4478-99EF-598AFAD098E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88398-37C2-46F6-AB35-56ED5491081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59FED-D58E-4DDD-B5D2-E7B5124C2F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528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C0315-D84A-461D-88EB-BD05AFE73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Attacker Type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404B9-707E-4A04-BB91-130AF6CED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Computational Attack</a:t>
            </a:r>
          </a:p>
          <a:p>
            <a:pPr lvl="1"/>
            <a:r>
              <a:rPr lang="en-US" dirty="0"/>
              <a:t>Attacker will listen to first half portion of LTF</a:t>
            </a:r>
          </a:p>
          <a:p>
            <a:pPr lvl="1"/>
            <a:r>
              <a:rPr lang="en-US" dirty="0"/>
              <a:t>Then try to estimate the full time-domain LTF waveform (typically by estimating frequency QAM symbols)</a:t>
            </a:r>
          </a:p>
          <a:p>
            <a:pPr lvl="1"/>
            <a:r>
              <a:rPr lang="en-US" dirty="0"/>
              <a:t>Change measured t2 or t4 by transmitting the last (estimated) quarter of time-domain LTF waveform with timing advance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05D24-35D7-416F-97BE-7144F37F6EB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B6E245-5F15-4647-B344-24188F57BD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A1C97-0E31-4065-9E1A-D878F42087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3D63077-1D93-471B-BAB1-A1D155951F2D}"/>
              </a:ext>
            </a:extLst>
          </p:cNvPr>
          <p:cNvGrpSpPr/>
          <p:nvPr/>
        </p:nvGrpSpPr>
        <p:grpSpPr>
          <a:xfrm>
            <a:off x="5562600" y="4012608"/>
            <a:ext cx="4349909" cy="1514871"/>
            <a:chOff x="1112644" y="4295677"/>
            <a:chExt cx="4349909" cy="151487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CF279AC-FDA0-426F-9B2E-10F08AE81F26}"/>
                </a:ext>
              </a:extLst>
            </p:cNvPr>
            <p:cNvSpPr/>
            <p:nvPr/>
          </p:nvSpPr>
          <p:spPr bwMode="auto">
            <a:xfrm>
              <a:off x="1907456" y="4581128"/>
              <a:ext cx="2448520" cy="50041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61D1E6E-AD14-4908-9E39-B85DC57F91B5}"/>
                </a:ext>
              </a:extLst>
            </p:cNvPr>
            <p:cNvCxnSpPr/>
            <p:nvPr/>
          </p:nvCxnSpPr>
          <p:spPr bwMode="auto">
            <a:xfrm>
              <a:off x="1763688" y="5081538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C9FB54D-D1D1-414B-A34A-FDF8919BDABF}"/>
                </a:ext>
              </a:extLst>
            </p:cNvPr>
            <p:cNvSpPr/>
            <p:nvPr/>
          </p:nvSpPr>
          <p:spPr bwMode="auto">
            <a:xfrm>
              <a:off x="1907455" y="4581128"/>
              <a:ext cx="1273839" cy="50041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First half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FFA32EB-28B2-4DAA-BF81-1EE76FC5D188}"/>
                </a:ext>
              </a:extLst>
            </p:cNvPr>
            <p:cNvSpPr/>
            <p:nvPr/>
          </p:nvSpPr>
          <p:spPr bwMode="auto">
            <a:xfrm>
              <a:off x="3592814" y="5310138"/>
              <a:ext cx="612068" cy="50041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Last quarter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A02ED2F-B716-4113-8640-6D865C244F93}"/>
                </a:ext>
              </a:extLst>
            </p:cNvPr>
            <p:cNvCxnSpPr/>
            <p:nvPr/>
          </p:nvCxnSpPr>
          <p:spPr bwMode="auto">
            <a:xfrm>
              <a:off x="1763688" y="5810548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110BF3AA-17AA-43BD-88B4-204658C95F6E}"/>
                </a:ext>
              </a:extLst>
            </p:cNvPr>
            <p:cNvSpPr txBox="1"/>
            <p:nvPr/>
          </p:nvSpPr>
          <p:spPr>
            <a:xfrm>
              <a:off x="2057957" y="4295677"/>
              <a:ext cx="24804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for channel measurement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97D3554-3E99-498C-A0F1-D7BC36AE094F}"/>
                </a:ext>
              </a:extLst>
            </p:cNvPr>
            <p:cNvSpPr txBox="1"/>
            <p:nvPr/>
          </p:nvSpPr>
          <p:spPr>
            <a:xfrm>
              <a:off x="1112644" y="5386597"/>
              <a:ext cx="23214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transmitted by attacker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5FE172AB-C6AA-4AB2-898E-2BC255BDBD42}"/>
                </a:ext>
              </a:extLst>
            </p:cNvPr>
            <p:cNvCxnSpPr/>
            <p:nvPr/>
          </p:nvCxnSpPr>
          <p:spPr bwMode="auto">
            <a:xfrm>
              <a:off x="4175956" y="5229200"/>
              <a:ext cx="18002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sm" len="sm"/>
              <a:tailEnd type="triangl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01FBA84-D51F-40A1-879D-BA7C9369E01B}"/>
                </a:ext>
              </a:extLst>
            </p:cNvPr>
            <p:cNvSpPr txBox="1"/>
            <p:nvPr/>
          </p:nvSpPr>
          <p:spPr>
            <a:xfrm>
              <a:off x="4287872" y="5060300"/>
              <a:ext cx="117468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Timing advance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91103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C0315-D84A-461D-88EB-BD05AFE73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Attacker Type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404B9-707E-4A04-BB91-130AF6CED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Guard Interval (GI) Replay Attack</a:t>
            </a:r>
          </a:p>
          <a:p>
            <a:pPr lvl="1"/>
            <a:r>
              <a:rPr lang="en-US" dirty="0"/>
              <a:t>Attacker will listen to first quarter portion of LTF</a:t>
            </a:r>
          </a:p>
          <a:p>
            <a:pPr lvl="1"/>
            <a:r>
              <a:rPr lang="en-US" dirty="0"/>
              <a:t>Then try to change measured t2 or t4 by re-transmitting the first quarter with timing advance at the end</a:t>
            </a:r>
          </a:p>
          <a:p>
            <a:pPr lvl="1"/>
            <a:r>
              <a:rPr lang="en-US" dirty="0"/>
              <a:t>Will affect overlap-add based receiver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05D24-35D7-416F-97BE-7144F37F6EB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B6E245-5F15-4647-B344-24188F57BD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A1C97-0E31-4065-9E1A-D878F42087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3D63077-1D93-471B-BAB1-A1D155951F2D}"/>
              </a:ext>
            </a:extLst>
          </p:cNvPr>
          <p:cNvGrpSpPr/>
          <p:nvPr/>
        </p:nvGrpSpPr>
        <p:grpSpPr>
          <a:xfrm>
            <a:off x="6145742" y="4012608"/>
            <a:ext cx="3766767" cy="1514871"/>
            <a:chOff x="1695786" y="4295677"/>
            <a:chExt cx="3766767" cy="151487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CF279AC-FDA0-426F-9B2E-10F08AE81F26}"/>
                </a:ext>
              </a:extLst>
            </p:cNvPr>
            <p:cNvSpPr/>
            <p:nvPr/>
          </p:nvSpPr>
          <p:spPr bwMode="auto">
            <a:xfrm>
              <a:off x="1907456" y="4581128"/>
              <a:ext cx="2448520" cy="50041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61D1E6E-AD14-4908-9E39-B85DC57F91B5}"/>
                </a:ext>
              </a:extLst>
            </p:cNvPr>
            <p:cNvCxnSpPr/>
            <p:nvPr/>
          </p:nvCxnSpPr>
          <p:spPr bwMode="auto">
            <a:xfrm>
              <a:off x="1763688" y="5081538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C9FB54D-D1D1-414B-A34A-FDF8919BDABF}"/>
                </a:ext>
              </a:extLst>
            </p:cNvPr>
            <p:cNvSpPr/>
            <p:nvPr/>
          </p:nvSpPr>
          <p:spPr bwMode="auto">
            <a:xfrm>
              <a:off x="1907456" y="4581128"/>
              <a:ext cx="612068" cy="50041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First quarter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FFA32EB-28B2-4DAA-BF81-1EE76FC5D188}"/>
                </a:ext>
              </a:extLst>
            </p:cNvPr>
            <p:cNvSpPr/>
            <p:nvPr/>
          </p:nvSpPr>
          <p:spPr bwMode="auto">
            <a:xfrm>
              <a:off x="4175956" y="5310138"/>
              <a:ext cx="612068" cy="50041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Copy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A02ED2F-B716-4113-8640-6D865C244F93}"/>
                </a:ext>
              </a:extLst>
            </p:cNvPr>
            <p:cNvCxnSpPr/>
            <p:nvPr/>
          </p:nvCxnSpPr>
          <p:spPr bwMode="auto">
            <a:xfrm>
              <a:off x="1763688" y="5810548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110BF3AA-17AA-43BD-88B4-204658C95F6E}"/>
                </a:ext>
              </a:extLst>
            </p:cNvPr>
            <p:cNvSpPr txBox="1"/>
            <p:nvPr/>
          </p:nvSpPr>
          <p:spPr>
            <a:xfrm>
              <a:off x="2057957" y="4295677"/>
              <a:ext cx="24804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for channel measurement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97D3554-3E99-498C-A0F1-D7BC36AE094F}"/>
                </a:ext>
              </a:extLst>
            </p:cNvPr>
            <p:cNvSpPr txBox="1"/>
            <p:nvPr/>
          </p:nvSpPr>
          <p:spPr>
            <a:xfrm>
              <a:off x="1695786" y="5386597"/>
              <a:ext cx="23214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transmitted by attacker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5FE172AB-C6AA-4AB2-898E-2BC255BDBD42}"/>
                </a:ext>
              </a:extLst>
            </p:cNvPr>
            <p:cNvCxnSpPr/>
            <p:nvPr/>
          </p:nvCxnSpPr>
          <p:spPr bwMode="auto">
            <a:xfrm>
              <a:off x="4175956" y="5229200"/>
              <a:ext cx="18002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sm" len="sm"/>
              <a:tailEnd type="triangl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01FBA84-D51F-40A1-879D-BA7C9369E01B}"/>
                </a:ext>
              </a:extLst>
            </p:cNvPr>
            <p:cNvSpPr txBox="1"/>
            <p:nvPr/>
          </p:nvSpPr>
          <p:spPr>
            <a:xfrm>
              <a:off x="4287872" y="5060300"/>
              <a:ext cx="117468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Timing advance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3865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4AF98-CCF5-4EF6-BBD5-66B1D2459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Attacker Type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E338E-9EDE-47D6-8529-31083EB7A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Brute Force Attack</a:t>
            </a:r>
          </a:p>
          <a:p>
            <a:pPr lvl="1"/>
            <a:r>
              <a:rPr lang="en-US" dirty="0"/>
              <a:t>Attacker will try to change measured t2 or t4 by guessing the secure LTF and transmitting with timing advance </a:t>
            </a:r>
          </a:p>
          <a:p>
            <a:pPr lvl="1"/>
            <a:r>
              <a:rPr lang="en-US" dirty="0"/>
              <a:t>Attack efficacy depends on likelihood of high cross-correlation between sequences A and B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A85833-F892-48C8-B14B-B6FFFB3FFC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22110-FAF7-4216-9D25-060E3E2B047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901E3-8081-4813-86A0-6345DECFFE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F7F7734-2B4E-4B4A-9979-3B8CB1A390C2}"/>
              </a:ext>
            </a:extLst>
          </p:cNvPr>
          <p:cNvGrpSpPr/>
          <p:nvPr/>
        </p:nvGrpSpPr>
        <p:grpSpPr>
          <a:xfrm>
            <a:off x="5943600" y="4021081"/>
            <a:ext cx="4073574" cy="1509222"/>
            <a:chOff x="4427984" y="4298745"/>
            <a:chExt cx="4073574" cy="150922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38FE9C9-7445-4109-AFA3-6126058814E2}"/>
                </a:ext>
              </a:extLst>
            </p:cNvPr>
            <p:cNvSpPr/>
            <p:nvPr/>
          </p:nvSpPr>
          <p:spPr bwMode="auto">
            <a:xfrm>
              <a:off x="4903103" y="4578547"/>
              <a:ext cx="2448520" cy="500410"/>
            </a:xfrm>
            <a:prstGeom prst="rect">
              <a:avLst/>
            </a:prstGeom>
            <a:gradFill flip="none" rotWithShape="1">
              <a:gsLst>
                <a:gs pos="0">
                  <a:srgbClr val="C00000">
                    <a:tint val="66000"/>
                    <a:satMod val="160000"/>
                  </a:srgbClr>
                </a:gs>
                <a:gs pos="50000">
                  <a:srgbClr val="C00000">
                    <a:tint val="44500"/>
                    <a:satMod val="160000"/>
                  </a:srgbClr>
                </a:gs>
                <a:gs pos="100000">
                  <a:srgbClr val="C00000">
                    <a:tint val="23500"/>
                    <a:satMod val="160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LTF Sequence A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300D4D4-B694-4E3B-9DB6-754644F58325}"/>
                </a:ext>
              </a:extLst>
            </p:cNvPr>
            <p:cNvCxnSpPr/>
            <p:nvPr/>
          </p:nvCxnSpPr>
          <p:spPr bwMode="auto">
            <a:xfrm>
              <a:off x="4644008" y="5078957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8D9984D-7C1F-4299-8436-1510A5613198}"/>
                </a:ext>
              </a:extLst>
            </p:cNvPr>
            <p:cNvCxnSpPr/>
            <p:nvPr/>
          </p:nvCxnSpPr>
          <p:spPr bwMode="auto">
            <a:xfrm>
              <a:off x="4644008" y="5807967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A7EAAC0-1A12-44F1-B4C9-990F51F8D8DF}"/>
                </a:ext>
              </a:extLst>
            </p:cNvPr>
            <p:cNvSpPr txBox="1"/>
            <p:nvPr/>
          </p:nvSpPr>
          <p:spPr>
            <a:xfrm>
              <a:off x="4427984" y="4298745"/>
              <a:ext cx="24804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for channel measurement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CA80733-4263-4E92-80A5-45D982A0BD79}"/>
                </a:ext>
              </a:extLst>
            </p:cNvPr>
            <p:cNvSpPr txBox="1"/>
            <p:nvPr/>
          </p:nvSpPr>
          <p:spPr>
            <a:xfrm>
              <a:off x="4427984" y="5049152"/>
              <a:ext cx="23214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transmitted by attacker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9796E411-2B52-4CE6-BD13-ED6B1277E544}"/>
                </a:ext>
              </a:extLst>
            </p:cNvPr>
            <p:cNvCxnSpPr/>
            <p:nvPr/>
          </p:nvCxnSpPr>
          <p:spPr bwMode="auto">
            <a:xfrm>
              <a:off x="7171603" y="5229200"/>
              <a:ext cx="18002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sm" len="sm"/>
              <a:tailEnd type="triangl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1967AFB-45CE-4C88-9AA8-82B63D54A589}"/>
                </a:ext>
              </a:extLst>
            </p:cNvPr>
            <p:cNvSpPr txBox="1"/>
            <p:nvPr/>
          </p:nvSpPr>
          <p:spPr>
            <a:xfrm>
              <a:off x="7326877" y="5091982"/>
              <a:ext cx="117468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Timing advance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4228204-049E-484F-8A7C-0D3785E7FC9F}"/>
                </a:ext>
              </a:extLst>
            </p:cNvPr>
            <p:cNvSpPr/>
            <p:nvPr/>
          </p:nvSpPr>
          <p:spPr bwMode="auto">
            <a:xfrm>
              <a:off x="4723083" y="5301951"/>
              <a:ext cx="2448520" cy="500410"/>
            </a:xfrm>
            <a:prstGeom prst="rect">
              <a:avLst/>
            </a:prstGeom>
            <a:gradFill flip="none" rotWithShape="1">
              <a:gsLst>
                <a:gs pos="0">
                  <a:srgbClr val="0070C0">
                    <a:tint val="66000"/>
                    <a:satMod val="160000"/>
                  </a:srgbClr>
                </a:gs>
                <a:gs pos="50000">
                  <a:srgbClr val="0070C0">
                    <a:tint val="44500"/>
                    <a:satMod val="160000"/>
                  </a:srgbClr>
                </a:gs>
                <a:gs pos="100000">
                  <a:srgbClr val="0070C0">
                    <a:tint val="23500"/>
                    <a:satMod val="160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LTF Sequence 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6754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2A93A-028F-4E69-80AF-675D7E8CB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Attacker Type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F797E-486A-4625-9459-09D01A1B8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Performance in Noise</a:t>
            </a:r>
          </a:p>
          <a:p>
            <a:pPr lvl="1"/>
            <a:r>
              <a:rPr lang="en-US" dirty="0"/>
              <a:t>Even without an attacker the likelihood of triggering a false proximity detection increases with decreasing SNR</a:t>
            </a:r>
          </a:p>
          <a:p>
            <a:pPr lvl="1"/>
            <a:r>
              <a:rPr lang="en-US" dirty="0"/>
              <a:t>Attacker can send interference to artificially lower SNR </a:t>
            </a:r>
          </a:p>
          <a:p>
            <a:pPr lvl="1"/>
            <a:r>
              <a:rPr lang="en-US" dirty="0"/>
              <a:t>Used as a baseline to compare effectiveness of attacks</a:t>
            </a:r>
          </a:p>
          <a:p>
            <a:pPr lvl="1"/>
            <a:endParaRPr lang="en-US" dirty="0"/>
          </a:p>
          <a:p>
            <a:r>
              <a:rPr lang="en-US" dirty="0"/>
              <a:t>Measures of PHY security</a:t>
            </a:r>
          </a:p>
          <a:p>
            <a:pPr lvl="1"/>
            <a:r>
              <a:rPr lang="en-US" dirty="0"/>
              <a:t>If brute-force attack achieves no worse performance as noise-only</a:t>
            </a:r>
          </a:p>
          <a:p>
            <a:pPr lvl="1"/>
            <a:r>
              <a:rPr lang="en-US" dirty="0"/>
              <a:t>If replay attack achieves no worse performance than brute-force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6E80E-9CCC-4B39-83D6-81DDD448D40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A077D-BE7B-4617-9D27-89BB8AF9E5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CB49FC-E9A8-4773-88E3-D5E563B733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85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7FF0A8D-7F62-4095-AB06-8430F55ED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Computational Attack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4E9CB29-FDE1-40DC-A49B-77CA8CE35CC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Setup</a:t>
            </a:r>
          </a:p>
          <a:p>
            <a:pPr marL="457200" lvl="1" indent="0"/>
            <a:r>
              <a:rPr lang="en-US" sz="2000" dirty="0"/>
              <a:t>40 MHz, overlap-add receiver</a:t>
            </a:r>
          </a:p>
          <a:p>
            <a:pPr marL="457200" lvl="1" indent="0"/>
            <a:r>
              <a:rPr lang="en-US" sz="2000" dirty="0"/>
              <a:t>LTF with random QPSK symbols</a:t>
            </a:r>
          </a:p>
          <a:p>
            <a:pPr marL="457200" lvl="1" indent="0"/>
            <a:r>
              <a:rPr lang="en-US" sz="2000" dirty="0"/>
              <a:t>Observation period 50%</a:t>
            </a:r>
          </a:p>
          <a:p>
            <a:pPr marL="457200" lvl="1" indent="0"/>
            <a:endParaRPr lang="en-US" sz="2000" dirty="0"/>
          </a:p>
          <a:p>
            <a:pPr marL="57150" indent="0"/>
            <a:r>
              <a:rPr lang="en-US" sz="2400" dirty="0"/>
              <a:t>Observations</a:t>
            </a:r>
          </a:p>
          <a:p>
            <a:pPr marL="457200" lvl="1" indent="0"/>
            <a:r>
              <a:rPr lang="en-US" sz="2000" dirty="0"/>
              <a:t>First half of time domain, contains information about all symbols</a:t>
            </a:r>
          </a:p>
          <a:p>
            <a:pPr marL="457200" lvl="1" indent="0"/>
            <a:r>
              <a:rPr lang="en-US" sz="2000" dirty="0"/>
              <a:t>Intercarrier-interference (ICI) between neighboring symbols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567E5-3913-4C39-93BB-A76E4EA0143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72341-924A-497C-9348-5DC3637084B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A90C3-7049-4D79-9536-1E8AEB0171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4DA61B50-4C9F-49F6-8B35-96F32A26341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135618"/>
            <a:ext cx="5080000" cy="380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222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756982A6-7D58-458D-B766-1F529D5CF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DFT </a:t>
            </a:r>
            <a:r>
              <a:rPr lang="en-US" dirty="0" err="1"/>
              <a:t>Precoded</a:t>
            </a:r>
            <a:r>
              <a:rPr lang="en-US" dirty="0"/>
              <a:t> OFDM</a:t>
            </a:r>
          </a:p>
        </p:txBody>
      </p:sp>
      <p:pic>
        <p:nvPicPr>
          <p:cNvPr id="11" name="Content Placeholder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1413C464-FB10-4DC5-A8C7-7A13A8E6CD8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1" y="2266894"/>
            <a:ext cx="5077884" cy="3541826"/>
          </a:xfrm>
          <a:noFill/>
        </p:spPr>
      </p:pic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EFA1FF82-D1F7-4F8F-B967-A2123681B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/>
          <a:p>
            <a:r>
              <a:rPr lang="en-US" sz="2400" dirty="0"/>
              <a:t>Overview</a:t>
            </a:r>
          </a:p>
          <a:p>
            <a:pPr lvl="1"/>
            <a:r>
              <a:rPr lang="en-US" sz="2000" dirty="0"/>
              <a:t>Data symbols are </a:t>
            </a:r>
            <a:r>
              <a:rPr lang="en-US" sz="2000" dirty="0" err="1"/>
              <a:t>precoded</a:t>
            </a:r>
            <a:r>
              <a:rPr lang="en-US" sz="2000" dirty="0"/>
              <a:t> with a DFT matrix before IFFT processing</a:t>
            </a:r>
          </a:p>
          <a:p>
            <a:pPr lvl="1"/>
            <a:r>
              <a:rPr lang="en-US" sz="2000" dirty="0"/>
              <a:t>Can be used with cyclic prefix or without</a:t>
            </a:r>
          </a:p>
          <a:p>
            <a:pPr lvl="1"/>
            <a:r>
              <a:rPr lang="en-US" sz="2000" dirty="0"/>
              <a:t>Effectively </a:t>
            </a:r>
            <a:r>
              <a:rPr lang="en-US" sz="2000" dirty="0" err="1"/>
              <a:t>Sinc</a:t>
            </a:r>
            <a:r>
              <a:rPr lang="en-US" sz="2000" dirty="0"/>
              <a:t> interpolation of symbols instead of traditional pulse shaper</a:t>
            </a:r>
          </a:p>
          <a:p>
            <a:pPr lvl="1"/>
            <a:r>
              <a:rPr lang="en-US" sz="2000" dirty="0"/>
              <a:t>Can also omit DC</a:t>
            </a:r>
          </a:p>
          <a:p>
            <a:pPr lvl="1"/>
            <a:endParaRPr lang="en-US" sz="20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B9D90D-CD52-474E-9A1A-6EC9899A170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July, 2020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F0AA4A-97F5-4ABB-A896-59A2DA9D3AE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700"/>
              <a:t>Christian Berger (NXP)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GB" sz="70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039C95-DD41-437B-82B2-F1B09FF2C5E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D09C756B-EB39-4236-ADBB-73052B179AE4}" type="slidenum">
              <a:rPr lang="en-GB" smtClean="0"/>
              <a:pPr>
                <a:spcAft>
                  <a:spcPts val="600"/>
                </a:spcAft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428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923</Words>
  <Application>Microsoft Office PowerPoint</Application>
  <PresentationFormat>Widescreen</PresentationFormat>
  <Paragraphs>192</Paragraphs>
  <Slides>20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Office Theme</vt:lpstr>
      <vt:lpstr>Document</vt:lpstr>
      <vt:lpstr>Secure LTF using DFT Precoded OFDM</vt:lpstr>
      <vt:lpstr>PHY Security</vt:lpstr>
      <vt:lpstr>Integrity Attack Scenario</vt:lpstr>
      <vt:lpstr>Attacker Type 1</vt:lpstr>
      <vt:lpstr>Attacker Type 2</vt:lpstr>
      <vt:lpstr>Attacker Type 3</vt:lpstr>
      <vt:lpstr>Attacker Type 4</vt:lpstr>
      <vt:lpstr>Example: Computational Attack</vt:lpstr>
      <vt:lpstr>DFT Precoded OFDM</vt:lpstr>
      <vt:lpstr>Example of DFT Precoded LTF</vt:lpstr>
      <vt:lpstr>Spectrum</vt:lpstr>
      <vt:lpstr>Comparison to regular OFDM and Mask</vt:lpstr>
      <vt:lpstr>Cross-correlation for DFT Precoded LTF</vt:lpstr>
      <vt:lpstr>Frequency Domain Windows</vt:lpstr>
      <vt:lpstr>Frequency Domain Windows</vt:lpstr>
      <vt:lpstr>Frequency Domain Windows</vt:lpstr>
      <vt:lpstr>Frequency Domain Windows</vt:lpstr>
      <vt:lpstr>Frequency Domain Windows</vt:lpstr>
      <vt:lpstr>PAPR Comparison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Secure LTF using DFT Precoded OFDM</dc:title>
  <dc:creator>Christian Berger</dc:creator>
  <cp:lastModifiedBy>Christian Berger</cp:lastModifiedBy>
  <cp:revision>6</cp:revision>
  <dcterms:created xsi:type="dcterms:W3CDTF">2020-07-22T23:37:43Z</dcterms:created>
  <dcterms:modified xsi:type="dcterms:W3CDTF">2020-11-07T01:24:10Z</dcterms:modified>
</cp:coreProperties>
</file>