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56" r:id="rId2"/>
    <p:sldId id="348" r:id="rId3"/>
    <p:sldId id="283" r:id="rId4"/>
    <p:sldId id="299" r:id="rId5"/>
    <p:sldId id="349" r:id="rId6"/>
    <p:sldId id="300" r:id="rId7"/>
    <p:sldId id="320" r:id="rId8"/>
    <p:sldId id="350" r:id="rId9"/>
    <p:sldId id="351" r:id="rId10"/>
    <p:sldId id="352" r:id="rId11"/>
    <p:sldId id="355" r:id="rId12"/>
    <p:sldId id="356" r:id="rId13"/>
    <p:sldId id="353" r:id="rId14"/>
    <p:sldId id="357" r:id="rId15"/>
    <p:sldId id="354" r:id="rId16"/>
    <p:sldId id="345" r:id="rId17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405" autoAdjust="0"/>
    <p:restoredTop sz="94660"/>
  </p:normalViewPr>
  <p:slideViewPr>
    <p:cSldViewPr>
      <p:cViewPr varScale="1">
        <p:scale>
          <a:sx n="114" d="100"/>
          <a:sy n="114" d="100"/>
        </p:scale>
        <p:origin x="390" y="10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3" d="2"/>
        <a:sy n="3" d="2"/>
      </p:scale>
      <p:origin x="0" y="0"/>
    </p:cViewPr>
  </p:notesTextViewPr>
  <p:notesViewPr>
    <p:cSldViewPr>
      <p:cViewPr varScale="1">
        <p:scale>
          <a:sx n="82" d="100"/>
          <a:sy n="82" d="100"/>
        </p:scale>
        <p:origin x="3216" y="48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7/22/2020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10" name="Title 9">
            <a:extLst>
              <a:ext uri="{FF2B5EF4-FFF2-40B4-BE49-F238E27FC236}">
                <a16:creationId xmlns:a16="http://schemas.microsoft.com/office/drawing/2014/main" id="{23D37E01-832E-4824-9977-3244F87130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4D916657-B156-4948-8865-7788C4C95B9D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July, 2020</a:t>
            </a:r>
            <a:endParaRPr lang="en-GB" dirty="0"/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05A4346B-2939-4141-A014-AF0CFACBCDF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Christian Berger (NXP)</a:t>
            </a:r>
          </a:p>
          <a:p>
            <a:endParaRPr lang="en-GB" dirty="0"/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21C3C1E5-C7B1-4D4F-8FC8-28BF835EF9D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6A7FFCD3-E3C9-47AA-9F6E-35827164F5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July, 2020</a:t>
            </a:r>
            <a:endParaRPr lang="en-GB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151C6247-15D0-45C3-B20C-9582414EAF87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Christian Berger (NXP)</a:t>
            </a:r>
          </a:p>
          <a:p>
            <a:endParaRPr lang="en-GB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B6868E49-C550-4DFA-9672-DD9808FC6EA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7678F93C-57B7-44AF-A98B-B63BBE220246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July, 2020</a:t>
            </a:r>
            <a:endParaRPr lang="en-GB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5C74F4F1-C921-4351-83F2-E90601F6D8D2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Christian Berger (NXP)</a:t>
            </a:r>
          </a:p>
          <a:p>
            <a:endParaRPr lang="en-GB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4807D931-3863-40B9-91E0-17584636EB8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365991D2-6EB5-4A46-BA7F-9A849896DE3E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July, 2020</a:t>
            </a:r>
            <a:endParaRPr lang="en-GB" dirty="0"/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4E4E80D1-D5B0-48AB-9A53-8075D2787960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Christian Berger (NXP)</a:t>
            </a:r>
          </a:p>
          <a:p>
            <a:endParaRPr lang="en-GB" dirty="0"/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694854B5-44B7-4C80-90C2-923A4F59E12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3" name="Date Placeholder 12">
            <a:extLst>
              <a:ext uri="{FF2B5EF4-FFF2-40B4-BE49-F238E27FC236}">
                <a16:creationId xmlns:a16="http://schemas.microsoft.com/office/drawing/2014/main" id="{895B8A51-6364-4865-A6F6-EDFF03A1CEB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July, 2020</a:t>
            </a:r>
            <a:endParaRPr lang="en-GB" dirty="0"/>
          </a:p>
        </p:txBody>
      </p:sp>
      <p:sp>
        <p:nvSpPr>
          <p:cNvPr id="14" name="Footer Placeholder 13">
            <a:extLst>
              <a:ext uri="{FF2B5EF4-FFF2-40B4-BE49-F238E27FC236}">
                <a16:creationId xmlns:a16="http://schemas.microsoft.com/office/drawing/2014/main" id="{DBC9C662-7A3E-414D-A677-7502C9294E9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Christian Berger (NXP)</a:t>
            </a:r>
          </a:p>
          <a:p>
            <a:endParaRPr lang="en-GB" dirty="0"/>
          </a:p>
        </p:txBody>
      </p:sp>
      <p:sp>
        <p:nvSpPr>
          <p:cNvPr id="15" name="Slide Number Placeholder 14">
            <a:extLst>
              <a:ext uri="{FF2B5EF4-FFF2-40B4-BE49-F238E27FC236}">
                <a16:creationId xmlns:a16="http://schemas.microsoft.com/office/drawing/2014/main" id="{E4BB36BF-9B36-4FF2-84CA-79F6C24A7D5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9" name="Date Placeholder 8">
            <a:extLst>
              <a:ext uri="{FF2B5EF4-FFF2-40B4-BE49-F238E27FC236}">
                <a16:creationId xmlns:a16="http://schemas.microsoft.com/office/drawing/2014/main" id="{AD1CB536-4F1C-4051-8290-730B91FE4D45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July, 2020</a:t>
            </a:r>
            <a:endParaRPr lang="en-GB" dirty="0"/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CF6364A6-D544-4A69-9372-2D6914A2D4D4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Christian Berger (NXP)</a:t>
            </a:r>
          </a:p>
          <a:p>
            <a:endParaRPr lang="en-GB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8EEDB370-5CCB-4002-B8C4-AA34FED411F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4657257C-F988-46E4-90C4-B9B449504E35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July, 2020</a:t>
            </a:r>
            <a:endParaRPr lang="en-GB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288C45A3-33E6-4261-AE1D-14014868E8C4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Christian Berger (NXP)</a:t>
            </a:r>
          </a:p>
          <a:p>
            <a:endParaRPr lang="en-GB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FA95AB8E-F647-4840-BB34-3728FFA3FF7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51A7A567-F9CE-43C2-AA00-F53849D3ACE1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July, 2020</a:t>
            </a:r>
            <a:endParaRPr lang="en-GB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A8BC0F31-8F3A-4960-AFBC-E41877C43B5D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Christian Berger (NXP)</a:t>
            </a:r>
          </a:p>
          <a:p>
            <a:endParaRPr lang="en-GB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3DF9B8C6-BD91-43BB-8B07-3C33AF3D82D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956F62AD-7034-4829-8D98-8851E29CD289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July, 2020</a:t>
            </a:r>
            <a:endParaRPr lang="en-GB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10B40A76-AE7F-490A-A9E4-747740994CB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Christian Berger (NXP)</a:t>
            </a:r>
          </a:p>
          <a:p>
            <a:endParaRPr lang="en-GB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7F7E3CA0-713D-4334-A272-E29119C7FE2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July, 2020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Christian Berger (NXP)</a:t>
            </a:r>
          </a:p>
          <a:p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40103" y="6486183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802.11-20/1097r1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9.emf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>
                <a:latin typeface="Arial" charset="0"/>
                <a:cs typeface="Arial" charset="0"/>
              </a:rPr>
              <a:t>Secure LTF using DFT </a:t>
            </a:r>
            <a:r>
              <a:rPr lang="en-US" dirty="0" err="1">
                <a:latin typeface="Arial" charset="0"/>
                <a:cs typeface="Arial" charset="0"/>
              </a:rPr>
              <a:t>Precoded</a:t>
            </a:r>
            <a:r>
              <a:rPr lang="en-US" dirty="0">
                <a:latin typeface="Arial" charset="0"/>
                <a:cs typeface="Arial" charset="0"/>
              </a:rPr>
              <a:t> OFDM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2020-07-15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July, 2020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Christian Berger (NXP)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39549568"/>
              </p:ext>
            </p:extLst>
          </p:nvPr>
        </p:nvGraphicFramePr>
        <p:xfrm>
          <a:off x="1001713" y="2419350"/>
          <a:ext cx="9855200" cy="2409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15" name="Document" r:id="rId4" imgW="10439485" imgH="2556420" progId="Word.Document.8">
                  <p:embed/>
                </p:oleObj>
              </mc:Choice>
              <mc:Fallback>
                <p:oleObj name="Document" r:id="rId4" imgW="10439485" imgH="2556420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1713" y="2419350"/>
                        <a:ext cx="9855200" cy="24098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939E7C-0AF6-4527-9173-7A867DF727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of DFT </a:t>
            </a:r>
            <a:r>
              <a:rPr lang="en-US" dirty="0" err="1"/>
              <a:t>Precoded</a:t>
            </a:r>
            <a:r>
              <a:rPr lang="en-US" dirty="0"/>
              <a:t> LTF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EB3065-C98B-4096-B676-BCAA40A5E7BE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/>
            <a:r>
              <a:rPr lang="en-US" sz="2400" dirty="0"/>
              <a:t>Setup</a:t>
            </a:r>
          </a:p>
          <a:p>
            <a:pPr marL="457200" lvl="1" indent="0"/>
            <a:r>
              <a:rPr lang="en-US" sz="2000" dirty="0"/>
              <a:t>Use VHT40 as example</a:t>
            </a:r>
          </a:p>
          <a:p>
            <a:pPr marL="457200" lvl="1" indent="0"/>
            <a:r>
              <a:rPr lang="en-US" sz="2000" dirty="0"/>
              <a:t>128 QPSK symbols, DFT </a:t>
            </a:r>
            <a:r>
              <a:rPr lang="en-US" sz="2000" dirty="0" err="1"/>
              <a:t>precoded</a:t>
            </a:r>
            <a:endParaRPr lang="en-US" sz="2000" dirty="0"/>
          </a:p>
          <a:p>
            <a:pPr marL="457200" lvl="1" indent="0"/>
            <a:r>
              <a:rPr lang="en-US" sz="2000" dirty="0"/>
              <a:t>Zero out 3 DC tones + guard bands </a:t>
            </a:r>
          </a:p>
          <a:p>
            <a:pPr marL="457200" lvl="1" indent="0"/>
            <a:r>
              <a:rPr lang="en-US" sz="2000" dirty="0"/>
              <a:t>Keep 114 non-zero subcarriers</a:t>
            </a:r>
          </a:p>
          <a:p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9DC451D-1BC6-46FC-8057-BEDF3EBD00FE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July, 2020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1C0F178-7E61-4F7B-AC67-57D0E5E7407B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Christian Berger (NXP)</a:t>
            </a:r>
          </a:p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C4E1A51-DF0F-4E63-B943-9F817775E22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10</a:t>
            </a:fld>
            <a:endParaRPr lang="en-GB"/>
          </a:p>
        </p:txBody>
      </p:sp>
      <p:pic>
        <p:nvPicPr>
          <p:cNvPr id="11" name="Content Placeholder 10">
            <a:extLst>
              <a:ext uri="{FF2B5EF4-FFF2-40B4-BE49-F238E27FC236}">
                <a16:creationId xmlns:a16="http://schemas.microsoft.com/office/drawing/2014/main" id="{D15F508E-DE78-4D64-B891-49A11A039756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196013" y="2135618"/>
            <a:ext cx="5080000" cy="38043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78801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4374CA-A687-4C94-9036-73FBDBAD78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Spectrum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A3C469-77AE-470D-9E78-E6E6F8B9E40E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sz="2400" dirty="0"/>
              <a:t>Using VHT40 as example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/>
              <a:t>Generate three LTF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/>
              <a:t>4x time-domain oversampling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/>
              <a:t>Zero padding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/>
              <a:t>Take large FFT to estimate average spectrum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9548F12-42C1-4DB1-90DF-EA40B95FCA7B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July, 2020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A13C0BD-E336-4D16-80EA-E63CD33CFE95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Christian Berger (NXP)</a:t>
            </a:r>
          </a:p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750EEC9-E1EE-4636-A1E0-E6132316247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11</a:t>
            </a:fld>
            <a:endParaRPr lang="en-GB"/>
          </a:p>
        </p:txBody>
      </p:sp>
      <p:pic>
        <p:nvPicPr>
          <p:cNvPr id="14" name="Content Placeholder 13">
            <a:extLst>
              <a:ext uri="{FF2B5EF4-FFF2-40B4-BE49-F238E27FC236}">
                <a16:creationId xmlns:a16="http://schemas.microsoft.com/office/drawing/2014/main" id="{0B49D5CC-0ACA-43DE-AF92-BAF9DF924CE5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196013" y="2135618"/>
            <a:ext cx="5080000" cy="38043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71513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>
            <a:extLst>
              <a:ext uri="{FF2B5EF4-FFF2-40B4-BE49-F238E27FC236}">
                <a16:creationId xmlns:a16="http://schemas.microsoft.com/office/drawing/2014/main" id="{3CBDFF92-2F6B-453A-8CD6-BAB28798F6E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8664" y="4910423"/>
            <a:ext cx="4660633" cy="1532134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792225EF-EB55-4DA2-BB4B-D8207D8882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Comparison to regular OFDM and Mask</a:t>
            </a:r>
          </a:p>
        </p:txBody>
      </p:sp>
      <p:pic>
        <p:nvPicPr>
          <p:cNvPr id="10" name="Content Placeholder 9">
            <a:extLst>
              <a:ext uri="{FF2B5EF4-FFF2-40B4-BE49-F238E27FC236}">
                <a16:creationId xmlns:a16="http://schemas.microsoft.com/office/drawing/2014/main" id="{B36D3607-3DF4-4EBE-B358-4130D5AA6503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3"/>
          <a:stretch>
            <a:fillRect/>
          </a:stretch>
        </p:blipFill>
        <p:spPr>
          <a:xfrm>
            <a:off x="943768" y="2057400"/>
            <a:ext cx="5019676" cy="2900800"/>
          </a:xfrm>
          <a:prstGeom prst="rect">
            <a:avLst/>
          </a:prstGeom>
        </p:spPr>
      </p:pic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F0681661-A6F9-4C33-8C1E-8AD447B68DE4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4"/>
          <a:stretch>
            <a:fillRect/>
          </a:stretch>
        </p:blipFill>
        <p:spPr>
          <a:xfrm>
            <a:off x="6196013" y="2135618"/>
            <a:ext cx="5080000" cy="3804376"/>
          </a:xfrm>
          <a:prstGeom prst="rect">
            <a:avLst/>
          </a:prstGeom>
        </p:spPr>
      </p:pic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77E7422-5527-4A6C-8D37-6C0BC259B3A1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July, 2020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1569EC7-6D3E-43EB-9E95-73FD38DC97EA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Christian Berger (NXP)</a:t>
            </a:r>
          </a:p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8C1AE5E-D344-4C2D-8C68-477BDCDBED6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979029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EE67BF-9D5D-42F9-BC15-DC861E0204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1065213"/>
          </a:xfrm>
        </p:spPr>
        <p:txBody>
          <a:bodyPr wrap="square" anchor="ctr">
            <a:normAutofit/>
          </a:bodyPr>
          <a:lstStyle/>
          <a:p>
            <a:r>
              <a:rPr lang="en-US" dirty="0"/>
              <a:t>Cross-correlation for DFT </a:t>
            </a:r>
            <a:r>
              <a:rPr lang="en-US" dirty="0" err="1"/>
              <a:t>Precoded</a:t>
            </a:r>
            <a:r>
              <a:rPr lang="en-US" dirty="0"/>
              <a:t> LTF</a:t>
            </a:r>
          </a:p>
        </p:txBody>
      </p:sp>
      <p:pic>
        <p:nvPicPr>
          <p:cNvPr id="9" name="Content Placeholder 8">
            <a:extLst>
              <a:ext uri="{FF2B5EF4-FFF2-40B4-BE49-F238E27FC236}">
                <a16:creationId xmlns:a16="http://schemas.microsoft.com/office/drawing/2014/main" id="{1AB5D702-5710-4413-B7AE-47F18A9D4FEA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914401" y="2133601"/>
            <a:ext cx="5077884" cy="3808413"/>
          </a:xfrm>
          <a:prstGeom prst="rect">
            <a:avLst/>
          </a:prstGeom>
          <a:noFill/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257716-BBAE-4240-B914-C4E07149AD7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 wrap="square" anchor="t">
            <a:normAutofit/>
          </a:bodyPr>
          <a:lstStyle/>
          <a:p>
            <a:pPr marL="0" indent="0">
              <a:lnSpc>
                <a:spcPct val="90000"/>
              </a:lnSpc>
            </a:pPr>
            <a:r>
              <a:rPr lang="en-US" sz="2000" dirty="0"/>
              <a:t>Setup</a:t>
            </a:r>
          </a:p>
          <a:p>
            <a:pPr marL="457200" lvl="1" indent="0">
              <a:lnSpc>
                <a:spcPct val="90000"/>
              </a:lnSpc>
            </a:pPr>
            <a:r>
              <a:rPr lang="en-US" sz="2000" dirty="0"/>
              <a:t>40 MHz, overlap-add receiver</a:t>
            </a:r>
          </a:p>
          <a:p>
            <a:pPr marL="457200" lvl="1" indent="0">
              <a:lnSpc>
                <a:spcPct val="90000"/>
              </a:lnSpc>
            </a:pPr>
            <a:r>
              <a:rPr lang="en-US" sz="2000" dirty="0"/>
              <a:t>LTF with DFT </a:t>
            </a:r>
            <a:r>
              <a:rPr lang="en-US" sz="2000" dirty="0" err="1"/>
              <a:t>precoded</a:t>
            </a:r>
            <a:r>
              <a:rPr lang="en-US" sz="2000" dirty="0"/>
              <a:t> random QPSK</a:t>
            </a:r>
          </a:p>
          <a:p>
            <a:pPr marL="457200" lvl="1" indent="0">
              <a:lnSpc>
                <a:spcPct val="90000"/>
              </a:lnSpc>
            </a:pPr>
            <a:r>
              <a:rPr lang="en-US" sz="2000" dirty="0"/>
              <a:t>Observation period 50%</a:t>
            </a:r>
          </a:p>
          <a:p>
            <a:pPr marL="457200" lvl="1" indent="0">
              <a:lnSpc>
                <a:spcPct val="90000"/>
              </a:lnSpc>
            </a:pPr>
            <a:endParaRPr lang="en-US" sz="2000" dirty="0"/>
          </a:p>
          <a:p>
            <a:pPr marL="57150" indent="0">
              <a:lnSpc>
                <a:spcPct val="90000"/>
              </a:lnSpc>
            </a:pPr>
            <a:r>
              <a:rPr lang="en-US" sz="2000" dirty="0"/>
              <a:t>Observations</a:t>
            </a:r>
          </a:p>
          <a:p>
            <a:pPr marL="457200" lvl="1" indent="0">
              <a:lnSpc>
                <a:spcPct val="90000"/>
              </a:lnSpc>
            </a:pPr>
            <a:r>
              <a:rPr lang="en-US" sz="2000" dirty="0"/>
              <a:t>First half of time domain, contains little information about second half</a:t>
            </a:r>
          </a:p>
          <a:p>
            <a:pPr marL="457200" lvl="1" indent="0">
              <a:lnSpc>
                <a:spcPct val="90000"/>
              </a:lnSpc>
            </a:pPr>
            <a:r>
              <a:rPr lang="en-US" sz="2000" dirty="0"/>
              <a:t>Only source is ICI between neighboring symbols at least 25 dB </a:t>
            </a:r>
          </a:p>
          <a:p>
            <a:pPr>
              <a:lnSpc>
                <a:spcPct val="90000"/>
              </a:lnSpc>
            </a:pPr>
            <a:endParaRPr lang="en-US" sz="2000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C2F72CA-8A68-4349-82A1-D47E5F0B5A16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</p:spPr>
        <p:txBody>
          <a:bodyPr wrap="square" anchor="b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/>
              <a:t>July, 2020</a:t>
            </a:r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165BE37-5B6D-40A3-A783-D235D9249D86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</p:spPr>
        <p:txBody>
          <a:bodyPr wrap="square" anchor="t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GB" sz="700"/>
              <a:t>Christian Berger (NXP)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endParaRPr lang="en-GB" sz="70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CBB3A5A-C09F-4311-8C6A-34311B1B30C7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 wrap="square" anchor="t">
            <a:normAutofit/>
          </a:bodyPr>
          <a:lstStyle/>
          <a:p>
            <a:pPr>
              <a:spcAft>
                <a:spcPts val="600"/>
              </a:spcAft>
            </a:pPr>
            <a:r>
              <a:rPr lang="en-GB"/>
              <a:t>Slide </a:t>
            </a:r>
            <a:fld id="{D09C756B-EB39-4236-ADBB-73052B179AE4}" type="slidenum">
              <a:rPr lang="en-GB" smtClean="0"/>
              <a:pPr>
                <a:spcAft>
                  <a:spcPts val="600"/>
                </a:spcAft>
              </a:pPr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449002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158D35-8A72-46D8-BFD2-FD395CC8FB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Frequency Domain Windows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2CF9E2A1-A392-4D53-BAFE-74DF8B2A2EB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Raised Cosine Window</a:t>
            </a:r>
          </a:p>
        </p:txBody>
      </p:sp>
      <p:pic>
        <p:nvPicPr>
          <p:cNvPr id="11" name="Content Placeholder 10">
            <a:extLst>
              <a:ext uri="{FF2B5EF4-FFF2-40B4-BE49-F238E27FC236}">
                <a16:creationId xmlns:a16="http://schemas.microsoft.com/office/drawing/2014/main" id="{AF36EEEF-13C9-42A0-8C3B-FCBDD02A939E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64708" y="2174875"/>
            <a:ext cx="5276171" cy="3951288"/>
          </a:xfrm>
          <a:prstGeom prst="rect">
            <a:avLst/>
          </a:prstGeom>
        </p:spPr>
      </p:pic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5A68456F-D598-410B-9C4D-B3ACE7357E6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/>
              <a:t>Can reduce leakage using window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AA30AD3-FA69-4D11-A381-D971F6B3BBBD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July, 2020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8C64240-38D6-4B66-A36D-C2DCBDB74945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Christian Berger (NXP)</a:t>
            </a:r>
          </a:p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7455780-34CE-41CD-9E8C-D9D3A927413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14</a:t>
            </a:fld>
            <a:endParaRPr lang="en-GB"/>
          </a:p>
        </p:txBody>
      </p:sp>
      <p:pic>
        <p:nvPicPr>
          <p:cNvPr id="15" name="Content Placeholder 14">
            <a:extLst>
              <a:ext uri="{FF2B5EF4-FFF2-40B4-BE49-F238E27FC236}">
                <a16:creationId xmlns:a16="http://schemas.microsoft.com/office/drawing/2014/main" id="{1D4D0401-FB93-4F66-B1DF-6E384761B25D}"/>
              </a:ext>
            </a:extLst>
          </p:cNvPr>
          <p:cNvPicPr>
            <a:picLocks noGrp="1" noChangeAspect="1"/>
          </p:cNvPicPr>
          <p:nvPr>
            <p:ph sz="quarter" idx="4"/>
          </p:nvPr>
        </p:nvPicPr>
        <p:blipFill>
          <a:blip r:embed="rId3"/>
          <a:stretch>
            <a:fillRect/>
          </a:stretch>
        </p:blipFill>
        <p:spPr>
          <a:xfrm>
            <a:off x="6249533" y="2174875"/>
            <a:ext cx="5276171" cy="39512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377104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40FB26-5BAF-4225-ABDA-5934BDE921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PAPR Comparison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9149D0-ABC6-4AAA-8892-1BF479DD3199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sz="2400" dirty="0"/>
              <a:t>DFT </a:t>
            </a:r>
            <a:r>
              <a:rPr lang="en-US" sz="2400" dirty="0" err="1"/>
              <a:t>Precoded</a:t>
            </a:r>
            <a:r>
              <a:rPr lang="en-US" sz="2400" dirty="0"/>
              <a:t> OFDM</a:t>
            </a:r>
          </a:p>
          <a:p>
            <a:pPr lvl="1"/>
            <a:r>
              <a:rPr lang="en-US" sz="2000" dirty="0"/>
              <a:t>Peaks up to 2x due to interpolation (same neighboring symbols)</a:t>
            </a:r>
          </a:p>
          <a:p>
            <a:pPr lvl="1"/>
            <a:r>
              <a:rPr lang="en-US" sz="2000" dirty="0"/>
              <a:t>About 1 dB worse than </a:t>
            </a:r>
            <a:r>
              <a:rPr lang="en-US" sz="2000" dirty="0" err="1"/>
              <a:t>Golay</a:t>
            </a:r>
            <a:endParaRPr lang="en-US" sz="2000" dirty="0"/>
          </a:p>
          <a:p>
            <a:pPr lvl="1"/>
            <a:r>
              <a:rPr lang="en-US" sz="2000" dirty="0"/>
              <a:t>About 2-3 dB better than QPSK</a:t>
            </a:r>
          </a:p>
          <a:p>
            <a:endParaRPr lang="en-US" dirty="0"/>
          </a:p>
        </p:txBody>
      </p:sp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AD37BDBF-A270-451B-A7D1-C5482AFB905D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196013" y="2135618"/>
            <a:ext cx="5080000" cy="3804376"/>
          </a:xfrm>
          <a:prstGeom prst="rect">
            <a:avLst/>
          </a:prstGeom>
        </p:spPr>
      </p:pic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6D1E74C-3055-4160-BB29-AF623948CA2F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July, 2020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FB64A19-CB0E-4709-BA80-5B0DC78492A4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Christian Berger (NXP)</a:t>
            </a:r>
          </a:p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E6962D9-7124-422C-BC8D-F4C8BC27E5B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500001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46BDCB-8B62-479A-B319-76540CE3C9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89D25B-4E36-4816-9FE9-00A949103A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Presented DFT </a:t>
            </a:r>
            <a:r>
              <a:rPr lang="en-US" dirty="0" err="1"/>
              <a:t>Precoded</a:t>
            </a:r>
            <a:r>
              <a:rPr lang="en-US" dirty="0"/>
              <a:t> OFDM for Secure LTF</a:t>
            </a:r>
          </a:p>
          <a:p>
            <a:pPr lvl="1"/>
            <a:r>
              <a:rPr lang="en-US" dirty="0"/>
              <a:t>Requires extra FFT operation to populate subcarriers</a:t>
            </a:r>
          </a:p>
          <a:p>
            <a:pPr lvl="1"/>
            <a:r>
              <a:rPr lang="en-US" dirty="0"/>
              <a:t>PAPR closer to frequency </a:t>
            </a:r>
            <a:r>
              <a:rPr lang="en-US" dirty="0" err="1"/>
              <a:t>Golay</a:t>
            </a:r>
            <a:r>
              <a:rPr lang="en-US" dirty="0"/>
              <a:t> sequences</a:t>
            </a:r>
          </a:p>
          <a:p>
            <a:endParaRPr lang="en-US" dirty="0"/>
          </a:p>
          <a:p>
            <a:r>
              <a:rPr lang="en-US" dirty="0"/>
              <a:t>Attacker resilience</a:t>
            </a:r>
          </a:p>
          <a:p>
            <a:pPr lvl="1"/>
            <a:r>
              <a:rPr lang="en-US" dirty="0"/>
              <a:t>Can be used without CP to avoid replay attack</a:t>
            </a:r>
          </a:p>
          <a:p>
            <a:pPr lvl="1"/>
            <a:r>
              <a:rPr lang="en-US" dirty="0"/>
              <a:t>Large signal space to avoid brute force attack</a:t>
            </a:r>
          </a:p>
          <a:p>
            <a:pPr lvl="1"/>
            <a:r>
              <a:rPr lang="en-US" dirty="0"/>
              <a:t>Low cross-correlation in time-domain prevents computational attack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9F0230-A921-47CB-8FFC-DBE83DF75702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July, 2020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EC1273-B3B0-4F8D-8A4F-2658C79A265E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Christian Berger (NXP)</a:t>
            </a:r>
          </a:p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8BF650-E5BE-4DBA-B578-921CB653EF9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21639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EC5626-18E1-41BA-874D-C3556560F8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PHY Security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5240AB-3C48-4B27-AE48-D35F0D5E18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Attacker tries to modify the measured range</a:t>
            </a:r>
          </a:p>
          <a:p>
            <a:pPr lvl="1"/>
            <a:r>
              <a:rPr lang="en-US" sz="1800" dirty="0"/>
              <a:t>Make STA appear closer to AP to fake proximity detection</a:t>
            </a:r>
          </a:p>
          <a:p>
            <a:pPr lvl="1"/>
            <a:r>
              <a:rPr lang="en-US" sz="1800" dirty="0"/>
              <a:t>Spoof time-stamps t2 or t4 to achieve that</a:t>
            </a:r>
          </a:p>
          <a:p>
            <a:pPr lvl="1"/>
            <a:endParaRPr lang="en-US" sz="1800" dirty="0"/>
          </a:p>
          <a:p>
            <a:r>
              <a:rPr lang="en-US" sz="2000" dirty="0"/>
              <a:t>Focus on physical layer attack</a:t>
            </a:r>
          </a:p>
          <a:p>
            <a:pPr lvl="1"/>
            <a:r>
              <a:rPr lang="en-US" sz="1800" dirty="0"/>
              <a:t>Assume that MAC level is authenticated/encrypted</a:t>
            </a:r>
          </a:p>
          <a:p>
            <a:pPr lvl="1"/>
            <a:r>
              <a:rPr lang="en-US" sz="1800" dirty="0"/>
              <a:t>Includes time-stamps t1/t4 feedback to initiator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BDBAE5-22DB-49AF-8E9F-21E83197BCA7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July, 2020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91AB38-5134-495E-B8A3-48C97FB5C3B2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Christian Berger (NXP)</a:t>
            </a:r>
          </a:p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D588AF-B4D6-4931-8CAD-3A068C19931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2</a:t>
            </a:fld>
            <a:endParaRPr lang="en-GB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BC4AB8DE-60DD-472B-8FA0-6534C47EBD4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4746626"/>
            <a:ext cx="6832600" cy="160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600016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7F7D14-E6F8-4FEA-862B-4118AFFFA3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Integrity Attack Scenario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BAB2DB-99F3-4B3B-9EBE-783FFBAFC2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First line security</a:t>
            </a:r>
          </a:p>
          <a:p>
            <a:pPr lvl="1"/>
            <a:r>
              <a:rPr lang="en-US" dirty="0"/>
              <a:t>Use secure LTF (sequence unknown to attacker)</a:t>
            </a:r>
          </a:p>
          <a:p>
            <a:pPr lvl="1"/>
            <a:r>
              <a:rPr lang="en-US" dirty="0"/>
              <a:t>Replace Cyclic Prefix (CP) with zero-padded Guard Interval (to reduce structure)</a:t>
            </a:r>
          </a:p>
          <a:p>
            <a:pPr lvl="1"/>
            <a:endParaRPr lang="en-US" dirty="0"/>
          </a:p>
          <a:p>
            <a:r>
              <a:rPr lang="en-US" dirty="0"/>
              <a:t>Attack types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Computational attack: attacker observes fraction of symbol and predicts the rest to attack the later part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Replay attack: for both Cyclic Prefix or Guard Interval, attacker repeats first quarter portion of secure LTF with offset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Brute-force attack: attacker tries to guess the secure LTF 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Noise only: performance in low SNR or attacker caused SINR 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0E1BF7-853F-4478-99EF-598AFAD098E3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July, 2020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888398-37C2-46F6-AB35-56ED5491081D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Christian Berger (NXP)</a:t>
            </a:r>
          </a:p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259FED-D58E-4DDD-B5D2-E7B5124C2F1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65285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EC0315-D84A-461D-88EB-BD05AFE73C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Attacker Type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C404B9-707E-4A04-BB91-130AF6CED6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Computational Attack</a:t>
            </a:r>
          </a:p>
          <a:p>
            <a:pPr lvl="1"/>
            <a:r>
              <a:rPr lang="en-US" dirty="0"/>
              <a:t>Attacker will listen to first half portion of LTF</a:t>
            </a:r>
          </a:p>
          <a:p>
            <a:pPr lvl="1"/>
            <a:r>
              <a:rPr lang="en-US" dirty="0"/>
              <a:t>Then try to estimate the full time-domain LTF waveform (typically by estimating frequency QAM symbols)</a:t>
            </a:r>
          </a:p>
          <a:p>
            <a:pPr lvl="1"/>
            <a:r>
              <a:rPr lang="en-US" dirty="0"/>
              <a:t>Change measured t2 or t4 by transmitting the last (estimated) quarter of time-domain LTF waveform with timing advance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505D24-35D7-416F-97BE-7144F37F6EB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July, 2020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B6E245-5F15-4647-B344-24188F57BDE1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Christian Berger (NXP)</a:t>
            </a:r>
          </a:p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EA1C97-0E31-4065-9E1A-D878F420878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4</a:t>
            </a:fld>
            <a:endParaRPr lang="en-GB"/>
          </a:p>
        </p:txBody>
      </p:sp>
      <p:grpSp>
        <p:nvGrpSpPr>
          <p:cNvPr id="28" name="Group 27">
            <a:extLst>
              <a:ext uri="{FF2B5EF4-FFF2-40B4-BE49-F238E27FC236}">
                <a16:creationId xmlns:a16="http://schemas.microsoft.com/office/drawing/2014/main" id="{B3D63077-1D93-471B-BAB1-A1D155951F2D}"/>
              </a:ext>
            </a:extLst>
          </p:cNvPr>
          <p:cNvGrpSpPr/>
          <p:nvPr/>
        </p:nvGrpSpPr>
        <p:grpSpPr>
          <a:xfrm>
            <a:off x="5562600" y="4012608"/>
            <a:ext cx="4349909" cy="1514871"/>
            <a:chOff x="1112644" y="4295677"/>
            <a:chExt cx="4349909" cy="1514871"/>
          </a:xfrm>
        </p:grpSpPr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0CF279AC-FDA0-426F-9B2E-10F08AE81F26}"/>
                </a:ext>
              </a:extLst>
            </p:cNvPr>
            <p:cNvSpPr/>
            <p:nvPr/>
          </p:nvSpPr>
          <p:spPr bwMode="auto">
            <a:xfrm>
              <a:off x="1907456" y="4581128"/>
              <a:ext cx="2448520" cy="500410"/>
            </a:xfrm>
            <a:prstGeom prst="rect">
              <a:avLst/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</a:endParaRPr>
            </a:p>
          </p:txBody>
        </p: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361D1E6E-AD14-4908-9E39-B85DC57F91B5}"/>
                </a:ext>
              </a:extLst>
            </p:cNvPr>
            <p:cNvCxnSpPr/>
            <p:nvPr/>
          </p:nvCxnSpPr>
          <p:spPr bwMode="auto">
            <a:xfrm>
              <a:off x="1763688" y="5081538"/>
              <a:ext cx="3111525" cy="0"/>
            </a:xfrm>
            <a:prstGeom prst="line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CC9FB54D-D1D1-414B-A34A-FDF8919BDABF}"/>
                </a:ext>
              </a:extLst>
            </p:cNvPr>
            <p:cNvSpPr/>
            <p:nvPr/>
          </p:nvSpPr>
          <p:spPr bwMode="auto">
            <a:xfrm>
              <a:off x="1907455" y="4581128"/>
              <a:ext cx="1273839" cy="500410"/>
            </a:xfrm>
            <a:prstGeom prst="rect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</a:rPr>
                <a:t>First half</a:t>
              </a:r>
            </a:p>
          </p:txBody>
        </p: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8FFA32EB-28B2-4DAA-BF81-1EE76FC5D188}"/>
                </a:ext>
              </a:extLst>
            </p:cNvPr>
            <p:cNvSpPr/>
            <p:nvPr/>
          </p:nvSpPr>
          <p:spPr bwMode="auto">
            <a:xfrm>
              <a:off x="3592814" y="5310138"/>
              <a:ext cx="612068" cy="500410"/>
            </a:xfrm>
            <a:prstGeom prst="rect">
              <a:avLst/>
            </a:prstGeom>
            <a:solidFill>
              <a:srgbClr val="FFC000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</a:rPr>
                <a:t>Last quarter</a:t>
              </a:r>
            </a:p>
          </p:txBody>
        </p: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EA02ED2F-B716-4113-8640-6D865C244F93}"/>
                </a:ext>
              </a:extLst>
            </p:cNvPr>
            <p:cNvCxnSpPr/>
            <p:nvPr/>
          </p:nvCxnSpPr>
          <p:spPr bwMode="auto">
            <a:xfrm>
              <a:off x="1763688" y="5810548"/>
              <a:ext cx="3111525" cy="0"/>
            </a:xfrm>
            <a:prstGeom prst="line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110BF3AA-17AA-43BD-88B4-204658C95F6E}"/>
                </a:ext>
              </a:extLst>
            </p:cNvPr>
            <p:cNvSpPr txBox="1"/>
            <p:nvPr/>
          </p:nvSpPr>
          <p:spPr>
            <a:xfrm>
              <a:off x="2057957" y="4295677"/>
              <a:ext cx="248042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</a:rPr>
                <a:t>Waveform for channel measurement</a:t>
              </a:r>
            </a:p>
          </p:txBody>
        </p:sp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897D3554-3E99-498C-A0F1-D7BC36AE094F}"/>
                </a:ext>
              </a:extLst>
            </p:cNvPr>
            <p:cNvSpPr txBox="1"/>
            <p:nvPr/>
          </p:nvSpPr>
          <p:spPr>
            <a:xfrm>
              <a:off x="1112644" y="5386597"/>
              <a:ext cx="2321469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</a:rPr>
                <a:t>Waveform transmitted by attacker</a:t>
              </a:r>
            </a:p>
          </p:txBody>
        </p:sp>
        <p:cxnSp>
          <p:nvCxnSpPr>
            <p:cNvPr id="36" name="Straight Arrow Connector 35">
              <a:extLst>
                <a:ext uri="{FF2B5EF4-FFF2-40B4-BE49-F238E27FC236}">
                  <a16:creationId xmlns:a16="http://schemas.microsoft.com/office/drawing/2014/main" id="{5FE172AB-C6AA-4AB2-898E-2BC255BDBD42}"/>
                </a:ext>
              </a:extLst>
            </p:cNvPr>
            <p:cNvCxnSpPr/>
            <p:nvPr/>
          </p:nvCxnSpPr>
          <p:spPr bwMode="auto">
            <a:xfrm>
              <a:off x="4175956" y="5229200"/>
              <a:ext cx="180020" cy="0"/>
            </a:xfrm>
            <a:prstGeom prst="straightConnector1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triangle" w="sm" len="sm"/>
              <a:tailEnd type="triangl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F01FBA84-D51F-40A1-879D-BA7C9369E01B}"/>
                </a:ext>
              </a:extLst>
            </p:cNvPr>
            <p:cNvSpPr txBox="1"/>
            <p:nvPr/>
          </p:nvSpPr>
          <p:spPr>
            <a:xfrm>
              <a:off x="4287872" y="5060300"/>
              <a:ext cx="117468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</a:rPr>
                <a:t>Timing advance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9911038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EC0315-D84A-461D-88EB-BD05AFE73C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Attacker Type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C404B9-707E-4A04-BB91-130AF6CED6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Guard Interval (GI) Replay Attack</a:t>
            </a:r>
          </a:p>
          <a:p>
            <a:pPr lvl="1"/>
            <a:r>
              <a:rPr lang="en-US" dirty="0"/>
              <a:t>Attacker will listen to first quarter portion of LTF</a:t>
            </a:r>
          </a:p>
          <a:p>
            <a:pPr lvl="1"/>
            <a:r>
              <a:rPr lang="en-US" dirty="0"/>
              <a:t>Then try to change measured t2 or t4 by re-transmitting the first quarter with timing advance at the end</a:t>
            </a:r>
          </a:p>
          <a:p>
            <a:pPr lvl="1"/>
            <a:r>
              <a:rPr lang="en-US" dirty="0"/>
              <a:t>Will affect overlap-add based receiver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505D24-35D7-416F-97BE-7144F37F6EB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July, 2020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B6E245-5F15-4647-B344-24188F57BDE1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Christian Berger (NXP)</a:t>
            </a:r>
          </a:p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EA1C97-0E31-4065-9E1A-D878F420878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5</a:t>
            </a:fld>
            <a:endParaRPr lang="en-GB"/>
          </a:p>
        </p:txBody>
      </p:sp>
      <p:grpSp>
        <p:nvGrpSpPr>
          <p:cNvPr id="28" name="Group 27">
            <a:extLst>
              <a:ext uri="{FF2B5EF4-FFF2-40B4-BE49-F238E27FC236}">
                <a16:creationId xmlns:a16="http://schemas.microsoft.com/office/drawing/2014/main" id="{B3D63077-1D93-471B-BAB1-A1D155951F2D}"/>
              </a:ext>
            </a:extLst>
          </p:cNvPr>
          <p:cNvGrpSpPr/>
          <p:nvPr/>
        </p:nvGrpSpPr>
        <p:grpSpPr>
          <a:xfrm>
            <a:off x="6145742" y="4012608"/>
            <a:ext cx="3766767" cy="1514871"/>
            <a:chOff x="1695786" y="4295677"/>
            <a:chExt cx="3766767" cy="1514871"/>
          </a:xfrm>
        </p:grpSpPr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0CF279AC-FDA0-426F-9B2E-10F08AE81F26}"/>
                </a:ext>
              </a:extLst>
            </p:cNvPr>
            <p:cNvSpPr/>
            <p:nvPr/>
          </p:nvSpPr>
          <p:spPr bwMode="auto">
            <a:xfrm>
              <a:off x="1907456" y="4581128"/>
              <a:ext cx="2448520" cy="500410"/>
            </a:xfrm>
            <a:prstGeom prst="rect">
              <a:avLst/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</a:endParaRPr>
            </a:p>
          </p:txBody>
        </p: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361D1E6E-AD14-4908-9E39-B85DC57F91B5}"/>
                </a:ext>
              </a:extLst>
            </p:cNvPr>
            <p:cNvCxnSpPr/>
            <p:nvPr/>
          </p:nvCxnSpPr>
          <p:spPr bwMode="auto">
            <a:xfrm>
              <a:off x="1763688" y="5081538"/>
              <a:ext cx="3111525" cy="0"/>
            </a:xfrm>
            <a:prstGeom prst="line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CC9FB54D-D1D1-414B-A34A-FDF8919BDABF}"/>
                </a:ext>
              </a:extLst>
            </p:cNvPr>
            <p:cNvSpPr/>
            <p:nvPr/>
          </p:nvSpPr>
          <p:spPr bwMode="auto">
            <a:xfrm>
              <a:off x="1907456" y="4581128"/>
              <a:ext cx="612068" cy="500410"/>
            </a:xfrm>
            <a:prstGeom prst="rect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</a:rPr>
                <a:t>First quarter</a:t>
              </a:r>
            </a:p>
          </p:txBody>
        </p: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8FFA32EB-28B2-4DAA-BF81-1EE76FC5D188}"/>
                </a:ext>
              </a:extLst>
            </p:cNvPr>
            <p:cNvSpPr/>
            <p:nvPr/>
          </p:nvSpPr>
          <p:spPr bwMode="auto">
            <a:xfrm>
              <a:off x="4175956" y="5310138"/>
              <a:ext cx="612068" cy="500410"/>
            </a:xfrm>
            <a:prstGeom prst="rect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</a:rPr>
                <a:t>Copy</a:t>
              </a:r>
            </a:p>
          </p:txBody>
        </p: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EA02ED2F-B716-4113-8640-6D865C244F93}"/>
                </a:ext>
              </a:extLst>
            </p:cNvPr>
            <p:cNvCxnSpPr/>
            <p:nvPr/>
          </p:nvCxnSpPr>
          <p:spPr bwMode="auto">
            <a:xfrm>
              <a:off x="1763688" y="5810548"/>
              <a:ext cx="3111525" cy="0"/>
            </a:xfrm>
            <a:prstGeom prst="line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110BF3AA-17AA-43BD-88B4-204658C95F6E}"/>
                </a:ext>
              </a:extLst>
            </p:cNvPr>
            <p:cNvSpPr txBox="1"/>
            <p:nvPr/>
          </p:nvSpPr>
          <p:spPr>
            <a:xfrm>
              <a:off x="2057957" y="4295677"/>
              <a:ext cx="248042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</a:rPr>
                <a:t>Waveform for channel measurement</a:t>
              </a:r>
            </a:p>
          </p:txBody>
        </p:sp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897D3554-3E99-498C-A0F1-D7BC36AE094F}"/>
                </a:ext>
              </a:extLst>
            </p:cNvPr>
            <p:cNvSpPr txBox="1"/>
            <p:nvPr/>
          </p:nvSpPr>
          <p:spPr>
            <a:xfrm>
              <a:off x="1695786" y="5386597"/>
              <a:ext cx="2321469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</a:rPr>
                <a:t>Waveform transmitted by attacker</a:t>
              </a:r>
            </a:p>
          </p:txBody>
        </p:sp>
        <p:cxnSp>
          <p:nvCxnSpPr>
            <p:cNvPr id="36" name="Straight Arrow Connector 35">
              <a:extLst>
                <a:ext uri="{FF2B5EF4-FFF2-40B4-BE49-F238E27FC236}">
                  <a16:creationId xmlns:a16="http://schemas.microsoft.com/office/drawing/2014/main" id="{5FE172AB-C6AA-4AB2-898E-2BC255BDBD42}"/>
                </a:ext>
              </a:extLst>
            </p:cNvPr>
            <p:cNvCxnSpPr/>
            <p:nvPr/>
          </p:nvCxnSpPr>
          <p:spPr bwMode="auto">
            <a:xfrm>
              <a:off x="4175956" y="5229200"/>
              <a:ext cx="180020" cy="0"/>
            </a:xfrm>
            <a:prstGeom prst="straightConnector1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triangle" w="sm" len="sm"/>
              <a:tailEnd type="triangl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F01FBA84-D51F-40A1-879D-BA7C9369E01B}"/>
                </a:ext>
              </a:extLst>
            </p:cNvPr>
            <p:cNvSpPr txBox="1"/>
            <p:nvPr/>
          </p:nvSpPr>
          <p:spPr>
            <a:xfrm>
              <a:off x="4287872" y="5060300"/>
              <a:ext cx="117468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</a:rPr>
                <a:t>Timing advance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9038657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C4AF98-CCF5-4EF6-BBD5-66B1D24596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Attacker Type 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AE338E-9EDE-47D6-8529-31083EB7AE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Brute Force Attack</a:t>
            </a:r>
          </a:p>
          <a:p>
            <a:pPr lvl="1"/>
            <a:r>
              <a:rPr lang="en-US" dirty="0"/>
              <a:t>Attacker will try to change measured t2 or t4 by guessing the secure LTF and transmitting with timing advance </a:t>
            </a:r>
          </a:p>
          <a:p>
            <a:pPr lvl="1"/>
            <a:r>
              <a:rPr lang="en-US" dirty="0"/>
              <a:t>Attack efficacy depends on likelihood of high cross-correlation between sequences A and B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A85833-F892-48C8-B14B-B6FFFB3FFCA2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July, 2020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122110-FAF7-4216-9D25-060E3E2B047B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Christian Berger (NXP)</a:t>
            </a:r>
          </a:p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4901E3-8081-4813-86A0-6345DECFFE1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6</a:t>
            </a:fld>
            <a:endParaRPr lang="en-GB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CF7F7734-2B4E-4B4A-9979-3B8CB1A390C2}"/>
              </a:ext>
            </a:extLst>
          </p:cNvPr>
          <p:cNvGrpSpPr/>
          <p:nvPr/>
        </p:nvGrpSpPr>
        <p:grpSpPr>
          <a:xfrm>
            <a:off x="5943600" y="4021081"/>
            <a:ext cx="4073574" cy="1509222"/>
            <a:chOff x="4427984" y="4298745"/>
            <a:chExt cx="4073574" cy="1509222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C38FE9C9-7445-4109-AFA3-6126058814E2}"/>
                </a:ext>
              </a:extLst>
            </p:cNvPr>
            <p:cNvSpPr/>
            <p:nvPr/>
          </p:nvSpPr>
          <p:spPr bwMode="auto">
            <a:xfrm>
              <a:off x="4903103" y="4578547"/>
              <a:ext cx="2448520" cy="500410"/>
            </a:xfrm>
            <a:prstGeom prst="rect">
              <a:avLst/>
            </a:prstGeom>
            <a:gradFill flip="none" rotWithShape="1">
              <a:gsLst>
                <a:gs pos="0">
                  <a:srgbClr val="C00000">
                    <a:tint val="66000"/>
                    <a:satMod val="160000"/>
                  </a:srgbClr>
                </a:gs>
                <a:gs pos="50000">
                  <a:srgbClr val="C00000">
                    <a:tint val="44500"/>
                    <a:satMod val="160000"/>
                  </a:srgbClr>
                </a:gs>
                <a:gs pos="100000">
                  <a:srgbClr val="C00000">
                    <a:tint val="23500"/>
                    <a:satMod val="16000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</a:rPr>
                <a:t>LTF Sequence A</a:t>
              </a:r>
            </a:p>
          </p:txBody>
        </p: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3300D4D4-B694-4E3B-9DB6-754644F58325}"/>
                </a:ext>
              </a:extLst>
            </p:cNvPr>
            <p:cNvCxnSpPr/>
            <p:nvPr/>
          </p:nvCxnSpPr>
          <p:spPr bwMode="auto">
            <a:xfrm>
              <a:off x="4644008" y="5078957"/>
              <a:ext cx="3111525" cy="0"/>
            </a:xfrm>
            <a:prstGeom prst="line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F8D9984D-7C1F-4299-8436-1510A5613198}"/>
                </a:ext>
              </a:extLst>
            </p:cNvPr>
            <p:cNvCxnSpPr/>
            <p:nvPr/>
          </p:nvCxnSpPr>
          <p:spPr bwMode="auto">
            <a:xfrm>
              <a:off x="4644008" y="5807967"/>
              <a:ext cx="3111525" cy="0"/>
            </a:xfrm>
            <a:prstGeom prst="line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6A7EAAC0-1A12-44F1-B4C9-990F51F8D8DF}"/>
                </a:ext>
              </a:extLst>
            </p:cNvPr>
            <p:cNvSpPr txBox="1"/>
            <p:nvPr/>
          </p:nvSpPr>
          <p:spPr>
            <a:xfrm>
              <a:off x="4427984" y="4298745"/>
              <a:ext cx="248042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</a:rPr>
                <a:t>Waveform for channel measurement</a:t>
              </a: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7CA80733-4263-4E92-80A5-45D982A0BD79}"/>
                </a:ext>
              </a:extLst>
            </p:cNvPr>
            <p:cNvSpPr txBox="1"/>
            <p:nvPr/>
          </p:nvSpPr>
          <p:spPr>
            <a:xfrm>
              <a:off x="4427984" y="5049152"/>
              <a:ext cx="2321469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</a:rPr>
                <a:t>Waveform transmitted by attacker</a:t>
              </a:r>
            </a:p>
          </p:txBody>
        </p:sp>
        <p:cxnSp>
          <p:nvCxnSpPr>
            <p:cNvPr id="13" name="Straight Arrow Connector 12">
              <a:extLst>
                <a:ext uri="{FF2B5EF4-FFF2-40B4-BE49-F238E27FC236}">
                  <a16:creationId xmlns:a16="http://schemas.microsoft.com/office/drawing/2014/main" id="{9796E411-2B52-4CE6-BD13-ED6B1277E544}"/>
                </a:ext>
              </a:extLst>
            </p:cNvPr>
            <p:cNvCxnSpPr/>
            <p:nvPr/>
          </p:nvCxnSpPr>
          <p:spPr bwMode="auto">
            <a:xfrm>
              <a:off x="7171603" y="5229200"/>
              <a:ext cx="180020" cy="0"/>
            </a:xfrm>
            <a:prstGeom prst="straightConnector1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triangle" w="sm" len="sm"/>
              <a:tailEnd type="triangl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41967AFB-45CE-4C88-9AA8-82B63D54A589}"/>
                </a:ext>
              </a:extLst>
            </p:cNvPr>
            <p:cNvSpPr txBox="1"/>
            <p:nvPr/>
          </p:nvSpPr>
          <p:spPr>
            <a:xfrm>
              <a:off x="7326877" y="5091982"/>
              <a:ext cx="117468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</a:rPr>
                <a:t>Timing advance</a:t>
              </a:r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54228204-049E-484F-8A7C-0D3785E7FC9F}"/>
                </a:ext>
              </a:extLst>
            </p:cNvPr>
            <p:cNvSpPr/>
            <p:nvPr/>
          </p:nvSpPr>
          <p:spPr bwMode="auto">
            <a:xfrm>
              <a:off x="4723083" y="5301951"/>
              <a:ext cx="2448520" cy="500410"/>
            </a:xfrm>
            <a:prstGeom prst="rect">
              <a:avLst/>
            </a:prstGeom>
            <a:gradFill flip="none" rotWithShape="1">
              <a:gsLst>
                <a:gs pos="0">
                  <a:srgbClr val="0070C0">
                    <a:tint val="66000"/>
                    <a:satMod val="160000"/>
                  </a:srgbClr>
                </a:gs>
                <a:gs pos="50000">
                  <a:srgbClr val="0070C0">
                    <a:tint val="44500"/>
                    <a:satMod val="160000"/>
                  </a:srgbClr>
                </a:gs>
                <a:gs pos="100000">
                  <a:srgbClr val="0070C0">
                    <a:tint val="23500"/>
                    <a:satMod val="16000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</a:rPr>
                <a:t>LTF Sequence B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8767545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02A93A-028F-4E69-80AF-675D7E8CB2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Attacker Type 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AF797E-486A-4625-9459-09D01A1B8F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Performance in Noise</a:t>
            </a:r>
          </a:p>
          <a:p>
            <a:pPr lvl="1"/>
            <a:r>
              <a:rPr lang="en-US" dirty="0"/>
              <a:t>Even without an attacker the likelihood of triggering a false proximity detection increases with decreasing SNR</a:t>
            </a:r>
          </a:p>
          <a:p>
            <a:pPr lvl="1"/>
            <a:r>
              <a:rPr lang="en-US" dirty="0"/>
              <a:t>Attacker can send interference to artificially lower SNR </a:t>
            </a:r>
          </a:p>
          <a:p>
            <a:pPr lvl="1"/>
            <a:r>
              <a:rPr lang="en-US" dirty="0"/>
              <a:t>Used as a baseline to compare effectiveness of attacks</a:t>
            </a:r>
          </a:p>
          <a:p>
            <a:pPr lvl="1"/>
            <a:endParaRPr lang="en-US" dirty="0"/>
          </a:p>
          <a:p>
            <a:r>
              <a:rPr lang="en-US" dirty="0"/>
              <a:t>Measures of PHY security</a:t>
            </a:r>
          </a:p>
          <a:p>
            <a:pPr lvl="1"/>
            <a:r>
              <a:rPr lang="en-US" dirty="0"/>
              <a:t>If brute-force attack achieves no worse performance as noise-only</a:t>
            </a:r>
          </a:p>
          <a:p>
            <a:pPr lvl="1"/>
            <a:r>
              <a:rPr lang="en-US" dirty="0"/>
              <a:t>If replay attack achieves no worse performance than brute-force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16E80E-9CCC-4B39-83D6-81DDD448D403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July, 2020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0A077D-BE7B-4617-9D27-89BB8AF9E5D4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Christian Berger (NXP)</a:t>
            </a:r>
          </a:p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CB49FC-E9A8-4773-88E3-D5E563B7334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09851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07FF0A8D-7F62-4095-AB06-8430F55ED0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Computational Attack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74E9CB29-FDE1-40DC-A49B-77CA8CE35CC2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/>
            <a:r>
              <a:rPr lang="en-US" sz="2400" dirty="0"/>
              <a:t>Setup</a:t>
            </a:r>
          </a:p>
          <a:p>
            <a:pPr marL="457200" lvl="1" indent="0"/>
            <a:r>
              <a:rPr lang="en-US" sz="2000" dirty="0"/>
              <a:t>40 MHz, overlap-add receiver</a:t>
            </a:r>
          </a:p>
          <a:p>
            <a:pPr marL="457200" lvl="1" indent="0"/>
            <a:r>
              <a:rPr lang="en-US" sz="2000" dirty="0"/>
              <a:t>LTF with random QPSK symbols</a:t>
            </a:r>
          </a:p>
          <a:p>
            <a:pPr marL="457200" lvl="1" indent="0"/>
            <a:r>
              <a:rPr lang="en-US" sz="2000" dirty="0"/>
              <a:t>Observation period 50%</a:t>
            </a:r>
          </a:p>
          <a:p>
            <a:pPr marL="457200" lvl="1" indent="0"/>
            <a:endParaRPr lang="en-US" sz="2000" dirty="0"/>
          </a:p>
          <a:p>
            <a:pPr marL="57150" indent="0"/>
            <a:r>
              <a:rPr lang="en-US" sz="2400" dirty="0"/>
              <a:t>Observations</a:t>
            </a:r>
          </a:p>
          <a:p>
            <a:pPr marL="457200" lvl="1" indent="0"/>
            <a:r>
              <a:rPr lang="en-US" sz="2000" dirty="0"/>
              <a:t>First half of time domain, contains information about all symbols</a:t>
            </a:r>
          </a:p>
          <a:p>
            <a:pPr marL="457200" lvl="1" indent="0"/>
            <a:r>
              <a:rPr lang="en-US" sz="2000" dirty="0"/>
              <a:t>Intercarrier-interference (ICI) between neighboring symbols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5567E5-3913-4C39-93BB-A76E4EA01439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July, 2020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172341-924A-497C-9348-5DC3637084B0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Christian Berger (NXP)</a:t>
            </a:r>
          </a:p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3A90C3-7049-4D79-9536-1E8AEB01713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8</a:t>
            </a:fld>
            <a:endParaRPr lang="en-GB"/>
          </a:p>
        </p:txBody>
      </p:sp>
      <p:pic>
        <p:nvPicPr>
          <p:cNvPr id="14" name="Content Placeholder 13">
            <a:extLst>
              <a:ext uri="{FF2B5EF4-FFF2-40B4-BE49-F238E27FC236}">
                <a16:creationId xmlns:a16="http://schemas.microsoft.com/office/drawing/2014/main" id="{4DA61B50-4C9F-49F6-8B35-96F32A263411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196013" y="2135618"/>
            <a:ext cx="5080000" cy="38043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12229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756982A6-7D58-458D-B766-1F529D5CF2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1065213"/>
          </a:xfrm>
        </p:spPr>
        <p:txBody>
          <a:bodyPr wrap="square" anchor="ctr">
            <a:normAutofit/>
          </a:bodyPr>
          <a:lstStyle/>
          <a:p>
            <a:r>
              <a:rPr lang="en-US" dirty="0"/>
              <a:t>DFT </a:t>
            </a:r>
            <a:r>
              <a:rPr lang="en-US" dirty="0" err="1"/>
              <a:t>Precoded</a:t>
            </a:r>
            <a:r>
              <a:rPr lang="en-US" dirty="0"/>
              <a:t> OFDM</a:t>
            </a:r>
          </a:p>
        </p:txBody>
      </p:sp>
      <p:pic>
        <p:nvPicPr>
          <p:cNvPr id="11" name="Content Placeholder 10" descr="A screenshot of a cell phone&#10;&#10;Description automatically generated">
            <a:extLst>
              <a:ext uri="{FF2B5EF4-FFF2-40B4-BE49-F238E27FC236}">
                <a16:creationId xmlns:a16="http://schemas.microsoft.com/office/drawing/2014/main" id="{1413C464-FB10-4DC5-A8C7-7A13A8E6CD83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1" y="2266894"/>
            <a:ext cx="5077884" cy="3541826"/>
          </a:xfrm>
          <a:noFill/>
        </p:spPr>
      </p:pic>
      <p:sp>
        <p:nvSpPr>
          <p:cNvPr id="16" name="Content Placeholder 3">
            <a:extLst>
              <a:ext uri="{FF2B5EF4-FFF2-40B4-BE49-F238E27FC236}">
                <a16:creationId xmlns:a16="http://schemas.microsoft.com/office/drawing/2014/main" id="{EFA1FF82-D1F7-4F8F-B967-A2123681B74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/>
          <a:p>
            <a:r>
              <a:rPr lang="en-US" sz="2400" dirty="0"/>
              <a:t>Overview</a:t>
            </a:r>
          </a:p>
          <a:p>
            <a:pPr lvl="1"/>
            <a:r>
              <a:rPr lang="en-US" sz="2000" dirty="0"/>
              <a:t>Data symbols are </a:t>
            </a:r>
            <a:r>
              <a:rPr lang="en-US" sz="2000" dirty="0" err="1"/>
              <a:t>precoded</a:t>
            </a:r>
            <a:r>
              <a:rPr lang="en-US" sz="2000" dirty="0"/>
              <a:t> with a DFT matrix before IFFT processing</a:t>
            </a:r>
          </a:p>
          <a:p>
            <a:pPr lvl="1"/>
            <a:r>
              <a:rPr lang="en-US" sz="2000" dirty="0"/>
              <a:t>Can be used with cyclic prefix or without</a:t>
            </a:r>
          </a:p>
          <a:p>
            <a:pPr lvl="1"/>
            <a:r>
              <a:rPr lang="en-US" sz="2000" dirty="0"/>
              <a:t>Effectively </a:t>
            </a:r>
            <a:r>
              <a:rPr lang="en-US" sz="2000" dirty="0" err="1"/>
              <a:t>Sinc</a:t>
            </a:r>
            <a:r>
              <a:rPr lang="en-US" sz="2000" dirty="0"/>
              <a:t> interpolation of symbols instead of traditional pulse shaper</a:t>
            </a:r>
          </a:p>
          <a:p>
            <a:pPr lvl="1"/>
            <a:r>
              <a:rPr lang="en-US" sz="2000" dirty="0"/>
              <a:t>Can also omit DC</a:t>
            </a:r>
          </a:p>
          <a:p>
            <a:pPr lvl="1"/>
            <a:endParaRPr lang="en-US" sz="2000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DB9D90D-CD52-474E-9A1A-6EC9899A1705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</p:spPr>
        <p:txBody>
          <a:bodyPr wrap="square" anchor="b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/>
              <a:t>July, 2020</a:t>
            </a:r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DF0AA4A-97F5-4ABB-A896-59A2DA9D3AE9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</p:spPr>
        <p:txBody>
          <a:bodyPr wrap="square" anchor="t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GB" sz="700"/>
              <a:t>Christian Berger (NXP)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endParaRPr lang="en-GB" sz="70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6039C95-DD41-437B-82B2-F1B09FF2C5EB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 wrap="square" anchor="t">
            <a:normAutofit/>
          </a:bodyPr>
          <a:lstStyle/>
          <a:p>
            <a:pPr>
              <a:spcAft>
                <a:spcPts val="600"/>
              </a:spcAft>
            </a:pPr>
            <a:r>
              <a:rPr lang="en-GB"/>
              <a:t>Slide </a:t>
            </a:r>
            <a:fld id="{D09C756B-EB39-4236-ADBB-73052B179AE4}" type="slidenum">
              <a:rPr lang="en-GB" smtClean="0"/>
              <a:pPr>
                <a:spcAft>
                  <a:spcPts val="600"/>
                </a:spcAft>
              </a:pPr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34282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822</Words>
  <Application>Microsoft Office PowerPoint</Application>
  <PresentationFormat>Widescreen</PresentationFormat>
  <Paragraphs>165</Paragraphs>
  <Slides>16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Arial</vt:lpstr>
      <vt:lpstr>Calibri</vt:lpstr>
      <vt:lpstr>Times New Roman</vt:lpstr>
      <vt:lpstr>Office Theme</vt:lpstr>
      <vt:lpstr>Document</vt:lpstr>
      <vt:lpstr>Secure LTF using DFT Precoded OFDM</vt:lpstr>
      <vt:lpstr>PHY Security</vt:lpstr>
      <vt:lpstr>Integrity Attack Scenario</vt:lpstr>
      <vt:lpstr>Attacker Type 1</vt:lpstr>
      <vt:lpstr>Attacker Type 2</vt:lpstr>
      <vt:lpstr>Attacker Type 3</vt:lpstr>
      <vt:lpstr>Attacker Type 4</vt:lpstr>
      <vt:lpstr>Example: Computational Attack</vt:lpstr>
      <vt:lpstr>DFT Precoded OFDM</vt:lpstr>
      <vt:lpstr>Example of DFT Precoded LTF</vt:lpstr>
      <vt:lpstr>Spectrum</vt:lpstr>
      <vt:lpstr>Comparison to regular OFDM and Mask</vt:lpstr>
      <vt:lpstr>Cross-correlation for DFT Precoded LTF</vt:lpstr>
      <vt:lpstr>Frequency Domain Windows</vt:lpstr>
      <vt:lpstr>PAPR Comparison</vt:lpstr>
      <vt:lpstr>Conclusion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Secure LTF using DFT Precoded OFDM</dc:title>
  <dc:creator>Christian Berger</dc:creator>
  <cp:lastModifiedBy>Christian Berger</cp:lastModifiedBy>
  <cp:revision>2</cp:revision>
  <dcterms:created xsi:type="dcterms:W3CDTF">2020-07-22T23:37:43Z</dcterms:created>
  <dcterms:modified xsi:type="dcterms:W3CDTF">2020-07-23T00:05:31Z</dcterms:modified>
</cp:coreProperties>
</file>