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8" r:id="rId3"/>
    <p:sldId id="283" r:id="rId4"/>
    <p:sldId id="299" r:id="rId5"/>
    <p:sldId id="349" r:id="rId6"/>
    <p:sldId id="300" r:id="rId7"/>
    <p:sldId id="320" r:id="rId8"/>
    <p:sldId id="350" r:id="rId9"/>
    <p:sldId id="351" r:id="rId10"/>
    <p:sldId id="352" r:id="rId11"/>
    <p:sldId id="353" r:id="rId12"/>
    <p:sldId id="354" r:id="rId13"/>
    <p:sldId id="34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8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Secure LTF using DFT </a:t>
            </a:r>
            <a:r>
              <a:rPr lang="en-US" dirty="0" err="1">
                <a:latin typeface="Arial" charset="0"/>
                <a:cs typeface="Arial" charset="0"/>
              </a:rPr>
              <a:t>Precoded</a:t>
            </a:r>
            <a:r>
              <a:rPr lang="en-US" dirty="0">
                <a:latin typeface="Arial" charset="0"/>
                <a:cs typeface="Arial" charset="0"/>
              </a:rPr>
              <a:t> OFDM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9E7C-0AF6-4527-9173-7A867DF7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3065-C98B-4096-B676-BCAA40A5E7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Use VHT40 as example</a:t>
            </a:r>
          </a:p>
          <a:p>
            <a:pPr marL="457200" lvl="1" indent="0"/>
            <a:r>
              <a:rPr lang="en-US" sz="2000" dirty="0"/>
              <a:t>128 QPSK symbols, DFT </a:t>
            </a:r>
            <a:r>
              <a:rPr lang="en-US" sz="2000" dirty="0" err="1"/>
              <a:t>precoded</a:t>
            </a:r>
            <a:endParaRPr lang="en-US" sz="2000" dirty="0"/>
          </a:p>
          <a:p>
            <a:pPr marL="457200" lvl="1" indent="0"/>
            <a:r>
              <a:rPr lang="en-US" sz="2000" dirty="0"/>
              <a:t>Zero out 3 DC tones + guard bands </a:t>
            </a:r>
          </a:p>
          <a:p>
            <a:pPr marL="457200" lvl="1" indent="0"/>
            <a:r>
              <a:rPr lang="en-US" sz="2000" dirty="0"/>
              <a:t>Keep 114 non-zero subcarriers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C451D-1BC6-46FC-8057-BEDF3EBD0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0F178-7E61-4F7B-AC67-57D0E5E74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E1A51-DF0F-4E63-B943-9F817775E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15F508E-DE78-4D64-B891-49A11A0397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80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E67BF-9D5D-42F9-BC15-DC861E020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57716-BBAE-4240-B914-C4E07149AD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DFT </a:t>
            </a:r>
            <a:r>
              <a:rPr lang="en-US" sz="2000" dirty="0" err="1"/>
              <a:t>precoded</a:t>
            </a:r>
            <a:r>
              <a:rPr lang="en-US" sz="2000" dirty="0"/>
              <a:t> random QPSK</a:t>
            </a:r>
          </a:p>
          <a:p>
            <a:pPr marL="457200" lvl="1" indent="0"/>
            <a:r>
              <a:rPr lang="en-US" sz="2000" dirty="0"/>
              <a:t>Observation period 50%</a:t>
            </a:r>
          </a:p>
          <a:p>
            <a:pPr marL="457200" lvl="1" indent="0"/>
            <a:endParaRPr lang="en-US" sz="2000" dirty="0"/>
          </a:p>
          <a:p>
            <a:pPr marL="57150" indent="0"/>
            <a:r>
              <a:rPr lang="en-US" sz="2400" dirty="0"/>
              <a:t>Observations</a:t>
            </a:r>
          </a:p>
          <a:p>
            <a:pPr marL="457200" lvl="1" indent="0"/>
            <a:r>
              <a:rPr lang="en-US" sz="2000" dirty="0"/>
              <a:t>First half of time domain, contains little information about second half</a:t>
            </a:r>
          </a:p>
          <a:p>
            <a:pPr marL="457200" lvl="1" indent="0"/>
            <a:r>
              <a:rPr lang="en-US" sz="2000" dirty="0"/>
              <a:t>Only source is ICI between neighboring symbols (quickly decreasing)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F72CA-8A68-4349-82A1-D47E5F0B5A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5BE37-5B6D-40A3-A783-D235D9249D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B3A5A-C09F-4311-8C6A-34311B1B30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73F12BF-81CA-46C8-8F44-B325F38B04B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90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0FB26-5BAF-4225-ABDA-5934BDE9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149D0-ABC6-4AAA-8892-1BF479DD31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DFT </a:t>
            </a:r>
            <a:r>
              <a:rPr lang="en-US" sz="2400" dirty="0" err="1"/>
              <a:t>Precoded</a:t>
            </a:r>
            <a:r>
              <a:rPr lang="en-US" sz="2400" dirty="0"/>
              <a:t> OFDM</a:t>
            </a:r>
          </a:p>
          <a:p>
            <a:pPr lvl="1"/>
            <a:r>
              <a:rPr lang="en-US" sz="2000" dirty="0"/>
              <a:t>Peaks up to 2x due to interpolation (same neighboring symbols)</a:t>
            </a:r>
          </a:p>
          <a:p>
            <a:pPr lvl="1"/>
            <a:r>
              <a:rPr lang="en-US" sz="2000" dirty="0"/>
              <a:t>About 1 dB worse than </a:t>
            </a:r>
            <a:r>
              <a:rPr lang="en-US" sz="2000" dirty="0" err="1"/>
              <a:t>Golay</a:t>
            </a:r>
            <a:endParaRPr lang="en-US" sz="2000" dirty="0"/>
          </a:p>
          <a:p>
            <a:pPr lvl="1"/>
            <a:r>
              <a:rPr lang="en-US" sz="2000" dirty="0"/>
              <a:t>About 2-3 dB better than QPSK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D37BDBF-A270-451B-A7D1-C5482AFB90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1E74C-3055-4160-BB29-AF623948CA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64A19-CB0E-4709-BA80-5B0DC7849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962D9-7124-422C-BC8D-F4C8BC27E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00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Presented DFT </a:t>
            </a:r>
            <a:r>
              <a:rPr lang="en-US" dirty="0" err="1"/>
              <a:t>Precoded</a:t>
            </a:r>
            <a:r>
              <a:rPr lang="en-US" dirty="0"/>
              <a:t> OFDM for Secure LTF</a:t>
            </a:r>
          </a:p>
          <a:p>
            <a:pPr lvl="1"/>
            <a:r>
              <a:rPr lang="en-US" dirty="0"/>
              <a:t>Requires extra FFT operation to populate subcarriers</a:t>
            </a:r>
          </a:p>
          <a:p>
            <a:pPr lvl="1"/>
            <a:r>
              <a:rPr lang="en-US" dirty="0"/>
              <a:t>PAPR closer to frequency </a:t>
            </a:r>
            <a:r>
              <a:rPr lang="en-US" dirty="0" err="1"/>
              <a:t>Golay</a:t>
            </a:r>
            <a:r>
              <a:rPr lang="en-US" dirty="0"/>
              <a:t> sequences</a:t>
            </a:r>
          </a:p>
          <a:p>
            <a:endParaRPr lang="en-US" dirty="0"/>
          </a:p>
          <a:p>
            <a:r>
              <a:rPr lang="en-US" dirty="0"/>
              <a:t>Attacker resilience</a:t>
            </a:r>
          </a:p>
          <a:p>
            <a:pPr lvl="1"/>
            <a:r>
              <a:rPr lang="en-US" dirty="0"/>
              <a:t>Can be used without CP to avoid replay attack</a:t>
            </a:r>
          </a:p>
          <a:p>
            <a:pPr lvl="1"/>
            <a:r>
              <a:rPr lang="en-US" dirty="0"/>
              <a:t>Large signal space to avoid brute force attack</a:t>
            </a:r>
          </a:p>
          <a:p>
            <a:pPr lvl="1"/>
            <a:r>
              <a:rPr lang="en-US" dirty="0"/>
              <a:t>Low cross-correlation in time-domain prevents computational attack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Computational attack: attacker observes fraction of symbol and predicts the rest to attack the later part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Replay attack: for both Cyclic Prefix or Guard Interval, attacker repeats first quarter portion of secure LTF with offset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Brute-force attack: attacker tries to guess the secure LTF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Noise only: performance in low SNR or attacker caused SINR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Computational Attack</a:t>
            </a:r>
          </a:p>
          <a:p>
            <a:pPr lvl="1"/>
            <a:r>
              <a:rPr lang="en-US" dirty="0"/>
              <a:t>Attacker will listen to first half portion of LTF</a:t>
            </a:r>
          </a:p>
          <a:p>
            <a:pPr lvl="1"/>
            <a:r>
              <a:rPr lang="en-US" dirty="0"/>
              <a:t>Then try to estimate the full time-domain LTF waveform (typically by estimating frequency QAM symbols)</a:t>
            </a:r>
          </a:p>
          <a:p>
            <a:pPr lvl="1"/>
            <a:r>
              <a:rPr lang="en-US" dirty="0"/>
              <a:t>Change measured t2 or t4 by transmitting the last (estimated) quarter of time-domain LTF waveform with timing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5562600" y="4012608"/>
            <a:ext cx="4349909" cy="1514871"/>
            <a:chOff x="1112644" y="4295677"/>
            <a:chExt cx="4349909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5" y="4581128"/>
              <a:ext cx="1273839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half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3592814" y="5310138"/>
              <a:ext cx="612068" cy="500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Last quarter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112644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Guard Interval (GI) Replay Attack</a:t>
            </a:r>
          </a:p>
          <a:p>
            <a:pPr lvl="1"/>
            <a:r>
              <a:rPr lang="en-US" dirty="0"/>
              <a:t>Attacker will listen to first quarter portion of LTF</a:t>
            </a:r>
          </a:p>
          <a:p>
            <a:pPr lvl="1"/>
            <a:r>
              <a:rPr lang="en-US" dirty="0"/>
              <a:t>Then try to change measured t2 or t4 by re-transmitting the first quarter with timing advance at the end</a:t>
            </a:r>
          </a:p>
          <a:p>
            <a:pPr lvl="1"/>
            <a:r>
              <a:rPr lang="en-US" dirty="0"/>
              <a:t>Will affect overlap-add based receiver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145742" y="4012608"/>
            <a:ext cx="3766767" cy="1514871"/>
            <a:chOff x="1695786" y="4295677"/>
            <a:chExt cx="3766767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6" y="458112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quarter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4175956" y="531013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Copy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695786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386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Brute Force Attack</a:t>
            </a:r>
          </a:p>
          <a:p>
            <a:pPr lvl="1"/>
            <a:r>
              <a:rPr lang="en-US" dirty="0"/>
              <a:t>Attacker will try to change measured t2 or t4 by guessing the secure LTF and transmitting with timing advance </a:t>
            </a:r>
          </a:p>
          <a:p>
            <a:pPr lvl="1"/>
            <a:r>
              <a:rPr lang="en-US" dirty="0"/>
              <a:t>Attack efficacy depends on likelihood of high cross-correlation between sequences A and 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F7F7734-2B4E-4B4A-9979-3B8CB1A390C2}"/>
              </a:ext>
            </a:extLst>
          </p:cNvPr>
          <p:cNvGrpSpPr/>
          <p:nvPr/>
        </p:nvGrpSpPr>
        <p:grpSpPr>
          <a:xfrm>
            <a:off x="5943600" y="4021081"/>
            <a:ext cx="4073574" cy="1509222"/>
            <a:chOff x="4427984" y="4298745"/>
            <a:chExt cx="4073574" cy="15092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8FE9C9-7445-4109-AFA3-6126058814E2}"/>
                </a:ext>
              </a:extLst>
            </p:cNvPr>
            <p:cNvSpPr/>
            <p:nvPr/>
          </p:nvSpPr>
          <p:spPr bwMode="auto">
            <a:xfrm>
              <a:off x="4903103" y="4578547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300D4D4-B694-4E3B-9DB6-754644F58325}"/>
                </a:ext>
              </a:extLst>
            </p:cNvPr>
            <p:cNvCxnSpPr/>
            <p:nvPr/>
          </p:nvCxnSpPr>
          <p:spPr bwMode="auto">
            <a:xfrm>
              <a:off x="4644008" y="507895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D9984D-7C1F-4299-8436-1510A5613198}"/>
                </a:ext>
              </a:extLst>
            </p:cNvPr>
            <p:cNvCxnSpPr/>
            <p:nvPr/>
          </p:nvCxnSpPr>
          <p:spPr bwMode="auto">
            <a:xfrm>
              <a:off x="4644008" y="580796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7EAAC0-1A12-44F1-B4C9-990F51F8D8DF}"/>
                </a:ext>
              </a:extLst>
            </p:cNvPr>
            <p:cNvSpPr txBox="1"/>
            <p:nvPr/>
          </p:nvSpPr>
          <p:spPr>
            <a:xfrm>
              <a:off x="4427984" y="4298745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A80733-4263-4E92-80A5-45D982A0BD79}"/>
                </a:ext>
              </a:extLst>
            </p:cNvPr>
            <p:cNvSpPr txBox="1"/>
            <p:nvPr/>
          </p:nvSpPr>
          <p:spPr>
            <a:xfrm>
              <a:off x="4427984" y="5049152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796E411-2B52-4CE6-BD13-ED6B1277E544}"/>
                </a:ext>
              </a:extLst>
            </p:cNvPr>
            <p:cNvCxnSpPr/>
            <p:nvPr/>
          </p:nvCxnSpPr>
          <p:spPr bwMode="auto">
            <a:xfrm>
              <a:off x="7171603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967AFB-45CE-4C88-9AA8-82B63D54A589}"/>
                </a:ext>
              </a:extLst>
            </p:cNvPr>
            <p:cNvSpPr txBox="1"/>
            <p:nvPr/>
          </p:nvSpPr>
          <p:spPr>
            <a:xfrm>
              <a:off x="7326877" y="5091982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228204-049E-484F-8A7C-0D3785E7FC9F}"/>
                </a:ext>
              </a:extLst>
            </p:cNvPr>
            <p:cNvSpPr/>
            <p:nvPr/>
          </p:nvSpPr>
          <p:spPr bwMode="auto">
            <a:xfrm>
              <a:off x="4723083" y="5301951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rgbClr val="0070C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A93A-028F-4E69-80AF-675D7E8C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797E-486A-4625-9459-09D01A1B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in Noise</a:t>
            </a:r>
          </a:p>
          <a:p>
            <a:pPr lvl="1"/>
            <a:r>
              <a:rPr lang="en-US" dirty="0"/>
              <a:t>Even without an attacker the likelihood of triggering a false proximity detection increases with decreasing SNR</a:t>
            </a:r>
          </a:p>
          <a:p>
            <a:pPr lvl="1"/>
            <a:r>
              <a:rPr lang="en-US" dirty="0"/>
              <a:t>Attacker can send interference to artificially lower SNR </a:t>
            </a:r>
          </a:p>
          <a:p>
            <a:pPr lvl="1"/>
            <a:r>
              <a:rPr lang="en-US" dirty="0"/>
              <a:t>Used as a baseline to compare effectiveness of attacks</a:t>
            </a:r>
          </a:p>
          <a:p>
            <a:pPr lvl="1"/>
            <a:endParaRPr lang="en-US" dirty="0"/>
          </a:p>
          <a:p>
            <a:r>
              <a:rPr lang="en-US" dirty="0"/>
              <a:t>Measures of PHY security</a:t>
            </a:r>
          </a:p>
          <a:p>
            <a:pPr lvl="1"/>
            <a:r>
              <a:rPr lang="en-US" dirty="0"/>
              <a:t>If brute-force attack achieves no worse performance as noise-only</a:t>
            </a:r>
          </a:p>
          <a:p>
            <a:pPr lvl="1"/>
            <a:r>
              <a:rPr lang="en-US" dirty="0"/>
              <a:t>If replay attack achieves no worse performance than brute-force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E80E-9CCC-4B39-83D6-81DDD448D4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A077D-BE7B-4617-9D27-89BB8AF9E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B49FC-E9A8-4773-88E3-D5E563B733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FF0A8D-7F62-4095-AB06-8430F55E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Computational Attack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E9CB29-FDE1-40DC-A49B-77CA8CE35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random QPSK symbols</a:t>
            </a:r>
          </a:p>
          <a:p>
            <a:pPr marL="457200" lvl="1" indent="0"/>
            <a:r>
              <a:rPr lang="en-US" sz="2000" dirty="0"/>
              <a:t>Observation period 50%</a:t>
            </a:r>
          </a:p>
          <a:p>
            <a:pPr marL="457200" lvl="1" indent="0"/>
            <a:endParaRPr lang="en-US" sz="2000" dirty="0"/>
          </a:p>
          <a:p>
            <a:pPr marL="57150" indent="0"/>
            <a:r>
              <a:rPr lang="en-US" sz="2400" dirty="0"/>
              <a:t>Observations</a:t>
            </a:r>
          </a:p>
          <a:p>
            <a:pPr marL="457200" lvl="1" indent="0"/>
            <a:r>
              <a:rPr lang="en-US" sz="2000" dirty="0"/>
              <a:t>First half of time domain, contains information about all symbols</a:t>
            </a:r>
          </a:p>
          <a:p>
            <a:pPr marL="457200" lvl="1" indent="0"/>
            <a:r>
              <a:rPr lang="en-US" sz="2000" dirty="0"/>
              <a:t>Intercarrier-interference (ICI) between neighboring symbols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567E5-3913-4C39-93BB-A76E4EA014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2341-924A-497C-9348-5DC363708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A90C3-7049-4D79-9536-1E8AEB0171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DA61B50-4C9F-49F6-8B35-96F32A263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2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56982A6-7D58-458D-B766-1F529D5CF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DFT </a:t>
            </a:r>
            <a:r>
              <a:rPr lang="en-US" dirty="0" err="1"/>
              <a:t>Precoded</a:t>
            </a:r>
            <a:r>
              <a:rPr lang="en-US" dirty="0"/>
              <a:t> OFDM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13C464-FB10-4DC5-A8C7-7A13A8E6CD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2266894"/>
            <a:ext cx="5077884" cy="3541826"/>
          </a:xfrm>
          <a:noFill/>
        </p:spPr>
      </p:pic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FA1FF82-D1F7-4F8F-B967-A2123681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000" dirty="0"/>
              <a:t>Data symbols are </a:t>
            </a:r>
            <a:r>
              <a:rPr lang="en-US" sz="2000" dirty="0" err="1"/>
              <a:t>precoded</a:t>
            </a:r>
            <a:r>
              <a:rPr lang="en-US" sz="2000" dirty="0"/>
              <a:t> with a DFT matrix before IFFT processing</a:t>
            </a:r>
          </a:p>
          <a:p>
            <a:pPr lvl="1"/>
            <a:r>
              <a:rPr lang="en-US" sz="2000" dirty="0"/>
              <a:t>Can be used with cyclic prefix or without</a:t>
            </a:r>
          </a:p>
          <a:p>
            <a:pPr lvl="1"/>
            <a:r>
              <a:rPr lang="en-US" sz="2000" dirty="0"/>
              <a:t>Effectively </a:t>
            </a:r>
            <a:r>
              <a:rPr lang="en-US" sz="2000" dirty="0" err="1"/>
              <a:t>Sinc</a:t>
            </a:r>
            <a:r>
              <a:rPr lang="en-US" sz="2000" dirty="0"/>
              <a:t> interpolation of symbols instead of traditional pulse shaper</a:t>
            </a:r>
          </a:p>
          <a:p>
            <a:pPr lvl="1"/>
            <a:r>
              <a:rPr lang="en-US" sz="2000" dirty="0"/>
              <a:t>Can also omit DC</a:t>
            </a:r>
          </a:p>
          <a:p>
            <a:pPr lvl="1"/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D90D-CD52-474E-9A1A-6EC9899A170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July,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0AA4A-97F5-4ABB-A896-59A2DA9D3AE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39C95-DD41-437B-82B2-F1B09FF2C5E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42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755</Words>
  <Application>Microsoft Office PowerPoint</Application>
  <PresentationFormat>Widescreen</PresentationFormat>
  <Paragraphs>146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Document</vt:lpstr>
      <vt:lpstr>Secure LTF using DFT Precoded OFDM</vt:lpstr>
      <vt:lpstr>PHY Security</vt:lpstr>
      <vt:lpstr>Integrity Attack Scenario</vt:lpstr>
      <vt:lpstr>Attacker Type 1</vt:lpstr>
      <vt:lpstr>Attacker Type 2</vt:lpstr>
      <vt:lpstr>Attacker Type 4</vt:lpstr>
      <vt:lpstr>Attacker Type 4</vt:lpstr>
      <vt:lpstr>Example: Computational Attack</vt:lpstr>
      <vt:lpstr>DFT Precoded OFDM</vt:lpstr>
      <vt:lpstr>Example of DFT Precoded LTF</vt:lpstr>
      <vt:lpstr>Example of DFT Precoded LTF</vt:lpstr>
      <vt:lpstr>PAPR Comparison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LTF using DFT Precoded OFDM</dc:title>
  <dc:creator>Christian Berger</dc:creator>
  <cp:lastModifiedBy>Christian Berger</cp:lastModifiedBy>
  <cp:revision>8</cp:revision>
  <dcterms:created xsi:type="dcterms:W3CDTF">2020-07-15T19:14:47Z</dcterms:created>
  <dcterms:modified xsi:type="dcterms:W3CDTF">2020-07-15T19:46:08Z</dcterms:modified>
</cp:coreProperties>
</file>