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comment1.xml" ContentType="application/vnd.openxmlformats-officedocument.presentationml.comment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5" r:id="rId4"/>
    <p:sldId id="274" r:id="rId5"/>
    <p:sldId id="285" r:id="rId6"/>
    <p:sldId id="278" r:id="rId7"/>
    <p:sldId id="268" r:id="rId8"/>
    <p:sldId id="269" r:id="rId9"/>
    <p:sldId id="280" r:id="rId10"/>
    <p:sldId id="272" r:id="rId11"/>
    <p:sldId id="290" r:id="rId12"/>
    <p:sldId id="279" r:id="rId13"/>
    <p:sldId id="282" r:id="rId14"/>
    <p:sldId id="287" r:id="rId15"/>
    <p:sldId id="288" r:id="rId16"/>
    <p:sldId id="275" r:id="rId17"/>
    <p:sldId id="286" r:id="rId18"/>
    <p:sldId id="276"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s, Dibakar" initials="DD" lastIdx="3" clrIdx="0">
    <p:extLst>
      <p:ext uri="{19B8F6BF-5375-455C-9EA6-DF929625EA0E}">
        <p15:presenceInfo xmlns:p15="http://schemas.microsoft.com/office/powerpoint/2012/main" userId="S::dibakar.das@intel.com::5555b401-5ad5-4206-a20e-01f22605f8f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68" autoAdjust="0"/>
    <p:restoredTop sz="88978" autoAdjust="0"/>
  </p:normalViewPr>
  <p:slideViewPr>
    <p:cSldViewPr>
      <p:cViewPr varScale="1">
        <p:scale>
          <a:sx n="98" d="100"/>
          <a:sy n="98" d="100"/>
        </p:scale>
        <p:origin x="1122"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19T19:27:12.260" idx="3">
    <p:pos x="2715" y="2016"/>
    <p:text>prefe to not be variable length</p:text>
    <p:extLst>
      <p:ext uri="{C676402C-5697-4E1C-873F-D02D1690AC5C}">
        <p15:threadingInfo xmlns:p15="http://schemas.microsoft.com/office/powerpoint/2012/main" timeZoneBias="48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11/29/2020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1. Check </a:t>
            </a:r>
            <a:r>
              <a:rPr lang="en-US" dirty="0" err="1"/>
              <a:t>MTk</a:t>
            </a:r>
            <a:r>
              <a:rPr lang="en-US" dirty="0"/>
              <a:t> contrib.. : </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460326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We can also consider a STR Capability Info element which could be scalable to more than 3 links but has a bit higher overhead. </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035852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Add an example clarifying linked/ other way to identify STA profile</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2779938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Add an example clarifying linked/ other way to identify STA profile</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2712972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Instead of </a:t>
            </a:r>
            <a:r>
              <a:rPr lang="en-US" sz="1200" dirty="0"/>
              <a:t>Receiver minimum input level should it be CCA sensitivity for primary 20 MHz channel ? The latter seems to be less conservative.</a:t>
            </a: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3556125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2020</a:t>
            </a:r>
            <a:endParaRPr lang="en-GB"/>
          </a:p>
        </p:txBody>
      </p:sp>
      <p:sp>
        <p:nvSpPr>
          <p:cNvPr id="6" name="Footer Placeholder 5"/>
          <p:cNvSpPr>
            <a:spLocks noGrp="1"/>
          </p:cNvSpPr>
          <p:nvPr>
            <p:ph type="ftr" idx="11"/>
          </p:nvPr>
        </p:nvSpPr>
        <p:spPr/>
        <p:txBody>
          <a:bodyPr/>
          <a:lstStyle>
            <a:lvl1pPr>
              <a:defRPr/>
            </a:lvl1pPr>
          </a:lstStyle>
          <a:p>
            <a:r>
              <a:rPr lang="en-GB"/>
              <a:t>Dibakar Das etal,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Dibakar Das etal,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2020</a:t>
            </a:r>
            <a:endParaRPr lang="en-GB"/>
          </a:p>
        </p:txBody>
      </p:sp>
      <p:sp>
        <p:nvSpPr>
          <p:cNvPr id="4" name="Footer Placeholder 3"/>
          <p:cNvSpPr>
            <a:spLocks noGrp="1"/>
          </p:cNvSpPr>
          <p:nvPr>
            <p:ph type="ftr" idx="11"/>
          </p:nvPr>
        </p:nvSpPr>
        <p:spPr/>
        <p:txBody>
          <a:bodyPr/>
          <a:lstStyle>
            <a:lvl1pPr>
              <a:defRPr/>
            </a:lvl1pPr>
          </a:lstStyle>
          <a:p>
            <a:r>
              <a:rPr lang="en-GB"/>
              <a:t>Dibakar Das etal,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2020</a:t>
            </a:r>
            <a:endParaRPr lang="en-GB"/>
          </a:p>
        </p:txBody>
      </p:sp>
      <p:sp>
        <p:nvSpPr>
          <p:cNvPr id="3" name="Footer Placeholder 2"/>
          <p:cNvSpPr>
            <a:spLocks noGrp="1"/>
          </p:cNvSpPr>
          <p:nvPr>
            <p:ph type="ftr" idx="11"/>
          </p:nvPr>
        </p:nvSpPr>
        <p:spPr/>
        <p:txBody>
          <a:bodyPr/>
          <a:lstStyle>
            <a:lvl1pPr>
              <a:defRPr/>
            </a:lvl1pPr>
          </a:lstStyle>
          <a:p>
            <a:r>
              <a:rPr lang="en-GB"/>
              <a:t>Dibakar Das etal,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802.11-20/1085r5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Dibakar Das etal,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 capability signalling</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2020-07-22</a:t>
            </a:r>
          </a:p>
        </p:txBody>
      </p:sp>
      <p:graphicFrame>
        <p:nvGraphicFramePr>
          <p:cNvPr id="3075" name="Object 3"/>
          <p:cNvGraphicFramePr>
            <a:graphicFrameLocks noChangeAspect="1"/>
          </p:cNvGraphicFramePr>
          <p:nvPr>
            <p:extLst>
              <p:ext uri="{D42A27DB-BD31-4B8C-83A1-F6EECF244321}">
                <p14:modId xmlns:p14="http://schemas.microsoft.com/office/powerpoint/2010/main" val="1954123538"/>
              </p:ext>
            </p:extLst>
          </p:nvPr>
        </p:nvGraphicFramePr>
        <p:xfrm>
          <a:off x="519113" y="2279650"/>
          <a:ext cx="8124825" cy="2495550"/>
        </p:xfrm>
        <a:graphic>
          <a:graphicData uri="http://schemas.openxmlformats.org/presentationml/2006/ole">
            <mc:AlternateContent xmlns:mc="http://schemas.openxmlformats.org/markup-compatibility/2006">
              <mc:Choice xmlns:v="urn:schemas-microsoft-com:vml" Requires="v">
                <p:oleObj spid="_x0000_s3230" name="Document" r:id="rId4" imgW="8245941" imgH="2542105" progId="Word.Document.8">
                  <p:embed/>
                </p:oleObj>
              </mc:Choice>
              <mc:Fallback>
                <p:oleObj name="Document" r:id="rId4" imgW="8245941" imgH="2542105" progId="Word.Document.8">
                  <p:embed/>
                  <p:pic>
                    <p:nvPicPr>
                      <p:cNvPr id="0" name="Picture 3"/>
                      <p:cNvPicPr>
                        <a:picLocks noChangeAspect="1" noChangeArrowheads="1"/>
                      </p:cNvPicPr>
                      <p:nvPr/>
                    </p:nvPicPr>
                    <p:blipFill>
                      <a:blip r:embed="rId5"/>
                      <a:srcRect/>
                      <a:stretch>
                        <a:fillRect/>
                      </a:stretch>
                    </p:blipFill>
                    <p:spPr bwMode="auto">
                      <a:xfrm>
                        <a:off x="519113" y="2279650"/>
                        <a:ext cx="8124825" cy="24955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14EC5-555B-420E-8B8F-890E95519F79}"/>
              </a:ext>
            </a:extLst>
          </p:cNvPr>
          <p:cNvSpPr>
            <a:spLocks noGrp="1"/>
          </p:cNvSpPr>
          <p:nvPr>
            <p:ph type="title"/>
          </p:nvPr>
        </p:nvSpPr>
        <p:spPr/>
        <p:txBody>
          <a:bodyPr/>
          <a:lstStyle/>
          <a:p>
            <a:r>
              <a:rPr lang="en-US" dirty="0"/>
              <a:t>Comparison and Usage</a:t>
            </a:r>
          </a:p>
        </p:txBody>
      </p:sp>
      <p:sp>
        <p:nvSpPr>
          <p:cNvPr id="3" name="Content Placeholder 2">
            <a:extLst>
              <a:ext uri="{FF2B5EF4-FFF2-40B4-BE49-F238E27FC236}">
                <a16:creationId xmlns:a16="http://schemas.microsoft.com/office/drawing/2014/main" id="{ED1DC21A-640A-4E87-8CE7-E18EBF9522F5}"/>
              </a:ext>
            </a:extLst>
          </p:cNvPr>
          <p:cNvSpPr>
            <a:spLocks noGrp="1"/>
          </p:cNvSpPr>
          <p:nvPr>
            <p:ph idx="1"/>
          </p:nvPr>
        </p:nvSpPr>
        <p:spPr/>
        <p:txBody>
          <a:bodyPr/>
          <a:lstStyle/>
          <a:p>
            <a:pPr>
              <a:buFont typeface="Arial" panose="020B0604020202020204" pitchFamily="34" charset="0"/>
              <a:buChar char="•"/>
            </a:pPr>
            <a:r>
              <a:rPr lang="en-US" dirty="0"/>
              <a:t>Option 2 is preferable because even though it has slightly higher overhead, the parsing is easier.</a:t>
            </a:r>
          </a:p>
          <a:p>
            <a:pPr marL="457200" lvl="1" indent="0"/>
            <a:endParaRPr lang="en-US" dirty="0"/>
          </a:p>
          <a:p>
            <a:pPr>
              <a:buFont typeface="Arial" panose="020B0604020202020204" pitchFamily="34" charset="0"/>
              <a:buChar char="•"/>
            </a:pPr>
            <a:r>
              <a:rPr lang="en-US" dirty="0"/>
              <a:t>At non-AP STA side,</a:t>
            </a:r>
          </a:p>
          <a:p>
            <a:pPr lvl="1">
              <a:buFont typeface="Arial" panose="020B0604020202020204" pitchFamily="34" charset="0"/>
              <a:buChar char="•"/>
            </a:pPr>
            <a:r>
              <a:rPr lang="en-US" dirty="0"/>
              <a:t>Probe Request does not contain STR Capability Info. </a:t>
            </a:r>
          </a:p>
          <a:p>
            <a:pPr lvl="1">
              <a:buFont typeface="Arial" panose="020B0604020202020204" pitchFamily="34" charset="0"/>
              <a:buChar char="•"/>
            </a:pPr>
            <a:r>
              <a:rPr lang="en-US" dirty="0"/>
              <a:t>Association Request contains STR Cap Info.</a:t>
            </a:r>
          </a:p>
        </p:txBody>
      </p:sp>
      <p:sp>
        <p:nvSpPr>
          <p:cNvPr id="4" name="Slide Number Placeholder 3">
            <a:extLst>
              <a:ext uri="{FF2B5EF4-FFF2-40B4-BE49-F238E27FC236}">
                <a16:creationId xmlns:a16="http://schemas.microsoft.com/office/drawing/2014/main" id="{503D9E87-4EA3-4C3C-BEFD-13302EDE793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45CEC5E0-C360-4F98-AFFE-5EA9A651E6CE}"/>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CA69A6BE-387C-4AFA-9B23-6707A9E2E2ED}"/>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148440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EEB63-E263-468C-A69F-AB6BAB12E63D}"/>
              </a:ext>
            </a:extLst>
          </p:cNvPr>
          <p:cNvSpPr>
            <a:spLocks noGrp="1"/>
          </p:cNvSpPr>
          <p:nvPr>
            <p:ph type="title"/>
          </p:nvPr>
        </p:nvSpPr>
        <p:spPr/>
        <p:txBody>
          <a:bodyPr/>
          <a:lstStyle/>
          <a:p>
            <a:r>
              <a:rPr lang="en-US" dirty="0"/>
              <a:t>EMLSR/EMLMR support</a:t>
            </a:r>
          </a:p>
        </p:txBody>
      </p:sp>
      <p:sp>
        <p:nvSpPr>
          <p:cNvPr id="3" name="Content Placeholder 2">
            <a:extLst>
              <a:ext uri="{FF2B5EF4-FFF2-40B4-BE49-F238E27FC236}">
                <a16:creationId xmlns:a16="http://schemas.microsoft.com/office/drawing/2014/main" id="{A13B7CF9-43AB-4E0F-A45C-9AF7DE3DDE99}"/>
              </a:ext>
            </a:extLst>
          </p:cNvPr>
          <p:cNvSpPr>
            <a:spLocks noGrp="1"/>
          </p:cNvSpPr>
          <p:nvPr>
            <p:ph idx="1"/>
          </p:nvPr>
        </p:nvSpPr>
        <p:spPr/>
        <p:txBody>
          <a:bodyPr/>
          <a:lstStyle/>
          <a:p>
            <a:pPr>
              <a:buFont typeface="Arial" panose="020B0604020202020204" pitchFamily="34" charset="0"/>
              <a:buChar char="•"/>
            </a:pPr>
            <a:r>
              <a:rPr lang="en-US" dirty="0"/>
              <a:t>The draft 0.1 spec mentions that EMLSR and EMLMR capability are at MLD-level:</a:t>
            </a:r>
          </a:p>
          <a:p>
            <a:pPr lvl="1">
              <a:buFont typeface="Arial" panose="020B0604020202020204" pitchFamily="34" charset="0"/>
              <a:buChar char="•"/>
            </a:pPr>
            <a:r>
              <a:rPr lang="en-US" sz="1800" dirty="0"/>
              <a:t>“An MLD with dot11EHTEMLSROptionImplemented equal to true shall set the EMLSR mode subfield of the TBD Capabilities element, which is an MLD level capabilities element, to 1…”</a:t>
            </a:r>
          </a:p>
          <a:p>
            <a:pPr lvl="1">
              <a:buFont typeface="Arial" panose="020B0604020202020204" pitchFamily="34" charset="0"/>
              <a:buChar char="•"/>
            </a:pPr>
            <a:r>
              <a:rPr lang="en-US" sz="1800" dirty="0"/>
              <a:t>“An MLD with dot11EHTEMLMROptionImplemented equal to true shall set the EMLMR Support subfield of the TBD Capabilities element, which indicates MLD level capabilities, to 1..”; </a:t>
            </a:r>
          </a:p>
          <a:p>
            <a:pPr>
              <a:buFont typeface="Arial" panose="020B0604020202020204" pitchFamily="34" charset="0"/>
              <a:buChar char="•"/>
            </a:pPr>
            <a:r>
              <a:rPr lang="en-US" dirty="0"/>
              <a:t>We propose that since those two fields represent MLD-level information, the common part of the basic ML element shall contain them. </a:t>
            </a:r>
          </a:p>
        </p:txBody>
      </p:sp>
      <p:sp>
        <p:nvSpPr>
          <p:cNvPr id="4" name="Slide Number Placeholder 3">
            <a:extLst>
              <a:ext uri="{FF2B5EF4-FFF2-40B4-BE49-F238E27FC236}">
                <a16:creationId xmlns:a16="http://schemas.microsoft.com/office/drawing/2014/main" id="{9602826D-EA50-4FE0-ACBF-0414CFED922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2AAFF52-56DD-4687-8147-8184B1535681}"/>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5405A85F-BCC2-4992-B3C9-743407692538}"/>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813663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9E36E-87CB-4C70-AF3D-6A583675E762}"/>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DD2001D-DF0B-44B4-8199-74B6FB8BE08A}"/>
              </a:ext>
            </a:extLst>
          </p:cNvPr>
          <p:cNvSpPr>
            <a:spLocks noGrp="1"/>
          </p:cNvSpPr>
          <p:nvPr>
            <p:ph idx="1"/>
          </p:nvPr>
        </p:nvSpPr>
        <p:spPr/>
        <p:txBody>
          <a:bodyPr/>
          <a:lstStyle/>
          <a:p>
            <a:pPr>
              <a:buFont typeface="Arial" panose="020B0604020202020204" pitchFamily="34" charset="0"/>
              <a:buChar char="•"/>
            </a:pPr>
            <a:r>
              <a:rPr lang="en-US" dirty="0"/>
              <a:t>Proposed bitmap to signal pairwise STR/NSTR capability of an MLD. </a:t>
            </a:r>
          </a:p>
          <a:p>
            <a:pPr>
              <a:buFont typeface="Arial" panose="020B0604020202020204" pitchFamily="34" charset="0"/>
              <a:buChar char="•"/>
            </a:pPr>
            <a:r>
              <a:rPr lang="en-US" dirty="0"/>
              <a:t>Signaling to be carried in the ML element during MLO Setup.</a:t>
            </a:r>
          </a:p>
        </p:txBody>
      </p:sp>
      <p:sp>
        <p:nvSpPr>
          <p:cNvPr id="4" name="Slide Number Placeholder 3">
            <a:extLst>
              <a:ext uri="{FF2B5EF4-FFF2-40B4-BE49-F238E27FC236}">
                <a16:creationId xmlns:a16="http://schemas.microsoft.com/office/drawing/2014/main" id="{2AE8CC81-E62B-4C0F-B5A7-28CFCB5285A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10844B9-7AD0-47EC-B173-BEE402342510}"/>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04B3D3D7-E0FB-4648-8A02-4CE027D74B7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3415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8D885-4CF7-4287-B012-4E3AED1A805F}"/>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6EFE5707-153C-425D-B2E0-95FA754625F8}"/>
              </a:ext>
            </a:extLst>
          </p:cNvPr>
          <p:cNvSpPr>
            <a:spLocks noGrp="1"/>
          </p:cNvSpPr>
          <p:nvPr>
            <p:ph idx="1"/>
          </p:nvPr>
        </p:nvSpPr>
        <p:spPr>
          <a:xfrm>
            <a:off x="685800" y="1981200"/>
            <a:ext cx="8458200" cy="4113213"/>
          </a:xfrm>
        </p:spPr>
        <p:txBody>
          <a:bodyPr/>
          <a:lstStyle/>
          <a:p>
            <a:r>
              <a:rPr lang="en-US" dirty="0"/>
              <a:t>Do you agree to add the following to SFD:</a:t>
            </a:r>
          </a:p>
          <a:p>
            <a:pPr lvl="0">
              <a:buFont typeface="Arial" panose="020B0604020202020204" pitchFamily="34" charset="0"/>
              <a:buChar char="•"/>
            </a:pPr>
            <a:r>
              <a:rPr lang="en-US" dirty="0"/>
              <a:t>the common info part of the basic ML element transmitted by a non-AP MLD in a (Re)Association Request frame shall include a field that indicates the maximum number of affiliated STAs in the non-AP MLD that support simultaneous exchange of Data frames (n)</a:t>
            </a:r>
          </a:p>
          <a:p>
            <a:pPr marL="800100" lvl="1" indent="-342900">
              <a:buFont typeface="Arial" panose="020B0604020202020204" pitchFamily="34" charset="0"/>
              <a:buChar char="•"/>
            </a:pPr>
            <a:r>
              <a:rPr lang="en-US" dirty="0"/>
              <a:t>a field value that corresponds to n=1 indicates that the non-AP MLD is a single radio MLD</a:t>
            </a:r>
          </a:p>
          <a:p>
            <a:pPr marL="800100" lvl="1" indent="-342900">
              <a:buFont typeface="Arial" panose="020B0604020202020204" pitchFamily="34" charset="0"/>
              <a:buChar char="•"/>
            </a:pPr>
            <a:r>
              <a:rPr lang="en-US" dirty="0"/>
              <a:t>a field value that corresponds to n=2 or more indicates that the non-AP MLD is a multi-radio MLD ?</a:t>
            </a:r>
          </a:p>
          <a:p>
            <a:endParaRPr lang="en-US" dirty="0"/>
          </a:p>
        </p:txBody>
      </p:sp>
      <p:sp>
        <p:nvSpPr>
          <p:cNvPr id="4" name="Slide Number Placeholder 3">
            <a:extLst>
              <a:ext uri="{FF2B5EF4-FFF2-40B4-BE49-F238E27FC236}">
                <a16:creationId xmlns:a16="http://schemas.microsoft.com/office/drawing/2014/main" id="{0374AB2F-A5C5-4C37-98DF-35BEE45AB6E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DB3B676-D33B-4241-A6D6-04F5FB6A6304}"/>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40CA5442-2B51-47B4-B545-9825481963C3}"/>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32067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61D39-AA0C-409A-A6EA-8E1B709D89B0}"/>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03EC580D-C11C-4753-AF4B-93150EBAE159}"/>
              </a:ext>
            </a:extLst>
          </p:cNvPr>
          <p:cNvSpPr>
            <a:spLocks noGrp="1"/>
          </p:cNvSpPr>
          <p:nvPr>
            <p:ph idx="1"/>
          </p:nvPr>
        </p:nvSpPr>
        <p:spPr/>
        <p:txBody>
          <a:bodyPr/>
          <a:lstStyle/>
          <a:p>
            <a:r>
              <a:rPr lang="en-US" dirty="0"/>
              <a:t>Do you agree to add the following to SFD:</a:t>
            </a:r>
          </a:p>
          <a:p>
            <a:pPr lvl="0">
              <a:buFont typeface="Arial" panose="020B0604020202020204" pitchFamily="34" charset="0"/>
              <a:buChar char="•"/>
            </a:pPr>
            <a:r>
              <a:rPr lang="en-US" dirty="0"/>
              <a:t>The common part of the basic ML element transmitted by an MLD contains an EMLSR Mode subfield and an EMLMR Support subfield ?</a:t>
            </a:r>
          </a:p>
          <a:p>
            <a:endParaRPr lang="en-US" dirty="0"/>
          </a:p>
        </p:txBody>
      </p:sp>
      <p:sp>
        <p:nvSpPr>
          <p:cNvPr id="4" name="Slide Number Placeholder 3">
            <a:extLst>
              <a:ext uri="{FF2B5EF4-FFF2-40B4-BE49-F238E27FC236}">
                <a16:creationId xmlns:a16="http://schemas.microsoft.com/office/drawing/2014/main" id="{A5E5232E-EA50-4F5B-BBA1-E27A99E6762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97D9ABF-BDF9-4808-B34A-750629AC6857}"/>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F3546D2-6059-47B5-9A6C-D2C75441FA30}"/>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491917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9067E-DE61-42B1-B950-AC4F7C4738B6}"/>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54F0B7F0-884F-459E-884D-0781B17D9558}"/>
              </a:ext>
            </a:extLst>
          </p:cNvPr>
          <p:cNvSpPr>
            <a:spLocks noGrp="1"/>
          </p:cNvSpPr>
          <p:nvPr>
            <p:ph idx="1"/>
          </p:nvPr>
        </p:nvSpPr>
        <p:spPr/>
        <p:txBody>
          <a:bodyPr/>
          <a:lstStyle/>
          <a:p>
            <a:r>
              <a:rPr lang="en-US" dirty="0"/>
              <a:t>Do you agree to add the following to SFD:</a:t>
            </a:r>
          </a:p>
          <a:p>
            <a:pPr lvl="0">
              <a:buFont typeface="Arial" panose="020B0604020202020204" pitchFamily="34" charset="0"/>
              <a:buChar char="•"/>
            </a:pPr>
            <a:r>
              <a:rPr lang="en-US" dirty="0"/>
              <a:t>an MLMR non-AP MLD that has at least one NSTR pair of links shall include in the STA profiles of a basic ML element, a bitmap where each bit represents STR/NSTR capability for a pair of links containing this STA, otherwise it shall not include the bitmap?</a:t>
            </a:r>
          </a:p>
          <a:p>
            <a:pPr lvl="1">
              <a:buFont typeface="Arial" panose="020B0604020202020204" pitchFamily="34" charset="0"/>
              <a:buChar char="•"/>
            </a:pPr>
            <a:r>
              <a:rPr lang="en-US" dirty="0"/>
              <a:t>    whether additional signaling is provided is TBD ?</a:t>
            </a:r>
          </a:p>
          <a:p>
            <a:endParaRPr lang="en-US" dirty="0"/>
          </a:p>
        </p:txBody>
      </p:sp>
      <p:sp>
        <p:nvSpPr>
          <p:cNvPr id="4" name="Slide Number Placeholder 3">
            <a:extLst>
              <a:ext uri="{FF2B5EF4-FFF2-40B4-BE49-F238E27FC236}">
                <a16:creationId xmlns:a16="http://schemas.microsoft.com/office/drawing/2014/main" id="{27F2EEBE-369F-42B2-8DF5-8F2842316C4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5365FF3F-CCE1-4F63-BB54-D1333DF4C64A}"/>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B73BF2B1-9694-408D-9758-49E5B48862D3}"/>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10943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EE79D-B930-4259-A03D-9B3746133B53}"/>
              </a:ext>
            </a:extLst>
          </p:cNvPr>
          <p:cNvSpPr>
            <a:spLocks noGrp="1"/>
          </p:cNvSpPr>
          <p:nvPr>
            <p:ph type="title"/>
          </p:nvPr>
        </p:nvSpPr>
        <p:spPr>
          <a:xfrm>
            <a:off x="381000" y="685800"/>
            <a:ext cx="8305800" cy="1065213"/>
          </a:xfrm>
        </p:spPr>
        <p:txBody>
          <a:bodyPr/>
          <a:lstStyle/>
          <a:p>
            <a:r>
              <a:rPr lang="en-US" dirty="0"/>
              <a:t>Definition of constrained MLO</a:t>
            </a:r>
          </a:p>
        </p:txBody>
      </p:sp>
      <p:sp>
        <p:nvSpPr>
          <p:cNvPr id="3" name="Content Placeholder 2">
            <a:extLst>
              <a:ext uri="{FF2B5EF4-FFF2-40B4-BE49-F238E27FC236}">
                <a16:creationId xmlns:a16="http://schemas.microsoft.com/office/drawing/2014/main" id="{E820F45C-DEAA-4644-9D13-E86F22920F13}"/>
              </a:ext>
            </a:extLst>
          </p:cNvPr>
          <p:cNvSpPr>
            <a:spLocks noGrp="1"/>
          </p:cNvSpPr>
          <p:nvPr>
            <p:ph idx="1"/>
          </p:nvPr>
        </p:nvSpPr>
        <p:spPr>
          <a:xfrm>
            <a:off x="648493" y="1751013"/>
            <a:ext cx="8038307" cy="4113213"/>
          </a:xfrm>
        </p:spPr>
        <p:txBody>
          <a:bodyPr/>
          <a:lstStyle/>
          <a:p>
            <a:pPr>
              <a:buFont typeface="Arial" panose="020B0604020202020204" pitchFamily="34" charset="0"/>
              <a:buChar char="•"/>
            </a:pPr>
            <a:r>
              <a:rPr lang="en-US" sz="2000" dirty="0"/>
              <a:t>The existing SFD text identifies simultaneous transmit/receive issue over a pair of links but not a clear definition of the constraints. </a:t>
            </a:r>
          </a:p>
          <a:p>
            <a:pPr>
              <a:buFont typeface="Arial" panose="020B0604020202020204" pitchFamily="34" charset="0"/>
              <a:buChar char="•"/>
            </a:pPr>
            <a:r>
              <a:rPr lang="en-US" sz="2000" dirty="0"/>
              <a:t>In this presentation (similar to that proposed in 081r3) we assume that a </a:t>
            </a:r>
            <a:r>
              <a:rPr lang="en-US" sz="2000" u="sng" dirty="0"/>
              <a:t>pair of links </a:t>
            </a:r>
            <a:r>
              <a:rPr lang="en-US" sz="2000" dirty="0"/>
              <a:t>at an MLD is considered non-STR if transmission by the MLD in one link impairs its Receiver minimum input level sensitivity or CCA sensitivity on the other link; otherwise that pair is considered STR . </a:t>
            </a:r>
          </a:p>
          <a:p>
            <a:pPr lvl="1">
              <a:buFont typeface="Arial" panose="020B0604020202020204" pitchFamily="34" charset="0"/>
              <a:buChar char="•"/>
            </a:pPr>
            <a:r>
              <a:rPr lang="en-US" sz="1600" dirty="0"/>
              <a:t>The transmission may be assumed at max transmit power capability.  </a:t>
            </a:r>
          </a:p>
          <a:p>
            <a:pPr>
              <a:buFont typeface="Arial" panose="020B0604020202020204" pitchFamily="34" charset="0"/>
              <a:buChar char="•"/>
            </a:pPr>
            <a:r>
              <a:rPr lang="en-US" sz="2000" dirty="0"/>
              <a:t> Note that this definition still allows potential STR operation by a non-STR pair of links depending on RSSI, MCS level etc. </a:t>
            </a:r>
          </a:p>
          <a:p>
            <a:pPr lvl="1">
              <a:buFont typeface="Arial" panose="020B0604020202020204" pitchFamily="34" charset="0"/>
              <a:buChar char="•"/>
            </a:pPr>
            <a:r>
              <a:rPr lang="en-US" sz="1600" dirty="0"/>
              <a:t>For example, Rx at MCS-4 may be possible but not Rx at MCS-13 during Tx on the other link. </a:t>
            </a:r>
          </a:p>
          <a:p>
            <a:pPr>
              <a:buFont typeface="Arial" panose="020B0604020202020204" pitchFamily="34" charset="0"/>
              <a:buChar char="•"/>
            </a:pPr>
            <a:r>
              <a:rPr lang="en-US" sz="2000" dirty="0"/>
              <a:t> Note: the signaling in this presentation is largely independent of this definition. </a:t>
            </a:r>
          </a:p>
        </p:txBody>
      </p:sp>
      <p:sp>
        <p:nvSpPr>
          <p:cNvPr id="4" name="Slide Number Placeholder 3">
            <a:extLst>
              <a:ext uri="{FF2B5EF4-FFF2-40B4-BE49-F238E27FC236}">
                <a16:creationId xmlns:a16="http://schemas.microsoft.com/office/drawing/2014/main" id="{7656D6CA-0F60-4E45-8E0A-DDD2B01F5D7E}"/>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5AB0BFA0-6A0C-4D4F-A7AB-63FAD9D7BD04}"/>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D2F5093D-0DAC-4161-95AC-29CDF7A72937}"/>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1409900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300A8-BF3D-42C1-A8E1-C65CA8024905}"/>
              </a:ext>
            </a:extLst>
          </p:cNvPr>
          <p:cNvSpPr>
            <a:spLocks noGrp="1"/>
          </p:cNvSpPr>
          <p:nvPr>
            <p:ph type="title"/>
          </p:nvPr>
        </p:nvSpPr>
        <p:spPr/>
        <p:txBody>
          <a:bodyPr/>
          <a:lstStyle/>
          <a:p>
            <a:r>
              <a:rPr lang="en-US" dirty="0"/>
              <a:t>Proposal (Contd.)</a:t>
            </a:r>
          </a:p>
        </p:txBody>
      </p:sp>
      <p:sp>
        <p:nvSpPr>
          <p:cNvPr id="3" name="Content Placeholder 2">
            <a:extLst>
              <a:ext uri="{FF2B5EF4-FFF2-40B4-BE49-F238E27FC236}">
                <a16:creationId xmlns:a16="http://schemas.microsoft.com/office/drawing/2014/main" id="{3F23494C-8E70-4CE2-83FA-96330F5E3511}"/>
              </a:ext>
            </a:extLst>
          </p:cNvPr>
          <p:cNvSpPr>
            <a:spLocks noGrp="1"/>
          </p:cNvSpPr>
          <p:nvPr>
            <p:ph idx="1"/>
          </p:nvPr>
        </p:nvSpPr>
        <p:spPr/>
        <p:txBody>
          <a:bodyPr/>
          <a:lstStyle/>
          <a:p>
            <a:pPr>
              <a:buFont typeface="Arial" panose="020B0604020202020204" pitchFamily="34" charset="0"/>
              <a:buChar char="•"/>
            </a:pPr>
            <a:r>
              <a:rPr lang="en-US" dirty="0"/>
              <a:t>STR capability related submissions:</a:t>
            </a:r>
          </a:p>
          <a:p>
            <a:pPr lvl="1">
              <a:buFont typeface="Arial" panose="020B0604020202020204" pitchFamily="34" charset="0"/>
              <a:buChar char="•"/>
            </a:pPr>
            <a:r>
              <a:rPr lang="en-US" dirty="0"/>
              <a:t>Submission 0921r0 proposes an option to signal STR capability + cross-link interference estimate. </a:t>
            </a:r>
          </a:p>
          <a:p>
            <a:pPr lvl="1">
              <a:buFont typeface="Arial" panose="020B0604020202020204" pitchFamily="34" charset="0"/>
              <a:buChar char="•"/>
            </a:pPr>
            <a:r>
              <a:rPr lang="en-US" dirty="0"/>
              <a:t>Submission 0809r0 also proposes that a STA signals its leakage estimates to AP. </a:t>
            </a:r>
          </a:p>
          <a:p>
            <a:pPr lvl="1">
              <a:buFont typeface="Arial" panose="020B0604020202020204" pitchFamily="34" charset="0"/>
              <a:buChar char="•"/>
            </a:pPr>
            <a:r>
              <a:rPr lang="en-US" dirty="0"/>
              <a:t>Submission 1550r1 lists bit-wise signaling of pairwise STR capability as an option. </a:t>
            </a:r>
          </a:p>
          <a:p>
            <a:pPr>
              <a:buFont typeface="Arial" panose="020B0604020202020204" pitchFamily="34" charset="0"/>
              <a:buChar char="•"/>
            </a:pPr>
            <a:r>
              <a:rPr lang="en-US" dirty="0"/>
              <a:t>We believe that the default mechanism for R1 signaling STR/NSTR capability to be the bit-map signaling. </a:t>
            </a:r>
          </a:p>
        </p:txBody>
      </p:sp>
      <p:sp>
        <p:nvSpPr>
          <p:cNvPr id="4" name="Slide Number Placeholder 3">
            <a:extLst>
              <a:ext uri="{FF2B5EF4-FFF2-40B4-BE49-F238E27FC236}">
                <a16:creationId xmlns:a16="http://schemas.microsoft.com/office/drawing/2014/main" id="{91B54EEB-D2B7-400C-B611-87825D98C1A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593E5038-C03D-49C8-9048-6F894077AEFD}"/>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B997F930-A45C-481A-AEA3-C3D6DE6EA08A}"/>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299462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90EC2-B9E0-4E78-8A2F-93F386D1782F}"/>
              </a:ext>
            </a:extLst>
          </p:cNvPr>
          <p:cNvSpPr>
            <a:spLocks noGrp="1"/>
          </p:cNvSpPr>
          <p:nvPr>
            <p:ph type="title"/>
          </p:nvPr>
        </p:nvSpPr>
        <p:spPr/>
        <p:txBody>
          <a:bodyPr/>
          <a:lstStyle/>
          <a:p>
            <a:br>
              <a:rPr lang="en-US" sz="2000" dirty="0"/>
            </a:br>
            <a:br>
              <a:rPr lang="en-US" sz="2000" dirty="0"/>
            </a:br>
            <a:r>
              <a:rPr lang="en-US" sz="2000" dirty="0"/>
              <a:t>20/0226r5 (MLO Constraint Indication and Operating Mode, Sharan </a:t>
            </a:r>
            <a:r>
              <a:rPr lang="en-US" sz="2000" dirty="0" err="1"/>
              <a:t>Naribole</a:t>
            </a:r>
            <a:r>
              <a:rPr lang="en-US" sz="2000" dirty="0"/>
              <a:t>, Samsung)</a:t>
            </a:r>
            <a:br>
              <a:rPr lang="en-US" dirty="0"/>
            </a:br>
            <a:endParaRPr lang="en-US" dirty="0"/>
          </a:p>
        </p:txBody>
      </p:sp>
      <p:sp>
        <p:nvSpPr>
          <p:cNvPr id="3" name="Content Placeholder 2">
            <a:extLst>
              <a:ext uri="{FF2B5EF4-FFF2-40B4-BE49-F238E27FC236}">
                <a16:creationId xmlns:a16="http://schemas.microsoft.com/office/drawing/2014/main" id="{93132DC6-18B6-4977-8A44-6A8C9ED61410}"/>
              </a:ext>
            </a:extLst>
          </p:cNvPr>
          <p:cNvSpPr>
            <a:spLocks noGrp="1"/>
          </p:cNvSpPr>
          <p:nvPr>
            <p:ph idx="1"/>
          </p:nvPr>
        </p:nvSpPr>
        <p:spPr/>
        <p:txBody>
          <a:bodyPr/>
          <a:lstStyle/>
          <a:p>
            <a:r>
              <a:rPr lang="en-GB" dirty="0"/>
              <a:t> </a:t>
            </a:r>
            <a:endParaRPr lang="en-US" dirty="0"/>
          </a:p>
          <a:p>
            <a:r>
              <a:rPr lang="en-GB" sz="2000" dirty="0"/>
              <a:t>Do you support the addition of the following text to </a:t>
            </a:r>
            <a:r>
              <a:rPr lang="en-GB" sz="2000" dirty="0" err="1"/>
              <a:t>TGbe</a:t>
            </a:r>
            <a:r>
              <a:rPr lang="en-GB" sz="2000" dirty="0"/>
              <a:t> SFD? </a:t>
            </a:r>
            <a:endParaRPr lang="en-US" sz="2000" dirty="0"/>
          </a:p>
          <a:p>
            <a:pPr lvl="0"/>
            <a:r>
              <a:rPr lang="en-GB" sz="2000" dirty="0"/>
              <a:t>A non-AP MLD may update its ability to perform simultaneous transmission and reception on a pair of setup links after multi-link setup. </a:t>
            </a:r>
            <a:endParaRPr lang="en-US" sz="2000" dirty="0"/>
          </a:p>
          <a:p>
            <a:pPr lvl="1"/>
            <a:r>
              <a:rPr lang="en-GB" dirty="0"/>
              <a:t>This update for any pair of setup links can be announced by non-AP MLD on any enabled link.</a:t>
            </a:r>
            <a:endParaRPr lang="en-US" dirty="0"/>
          </a:p>
          <a:p>
            <a:r>
              <a:rPr lang="en-GB" sz="2000" dirty="0"/>
              <a:t>NOTE – Specific </a:t>
            </a:r>
            <a:r>
              <a:rPr lang="en-GB" sz="2000" dirty="0" err="1"/>
              <a:t>signaling</a:t>
            </a:r>
            <a:r>
              <a:rPr lang="en-GB" sz="2000" dirty="0"/>
              <a:t> for update indication is TBD </a:t>
            </a:r>
            <a:endParaRPr lang="en-US" sz="2000" dirty="0"/>
          </a:p>
          <a:p>
            <a:r>
              <a:rPr lang="en-GB" sz="2000" dirty="0"/>
              <a:t>NOTE - Limitations on dynamic updating is TBD</a:t>
            </a:r>
            <a:endParaRPr lang="en-US" sz="2000" dirty="0"/>
          </a:p>
          <a:p>
            <a:r>
              <a:rPr lang="en-GB" sz="2000" dirty="0"/>
              <a:t> </a:t>
            </a:r>
            <a:endParaRPr lang="en-US" sz="2000" dirty="0"/>
          </a:p>
          <a:p>
            <a:r>
              <a:rPr lang="en-GB" sz="2000" dirty="0"/>
              <a:t>Y/N/A/No answer: 43/7/29/19</a:t>
            </a:r>
            <a:endParaRPr lang="en-US" sz="2000" dirty="0"/>
          </a:p>
          <a:p>
            <a:endParaRPr lang="en-US" dirty="0"/>
          </a:p>
        </p:txBody>
      </p:sp>
      <p:sp>
        <p:nvSpPr>
          <p:cNvPr id="4" name="Slide Number Placeholder 3">
            <a:extLst>
              <a:ext uri="{FF2B5EF4-FFF2-40B4-BE49-F238E27FC236}">
                <a16:creationId xmlns:a16="http://schemas.microsoft.com/office/drawing/2014/main" id="{9979596E-B59B-47DB-AE68-33292638988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704E33BB-9F97-4F38-AFBC-4F8150EC49E2}"/>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8F310F86-5E4C-4B7A-8B01-DC588817B141}"/>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852908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July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Dibakar Das etal, Intel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Discusses how the STR capability can be signalled.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90402-3F84-42D0-93FD-5376FC4347DE}"/>
              </a:ext>
            </a:extLst>
          </p:cNvPr>
          <p:cNvSpPr>
            <a:spLocks noGrp="1"/>
          </p:cNvSpPr>
          <p:nvPr>
            <p:ph type="title"/>
          </p:nvPr>
        </p:nvSpPr>
        <p:spPr/>
        <p:txBody>
          <a:bodyPr/>
          <a:lstStyle/>
          <a:p>
            <a:r>
              <a:rPr lang="en-US" dirty="0"/>
              <a:t>Background (ML channel access)</a:t>
            </a:r>
          </a:p>
        </p:txBody>
      </p:sp>
      <p:sp>
        <p:nvSpPr>
          <p:cNvPr id="3" name="Content Placeholder 2">
            <a:extLst>
              <a:ext uri="{FF2B5EF4-FFF2-40B4-BE49-F238E27FC236}">
                <a16:creationId xmlns:a16="http://schemas.microsoft.com/office/drawing/2014/main" id="{2B4EBCB8-AB80-4EBA-B869-51F6949861B0}"/>
              </a:ext>
            </a:extLst>
          </p:cNvPr>
          <p:cNvSpPr>
            <a:spLocks noGrp="1"/>
          </p:cNvSpPr>
          <p:nvPr>
            <p:ph idx="1"/>
          </p:nvPr>
        </p:nvSpPr>
        <p:spPr>
          <a:xfrm>
            <a:off x="533400" y="1524000"/>
            <a:ext cx="8305800" cy="1065214"/>
          </a:xfrm>
        </p:spPr>
        <p:txBody>
          <a:bodyPr/>
          <a:lstStyle/>
          <a:p>
            <a:pPr>
              <a:buFont typeface="Arial" panose="020B0604020202020204" pitchFamily="34" charset="0"/>
              <a:buChar char="•"/>
            </a:pPr>
            <a:r>
              <a:rPr lang="en-US" sz="2000" dirty="0"/>
              <a:t>The current 11be spec contains the following text about STR/NSTR multi-link channel access:</a:t>
            </a:r>
          </a:p>
          <a:p>
            <a:pPr lvl="1">
              <a:buFont typeface="Arial" panose="020B0604020202020204" pitchFamily="34" charset="0"/>
              <a:buChar char="•"/>
            </a:pPr>
            <a:r>
              <a:rPr lang="en-US" sz="1600" b="1" dirty="0"/>
              <a:t> “</a:t>
            </a:r>
            <a:r>
              <a:rPr lang="en-US" sz="1600" dirty="0"/>
              <a:t>An MLD can indicate capability to support exchanging frames simultaneously by affiliated STAs on a set of links to another MLD in </a:t>
            </a:r>
            <a:r>
              <a:rPr lang="en-US" sz="1600" dirty="0">
                <a:solidFill>
                  <a:srgbClr val="FF0000"/>
                </a:solidFill>
              </a:rPr>
              <a:t>TBD</a:t>
            </a:r>
            <a:r>
              <a:rPr lang="en-US" sz="1600" dirty="0"/>
              <a:t> capability field/element. The capability field/element indicates the MLD is a multi-radio MLD or other types of MLD. A multi-radio MLD operating on multiple links can announce whether it supports transmission on one link concurrent with reception on the other link for each pair of links, in which case the pair of link is STR or NSTR. The two links of each link pair are on different channels. “</a:t>
            </a:r>
            <a:endParaRPr lang="en-GB" sz="1600" u="sng" dirty="0"/>
          </a:p>
          <a:p>
            <a:pPr lvl="1">
              <a:buFont typeface="Arial" panose="020B0604020202020204" pitchFamily="34" charset="0"/>
              <a:buChar char="•"/>
            </a:pPr>
            <a:r>
              <a:rPr lang="en-US" sz="1600" u="sng" dirty="0">
                <a:solidFill>
                  <a:srgbClr val="FF0000"/>
                </a:solidFill>
              </a:rPr>
              <a:t>In this presentation we provide more details on the signaling related to above text.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3A610CD-3ACD-4036-B8F8-99225FFE3F5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3CDC3FA8-8F9A-49E7-9BA4-47AB1762E1B6}"/>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BB6D6816-7A44-4159-A31A-4CFF91F6D56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029275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90402-3F84-42D0-93FD-5376FC4347DE}"/>
              </a:ext>
            </a:extLst>
          </p:cNvPr>
          <p:cNvSpPr>
            <a:spLocks noGrp="1"/>
          </p:cNvSpPr>
          <p:nvPr>
            <p:ph type="title"/>
          </p:nvPr>
        </p:nvSpPr>
        <p:spPr/>
        <p:txBody>
          <a:bodyPr/>
          <a:lstStyle/>
          <a:p>
            <a:r>
              <a:rPr lang="en-US" dirty="0"/>
              <a:t>Background (ML capability signaling)</a:t>
            </a:r>
          </a:p>
        </p:txBody>
      </p:sp>
      <p:sp>
        <p:nvSpPr>
          <p:cNvPr id="3" name="Content Placeholder 2">
            <a:extLst>
              <a:ext uri="{FF2B5EF4-FFF2-40B4-BE49-F238E27FC236}">
                <a16:creationId xmlns:a16="http://schemas.microsoft.com/office/drawing/2014/main" id="{2B4EBCB8-AB80-4EBA-B869-51F6949861B0}"/>
              </a:ext>
            </a:extLst>
          </p:cNvPr>
          <p:cNvSpPr>
            <a:spLocks noGrp="1"/>
          </p:cNvSpPr>
          <p:nvPr>
            <p:ph idx="1"/>
          </p:nvPr>
        </p:nvSpPr>
        <p:spPr>
          <a:xfrm>
            <a:off x="609600" y="1741490"/>
            <a:ext cx="8305800" cy="1065214"/>
          </a:xfrm>
        </p:spPr>
        <p:txBody>
          <a:bodyPr/>
          <a:lstStyle/>
          <a:p>
            <a:pPr>
              <a:buFont typeface="Arial" panose="020B0604020202020204" pitchFamily="34" charset="0"/>
              <a:buChar char="•"/>
            </a:pPr>
            <a:r>
              <a:rPr lang="en-US" sz="2000" dirty="0"/>
              <a:t>Current agreement on MLD-level information sharing:</a:t>
            </a:r>
          </a:p>
          <a:p>
            <a:pPr lvl="1">
              <a:buFont typeface="Arial" panose="020B0604020202020204" pitchFamily="34" charset="0"/>
              <a:buChar char="•"/>
            </a:pPr>
            <a:r>
              <a:rPr lang="en-US" sz="1600" b="1" dirty="0"/>
              <a:t>New “ML element”: </a:t>
            </a:r>
            <a:r>
              <a:rPr lang="en-US" sz="1600" dirty="0"/>
              <a:t>A new element will be defined as a container to advertise and exchange capability information for multi-link setup.</a:t>
            </a:r>
          </a:p>
          <a:p>
            <a:pPr lvl="1">
              <a:buFont typeface="Arial" panose="020B0604020202020204" pitchFamily="34" charset="0"/>
              <a:buChar char="•"/>
            </a:pPr>
            <a:r>
              <a:rPr lang="en-US" sz="1600" b="1" dirty="0"/>
              <a:t>Common and per STA info in ML element</a:t>
            </a:r>
            <a:r>
              <a:rPr lang="en-US" sz="1600" dirty="0"/>
              <a:t>: Do you support that an STA of an MLD can provide MLD-level information that is common to all STAs affiliated with the MLD and per-link information that is specific to the STA on each link in management frames during multi-link setup?</a:t>
            </a:r>
          </a:p>
          <a:p>
            <a:pPr marL="1200150" lvl="2" indent="-285750">
              <a:buFont typeface="Arial" panose="020B0604020202020204" pitchFamily="34" charset="0"/>
              <a:buChar char="•"/>
            </a:pPr>
            <a:r>
              <a:rPr lang="en-US" sz="1200" dirty="0"/>
              <a:t>The specific information is TBD </a:t>
            </a:r>
            <a:r>
              <a:rPr lang="en-US" sz="1200" i="1" dirty="0"/>
              <a:t>[#SP65]</a:t>
            </a:r>
          </a:p>
          <a:p>
            <a:pPr marL="800100" lvl="1">
              <a:buFont typeface="Arial" panose="020B0604020202020204" pitchFamily="34" charset="0"/>
              <a:buChar char="•"/>
            </a:pPr>
            <a:r>
              <a:rPr lang="en-US" sz="1600" dirty="0"/>
              <a:t>Do you agree to define mechanism(s) to include MLO information that a STA of an MLD provides in its mgmt. frames, during discovery and ML setup, as described below? </a:t>
            </a:r>
          </a:p>
          <a:p>
            <a:pPr marL="1200150" lvl="2">
              <a:buFont typeface="Arial" panose="020B0604020202020204" pitchFamily="34" charset="0"/>
              <a:buChar char="•"/>
            </a:pPr>
            <a:r>
              <a:rPr lang="en-GB" sz="1600" dirty="0"/>
              <a:t>MLD (common) Information </a:t>
            </a:r>
          </a:p>
          <a:p>
            <a:pPr marL="1657350" lvl="3">
              <a:buFont typeface="Arial" panose="020B0604020202020204" pitchFamily="34" charset="0"/>
              <a:buChar char="•"/>
            </a:pPr>
            <a:r>
              <a:rPr lang="en-US" dirty="0"/>
              <a:t>Information common to all the STAs of the MLD</a:t>
            </a:r>
          </a:p>
          <a:p>
            <a:pPr marL="1200150" lvl="2">
              <a:buFont typeface="Arial" panose="020B0604020202020204" pitchFamily="34" charset="0"/>
              <a:buChar char="•"/>
            </a:pPr>
            <a:r>
              <a:rPr lang="en-GB" sz="1600" dirty="0"/>
              <a:t>Per-link information </a:t>
            </a:r>
          </a:p>
          <a:p>
            <a:pPr marL="1657350" lvl="3">
              <a:buFont typeface="Arial" panose="020B0604020202020204" pitchFamily="34" charset="0"/>
              <a:buChar char="•"/>
            </a:pPr>
            <a:r>
              <a:rPr lang="en-US" dirty="0"/>
              <a:t>Capabilities and Operational parameter of other STAs of the MLD other than the advertising STA </a:t>
            </a:r>
            <a:r>
              <a:rPr lang="en-US" i="1" dirty="0"/>
              <a:t>[#SP91]</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3A610CD-3ACD-4036-B8F8-99225FFE3F56}"/>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3CDC3FA8-8F9A-49E7-9BA4-47AB1762E1B6}"/>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BB6D6816-7A44-4159-A31A-4CFF91F6D56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972552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FF026-C38D-414A-8CC1-55A5052C1CA7}"/>
              </a:ext>
            </a:extLst>
          </p:cNvPr>
          <p:cNvSpPr>
            <a:spLocks noGrp="1"/>
          </p:cNvSpPr>
          <p:nvPr>
            <p:ph type="title"/>
          </p:nvPr>
        </p:nvSpPr>
        <p:spPr/>
        <p:txBody>
          <a:bodyPr/>
          <a:lstStyle/>
          <a:p>
            <a:r>
              <a:rPr lang="en-US" dirty="0"/>
              <a:t>Assumption:</a:t>
            </a:r>
          </a:p>
        </p:txBody>
      </p:sp>
      <p:sp>
        <p:nvSpPr>
          <p:cNvPr id="3" name="Content Placeholder 2">
            <a:extLst>
              <a:ext uri="{FF2B5EF4-FFF2-40B4-BE49-F238E27FC236}">
                <a16:creationId xmlns:a16="http://schemas.microsoft.com/office/drawing/2014/main" id="{9B6ACFC0-5126-4927-926A-2DECD7576BB8}"/>
              </a:ext>
            </a:extLst>
          </p:cNvPr>
          <p:cNvSpPr>
            <a:spLocks noGrp="1"/>
          </p:cNvSpPr>
          <p:nvPr>
            <p:ph idx="1"/>
          </p:nvPr>
        </p:nvSpPr>
        <p:spPr>
          <a:xfrm>
            <a:off x="663102" y="1747770"/>
            <a:ext cx="7770813" cy="4113213"/>
          </a:xfrm>
        </p:spPr>
        <p:txBody>
          <a:bodyPr/>
          <a:lstStyle/>
          <a:p>
            <a:pPr>
              <a:buFont typeface="Arial" panose="020B0604020202020204" pitchFamily="34" charset="0"/>
              <a:buChar char="•"/>
            </a:pPr>
            <a:r>
              <a:rPr lang="en-US" dirty="0"/>
              <a:t>ML element contains signaling (explicit or implicit) about the number of STA profiles (N).</a:t>
            </a:r>
          </a:p>
          <a:p>
            <a:pPr lvl="2">
              <a:buFont typeface="Arial" panose="020B0604020202020204" pitchFamily="34" charset="0"/>
              <a:buChar char="•"/>
            </a:pPr>
            <a:r>
              <a:rPr lang="en-US" dirty="0"/>
              <a:t>For example, a single non-AP radio STA that tries to set up ML with a tri-band AP, N =3.</a:t>
            </a:r>
          </a:p>
          <a:p>
            <a:pPr>
              <a:buFont typeface="Arial" panose="020B0604020202020204" pitchFamily="34" charset="0"/>
              <a:buChar char="•"/>
            </a:pPr>
            <a:r>
              <a:rPr lang="en-US" dirty="0"/>
              <a:t>Some pair of links are always assumed to be STR in spec (e.g., one link in 2.4 GHz band and one in 5 GHz) and hence don’t need to be signaled. </a:t>
            </a:r>
          </a:p>
          <a:p>
            <a:pPr lvl="2">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2ED99307-45D5-4FF3-B270-F116056473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F2B5386-72A0-4600-A4D3-32B8D93FAB8A}"/>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A2ACC6B-091E-4D6A-9F96-3C444369B0C6}"/>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8275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300A8-BF3D-42C1-A8E1-C65CA8024905}"/>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3F23494C-8E70-4CE2-83FA-96330F5E3511}"/>
              </a:ext>
            </a:extLst>
          </p:cNvPr>
          <p:cNvSpPr>
            <a:spLocks noGrp="1"/>
          </p:cNvSpPr>
          <p:nvPr>
            <p:ph idx="1"/>
          </p:nvPr>
        </p:nvSpPr>
        <p:spPr/>
        <p:txBody>
          <a:bodyPr/>
          <a:lstStyle/>
          <a:p>
            <a:pPr>
              <a:buFont typeface="Arial" panose="020B0604020202020204" pitchFamily="34" charset="0"/>
              <a:buChar char="•"/>
            </a:pPr>
            <a:r>
              <a:rPr lang="en-US" dirty="0"/>
              <a:t>The common part of ML element shall contain a field signaling the number of links in which that MLD can exchange frames simultaneously (M).</a:t>
            </a:r>
          </a:p>
          <a:p>
            <a:pPr lvl="1">
              <a:buFont typeface="Arial" panose="020B0604020202020204" pitchFamily="34" charset="0"/>
              <a:buChar char="•"/>
            </a:pPr>
            <a:r>
              <a:rPr lang="en-US" dirty="0"/>
              <a:t>For example, for Single Radio MLDs, M = 1, for dual radio, M = 2 </a:t>
            </a:r>
          </a:p>
          <a:p>
            <a:pPr>
              <a:buFont typeface="Arial" panose="020B0604020202020204" pitchFamily="34" charset="0"/>
              <a:buChar char="•"/>
            </a:pPr>
            <a:r>
              <a:rPr lang="en-US" dirty="0"/>
              <a:t>We propose that the default mechanism in 11be R1 for signaling STR/NSTR capability for a pair of links in a multi-radio MLD is through a bit-map signaling. </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1B54EEB-D2B7-400C-B611-87825D98C1A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93E5038-C03D-49C8-9048-6F894077AEFD}"/>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B997F930-A45C-481A-AEA3-C3D6DE6EA08A}"/>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224494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46139-5B66-46E4-B648-DC8BC5A19164}"/>
              </a:ext>
            </a:extLst>
          </p:cNvPr>
          <p:cNvSpPr>
            <a:spLocks noGrp="1"/>
          </p:cNvSpPr>
          <p:nvPr>
            <p:ph type="title"/>
          </p:nvPr>
        </p:nvSpPr>
        <p:spPr/>
        <p:txBody>
          <a:bodyPr/>
          <a:lstStyle/>
          <a:p>
            <a:r>
              <a:rPr lang="en-US" dirty="0"/>
              <a:t>Signaling of STR/NSTR capability</a:t>
            </a:r>
          </a:p>
        </p:txBody>
      </p:sp>
      <p:sp>
        <p:nvSpPr>
          <p:cNvPr id="3" name="Content Placeholder 2">
            <a:extLst>
              <a:ext uri="{FF2B5EF4-FFF2-40B4-BE49-F238E27FC236}">
                <a16:creationId xmlns:a16="http://schemas.microsoft.com/office/drawing/2014/main" id="{2F977DE1-94E3-4F74-B076-1F3351F18FF0}"/>
              </a:ext>
            </a:extLst>
          </p:cNvPr>
          <p:cNvSpPr>
            <a:spLocks noGrp="1"/>
          </p:cNvSpPr>
          <p:nvPr>
            <p:ph idx="1"/>
          </p:nvPr>
        </p:nvSpPr>
        <p:spPr>
          <a:xfrm>
            <a:off x="685800" y="1679136"/>
            <a:ext cx="7770813" cy="1219200"/>
          </a:xfrm>
        </p:spPr>
        <p:txBody>
          <a:bodyPr/>
          <a:lstStyle/>
          <a:p>
            <a:pPr>
              <a:buFont typeface="Arial" panose="020B0604020202020204" pitchFamily="34" charset="0"/>
              <a:buChar char="•"/>
            </a:pPr>
            <a:r>
              <a:rPr lang="en-US" sz="1800" dirty="0"/>
              <a:t>Option 1: signal as an MLD-level capability information within common part of the ML element that is only present if a MR MLD. </a:t>
            </a:r>
          </a:p>
          <a:p>
            <a:pPr lvl="1">
              <a:buFont typeface="Arial" panose="020B0604020202020204" pitchFamily="34" charset="0"/>
              <a:buChar char="•"/>
            </a:pPr>
            <a:r>
              <a:rPr lang="en-US" sz="1400" dirty="0"/>
              <a:t>Signal # of supportable links (M) can be used simultaneously (in STR/NSTR mode).  </a:t>
            </a:r>
          </a:p>
          <a:p>
            <a:pPr lvl="1">
              <a:buFont typeface="Arial" panose="020B0604020202020204" pitchFamily="34" charset="0"/>
              <a:buChar char="•"/>
            </a:pPr>
            <a:r>
              <a:rPr lang="en-US" sz="1400" dirty="0"/>
              <a:t>Bit-map for each pair of links ( 1=&gt; STR pair; 0 otherwise) when M &gt; 1.</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77BE2966-2276-4B4F-AB80-C923A843417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59D0B9D-5D57-408A-A88F-EA478ED2D67E}"/>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AA8BA89-CE24-4CF2-A9F9-61B674C0A5A9}"/>
              </a:ext>
            </a:extLst>
          </p:cNvPr>
          <p:cNvSpPr>
            <a:spLocks noGrp="1"/>
          </p:cNvSpPr>
          <p:nvPr>
            <p:ph type="dt" idx="15"/>
          </p:nvPr>
        </p:nvSpPr>
        <p:spPr/>
        <p:txBody>
          <a:bodyPr/>
          <a:lstStyle/>
          <a:p>
            <a:r>
              <a:rPr lang="en-US"/>
              <a:t>July 2020</a:t>
            </a:r>
            <a:endParaRPr lang="en-GB" dirty="0"/>
          </a:p>
        </p:txBody>
      </p:sp>
      <p:graphicFrame>
        <p:nvGraphicFramePr>
          <p:cNvPr id="8" name="Table 8">
            <a:extLst>
              <a:ext uri="{FF2B5EF4-FFF2-40B4-BE49-F238E27FC236}">
                <a16:creationId xmlns:a16="http://schemas.microsoft.com/office/drawing/2014/main" id="{5842C5E7-1E9D-4DCE-A5FB-8D8AF55CCBB6}"/>
              </a:ext>
            </a:extLst>
          </p:cNvPr>
          <p:cNvGraphicFramePr>
            <a:graphicFrameLocks noGrp="1"/>
          </p:cNvGraphicFramePr>
          <p:nvPr>
            <p:extLst>
              <p:ext uri="{D42A27DB-BD31-4B8C-83A1-F6EECF244321}">
                <p14:modId xmlns:p14="http://schemas.microsoft.com/office/powerpoint/2010/main" val="3164273123"/>
              </p:ext>
            </p:extLst>
          </p:nvPr>
        </p:nvGraphicFramePr>
        <p:xfrm>
          <a:off x="729448" y="3008055"/>
          <a:ext cx="7304087" cy="731520"/>
        </p:xfrm>
        <a:graphic>
          <a:graphicData uri="http://schemas.openxmlformats.org/drawingml/2006/table">
            <a:tbl>
              <a:tblPr firstRow="1" bandRow="1">
                <a:tableStyleId>{5C22544A-7EE6-4342-B048-85BDC9FD1C3A}</a:tableStyleId>
              </a:tblPr>
              <a:tblGrid>
                <a:gridCol w="1043441">
                  <a:extLst>
                    <a:ext uri="{9D8B030D-6E8A-4147-A177-3AD203B41FA5}">
                      <a16:colId xmlns:a16="http://schemas.microsoft.com/office/drawing/2014/main" val="1397759439"/>
                    </a:ext>
                  </a:extLst>
                </a:gridCol>
                <a:gridCol w="1043441">
                  <a:extLst>
                    <a:ext uri="{9D8B030D-6E8A-4147-A177-3AD203B41FA5}">
                      <a16:colId xmlns:a16="http://schemas.microsoft.com/office/drawing/2014/main" val="227301460"/>
                    </a:ext>
                  </a:extLst>
                </a:gridCol>
                <a:gridCol w="1043441">
                  <a:extLst>
                    <a:ext uri="{9D8B030D-6E8A-4147-A177-3AD203B41FA5}">
                      <a16:colId xmlns:a16="http://schemas.microsoft.com/office/drawing/2014/main" val="669089798"/>
                    </a:ext>
                  </a:extLst>
                </a:gridCol>
                <a:gridCol w="1043441">
                  <a:extLst>
                    <a:ext uri="{9D8B030D-6E8A-4147-A177-3AD203B41FA5}">
                      <a16:colId xmlns:a16="http://schemas.microsoft.com/office/drawing/2014/main" val="2978872290"/>
                    </a:ext>
                  </a:extLst>
                </a:gridCol>
                <a:gridCol w="1043441">
                  <a:extLst>
                    <a:ext uri="{9D8B030D-6E8A-4147-A177-3AD203B41FA5}">
                      <a16:colId xmlns:a16="http://schemas.microsoft.com/office/drawing/2014/main" val="3737975209"/>
                    </a:ext>
                  </a:extLst>
                </a:gridCol>
                <a:gridCol w="378390">
                  <a:extLst>
                    <a:ext uri="{9D8B030D-6E8A-4147-A177-3AD203B41FA5}">
                      <a16:colId xmlns:a16="http://schemas.microsoft.com/office/drawing/2014/main" val="2603546753"/>
                    </a:ext>
                  </a:extLst>
                </a:gridCol>
                <a:gridCol w="1708492">
                  <a:extLst>
                    <a:ext uri="{9D8B030D-6E8A-4147-A177-3AD203B41FA5}">
                      <a16:colId xmlns:a16="http://schemas.microsoft.com/office/drawing/2014/main" val="396640790"/>
                    </a:ext>
                  </a:extLst>
                </a:gridCol>
              </a:tblGrid>
              <a:tr h="142160">
                <a:tc>
                  <a:txBody>
                    <a:bodyPr/>
                    <a:lstStyle/>
                    <a:p>
                      <a:r>
                        <a:rPr lang="en-US" sz="1400" dirty="0"/>
                        <a:t>Element ID</a:t>
                      </a:r>
                    </a:p>
                  </a:txBody>
                  <a:tcPr/>
                </a:tc>
                <a:tc>
                  <a:txBody>
                    <a:bodyPr/>
                    <a:lstStyle/>
                    <a:p>
                      <a:r>
                        <a:rPr lang="en-US" sz="1400" dirty="0"/>
                        <a:t>Length</a:t>
                      </a:r>
                    </a:p>
                  </a:txBody>
                  <a:tcPr/>
                </a:tc>
                <a:tc>
                  <a:txBody>
                    <a:bodyPr/>
                    <a:lstStyle/>
                    <a:p>
                      <a:r>
                        <a:rPr lang="en-US" sz="1400" dirty="0"/>
                        <a:t>Element ID extension</a:t>
                      </a:r>
                    </a:p>
                  </a:txBody>
                  <a:tcPr/>
                </a:tc>
                <a:tc>
                  <a:txBody>
                    <a:bodyPr/>
                    <a:lstStyle/>
                    <a:p>
                      <a:r>
                        <a:rPr lang="en-US" sz="1400" dirty="0"/>
                        <a:t>MLD common Info</a:t>
                      </a:r>
                    </a:p>
                  </a:txBody>
                  <a:tcPr/>
                </a:tc>
                <a:tc>
                  <a:txBody>
                    <a:bodyPr/>
                    <a:lstStyle/>
                    <a:p>
                      <a:r>
                        <a:rPr lang="en-US" sz="1400" dirty="0"/>
                        <a:t>Information about STA-1</a:t>
                      </a:r>
                    </a:p>
                  </a:txBody>
                  <a:tcPr/>
                </a:tc>
                <a:tc>
                  <a:txBody>
                    <a:bodyPr/>
                    <a:lstStyle/>
                    <a:p>
                      <a:r>
                        <a:rPr lang="en-US" sz="1400" dirty="0"/>
                        <a:t>…</a:t>
                      </a:r>
                    </a:p>
                  </a:txBody>
                  <a:tcPr/>
                </a:tc>
                <a:tc>
                  <a:txBody>
                    <a:bodyPr/>
                    <a:lstStyle/>
                    <a:p>
                      <a:r>
                        <a:rPr lang="en-US" sz="1400" dirty="0"/>
                        <a:t>Information </a:t>
                      </a:r>
                    </a:p>
                    <a:p>
                      <a:r>
                        <a:rPr lang="en-US" sz="1400" dirty="0"/>
                        <a:t>about  STA N</a:t>
                      </a:r>
                    </a:p>
                  </a:txBody>
                  <a:tcPr/>
                </a:tc>
                <a:extLst>
                  <a:ext uri="{0D108BD9-81ED-4DB2-BD59-A6C34878D82A}">
                    <a16:rowId xmlns:a16="http://schemas.microsoft.com/office/drawing/2014/main" val="276112770"/>
                  </a:ext>
                </a:extLst>
              </a:tr>
            </a:tbl>
          </a:graphicData>
        </a:graphic>
      </p:graphicFrame>
      <p:cxnSp>
        <p:nvCxnSpPr>
          <p:cNvPr id="11" name="Straight Connector 10">
            <a:extLst>
              <a:ext uri="{FF2B5EF4-FFF2-40B4-BE49-F238E27FC236}">
                <a16:creationId xmlns:a16="http://schemas.microsoft.com/office/drawing/2014/main" id="{B6D29FF1-A74F-4D6A-8610-CB288807CBB6}"/>
              </a:ext>
            </a:extLst>
          </p:cNvPr>
          <p:cNvCxnSpPr>
            <a:cxnSpLocks/>
          </p:cNvCxnSpPr>
          <p:nvPr/>
        </p:nvCxnSpPr>
        <p:spPr bwMode="auto">
          <a:xfrm flipH="1">
            <a:off x="1480336" y="3739575"/>
            <a:ext cx="2324100" cy="48768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Straight Connector 12">
            <a:extLst>
              <a:ext uri="{FF2B5EF4-FFF2-40B4-BE49-F238E27FC236}">
                <a16:creationId xmlns:a16="http://schemas.microsoft.com/office/drawing/2014/main" id="{73D6E7B2-A4E5-4806-9A6E-F89B3E63C1F6}"/>
              </a:ext>
            </a:extLst>
          </p:cNvPr>
          <p:cNvCxnSpPr>
            <a:cxnSpLocks/>
          </p:cNvCxnSpPr>
          <p:nvPr/>
        </p:nvCxnSpPr>
        <p:spPr bwMode="auto">
          <a:xfrm>
            <a:off x="4833136" y="3724257"/>
            <a:ext cx="1447800" cy="502998"/>
          </a:xfrm>
          <a:prstGeom prst="line">
            <a:avLst/>
          </a:prstGeom>
          <a:solidFill>
            <a:srgbClr val="00B8FF"/>
          </a:solidFill>
          <a:ln w="9525" cap="flat" cmpd="sng" algn="ctr">
            <a:solidFill>
              <a:schemeClr val="tx1"/>
            </a:solidFill>
            <a:prstDash val="solid"/>
            <a:round/>
            <a:headEnd type="none" w="med" len="med"/>
            <a:tailEnd type="none" w="med" len="med"/>
          </a:ln>
          <a:effectLst/>
        </p:spPr>
      </p:cxnSp>
      <p:graphicFrame>
        <p:nvGraphicFramePr>
          <p:cNvPr id="15" name="Table 15">
            <a:extLst>
              <a:ext uri="{FF2B5EF4-FFF2-40B4-BE49-F238E27FC236}">
                <a16:creationId xmlns:a16="http://schemas.microsoft.com/office/drawing/2014/main" id="{A7F65D74-49B2-46A1-B9EC-03DC655FBA85}"/>
              </a:ext>
            </a:extLst>
          </p:cNvPr>
          <p:cNvGraphicFramePr>
            <a:graphicFrameLocks noGrp="1"/>
          </p:cNvGraphicFramePr>
          <p:nvPr>
            <p:extLst>
              <p:ext uri="{D42A27DB-BD31-4B8C-83A1-F6EECF244321}">
                <p14:modId xmlns:p14="http://schemas.microsoft.com/office/powerpoint/2010/main" val="2167217684"/>
              </p:ext>
            </p:extLst>
          </p:nvPr>
        </p:nvGraphicFramePr>
        <p:xfrm>
          <a:off x="1480336" y="4227255"/>
          <a:ext cx="4800599" cy="640080"/>
        </p:xfrm>
        <a:graphic>
          <a:graphicData uri="http://schemas.openxmlformats.org/drawingml/2006/table">
            <a:tbl>
              <a:tblPr firstRow="1" bandRow="1">
                <a:tableStyleId>{5C22544A-7EE6-4342-B048-85BDC9FD1C3A}</a:tableStyleId>
              </a:tblPr>
              <a:tblGrid>
                <a:gridCol w="1956642">
                  <a:extLst>
                    <a:ext uri="{9D8B030D-6E8A-4147-A177-3AD203B41FA5}">
                      <a16:colId xmlns:a16="http://schemas.microsoft.com/office/drawing/2014/main" val="2228048841"/>
                    </a:ext>
                  </a:extLst>
                </a:gridCol>
                <a:gridCol w="978321">
                  <a:extLst>
                    <a:ext uri="{9D8B030D-6E8A-4147-A177-3AD203B41FA5}">
                      <a16:colId xmlns:a16="http://schemas.microsoft.com/office/drawing/2014/main" val="3643846100"/>
                    </a:ext>
                  </a:extLst>
                </a:gridCol>
                <a:gridCol w="978321">
                  <a:extLst>
                    <a:ext uri="{9D8B030D-6E8A-4147-A177-3AD203B41FA5}">
                      <a16:colId xmlns:a16="http://schemas.microsoft.com/office/drawing/2014/main" val="3513608467"/>
                    </a:ext>
                  </a:extLst>
                </a:gridCol>
                <a:gridCol w="887315">
                  <a:extLst>
                    <a:ext uri="{9D8B030D-6E8A-4147-A177-3AD203B41FA5}">
                      <a16:colId xmlns:a16="http://schemas.microsoft.com/office/drawing/2014/main" val="4075497195"/>
                    </a:ext>
                  </a:extLst>
                </a:gridCol>
              </a:tblGrid>
              <a:tr h="370840">
                <a:tc>
                  <a:txBody>
                    <a:bodyPr/>
                    <a:lstStyle/>
                    <a:p>
                      <a:r>
                        <a:rPr lang="en-US" sz="1800" dirty="0"/>
                        <a:t>   Other params</a:t>
                      </a:r>
                    </a:p>
                  </a:txBody>
                  <a:tcPr/>
                </a:tc>
                <a:tc>
                  <a:txBody>
                    <a:bodyPr/>
                    <a:lstStyle/>
                    <a:p>
                      <a:r>
                        <a:rPr lang="en-US" sz="1200" dirty="0"/>
                        <a:t># of  Supportable links (N)</a:t>
                      </a:r>
                    </a:p>
                  </a:txBody>
                  <a:tcPr/>
                </a:tc>
                <a:tc>
                  <a:txBody>
                    <a:bodyPr/>
                    <a:lstStyle/>
                    <a:p>
                      <a:r>
                        <a:rPr lang="en-US" sz="1200" dirty="0">
                          <a:solidFill>
                            <a:srgbClr val="FF0000"/>
                          </a:solidFill>
                        </a:rPr>
                        <a:t># of simultaneous links (M) </a:t>
                      </a:r>
                    </a:p>
                  </a:txBody>
                  <a:tcPr/>
                </a:tc>
                <a:tc>
                  <a:txBody>
                    <a:bodyPr/>
                    <a:lstStyle/>
                    <a:p>
                      <a:r>
                        <a:rPr lang="en-US" sz="1200" dirty="0">
                          <a:solidFill>
                            <a:srgbClr val="FF0000"/>
                          </a:solidFill>
                        </a:rPr>
                        <a:t>STR capability bitmap</a:t>
                      </a:r>
                    </a:p>
                  </a:txBody>
                  <a:tcPr/>
                </a:tc>
                <a:extLst>
                  <a:ext uri="{0D108BD9-81ED-4DB2-BD59-A6C34878D82A}">
                    <a16:rowId xmlns:a16="http://schemas.microsoft.com/office/drawing/2014/main" val="681186273"/>
                  </a:ext>
                </a:extLst>
              </a:tr>
            </a:tbl>
          </a:graphicData>
        </a:graphic>
      </p:graphicFrame>
      <p:graphicFrame>
        <p:nvGraphicFramePr>
          <p:cNvPr id="33" name="Table 15">
            <a:extLst>
              <a:ext uri="{FF2B5EF4-FFF2-40B4-BE49-F238E27FC236}">
                <a16:creationId xmlns:a16="http://schemas.microsoft.com/office/drawing/2014/main" id="{CA997BC6-DF21-48A6-B571-D3FACE8AA3E3}"/>
              </a:ext>
            </a:extLst>
          </p:cNvPr>
          <p:cNvGraphicFramePr>
            <a:graphicFrameLocks noGrp="1"/>
          </p:cNvGraphicFramePr>
          <p:nvPr>
            <p:extLst>
              <p:ext uri="{D42A27DB-BD31-4B8C-83A1-F6EECF244321}">
                <p14:modId xmlns:p14="http://schemas.microsoft.com/office/powerpoint/2010/main" val="725749471"/>
              </p:ext>
            </p:extLst>
          </p:nvPr>
        </p:nvGraphicFramePr>
        <p:xfrm>
          <a:off x="738973" y="4985629"/>
          <a:ext cx="1699427" cy="579120"/>
        </p:xfrm>
        <a:graphic>
          <a:graphicData uri="http://schemas.openxmlformats.org/drawingml/2006/table">
            <a:tbl>
              <a:tblPr firstRow="1" bandRow="1">
                <a:tableStyleId>{5C22544A-7EE6-4342-B048-85BDC9FD1C3A}</a:tableStyleId>
              </a:tblPr>
              <a:tblGrid>
                <a:gridCol w="1699427">
                  <a:extLst>
                    <a:ext uri="{9D8B030D-6E8A-4147-A177-3AD203B41FA5}">
                      <a16:colId xmlns:a16="http://schemas.microsoft.com/office/drawing/2014/main" val="2228048841"/>
                    </a:ext>
                  </a:extLst>
                </a:gridCol>
              </a:tblGrid>
              <a:tr h="370840">
                <a:tc>
                  <a:txBody>
                    <a:bodyPr/>
                    <a:lstStyle/>
                    <a:p>
                      <a:r>
                        <a:rPr lang="en-US" sz="1600" dirty="0"/>
                        <a:t>STR/Non-STR (links 1 &amp;2)</a:t>
                      </a:r>
                    </a:p>
                  </a:txBody>
                  <a:tcPr/>
                </a:tc>
                <a:extLst>
                  <a:ext uri="{0D108BD9-81ED-4DB2-BD59-A6C34878D82A}">
                    <a16:rowId xmlns:a16="http://schemas.microsoft.com/office/drawing/2014/main" val="681186273"/>
                  </a:ext>
                </a:extLst>
              </a:tr>
            </a:tbl>
          </a:graphicData>
        </a:graphic>
      </p:graphicFrame>
      <p:sp>
        <p:nvSpPr>
          <p:cNvPr id="34" name="TextBox 33">
            <a:extLst>
              <a:ext uri="{FF2B5EF4-FFF2-40B4-BE49-F238E27FC236}">
                <a16:creationId xmlns:a16="http://schemas.microsoft.com/office/drawing/2014/main" id="{2F9832DC-BE6D-4C8B-A2EC-D9483E5541FE}"/>
              </a:ext>
            </a:extLst>
          </p:cNvPr>
          <p:cNvSpPr txBox="1"/>
          <p:nvPr/>
        </p:nvSpPr>
        <p:spPr>
          <a:xfrm>
            <a:off x="457200" y="5914127"/>
            <a:ext cx="2114535" cy="584775"/>
          </a:xfrm>
          <a:prstGeom prst="rect">
            <a:avLst/>
          </a:prstGeom>
          <a:noFill/>
        </p:spPr>
        <p:txBody>
          <a:bodyPr wrap="square" rtlCol="0">
            <a:spAutoFit/>
          </a:bodyPr>
          <a:lstStyle/>
          <a:p>
            <a:r>
              <a:rPr lang="en-US" sz="1600" dirty="0">
                <a:solidFill>
                  <a:schemeClr val="tx1"/>
                </a:solidFill>
              </a:rPr>
              <a:t>STR capability bitmap when N =2 and M &gt; 1</a:t>
            </a:r>
          </a:p>
        </p:txBody>
      </p:sp>
      <p:sp>
        <p:nvSpPr>
          <p:cNvPr id="35" name="TextBox 34">
            <a:extLst>
              <a:ext uri="{FF2B5EF4-FFF2-40B4-BE49-F238E27FC236}">
                <a16:creationId xmlns:a16="http://schemas.microsoft.com/office/drawing/2014/main" id="{F983FDAE-1EDD-423D-9C21-90044D2AA569}"/>
              </a:ext>
            </a:extLst>
          </p:cNvPr>
          <p:cNvSpPr txBox="1"/>
          <p:nvPr/>
        </p:nvSpPr>
        <p:spPr>
          <a:xfrm>
            <a:off x="281773" y="5540419"/>
            <a:ext cx="1138453" cy="338554"/>
          </a:xfrm>
          <a:prstGeom prst="rect">
            <a:avLst/>
          </a:prstGeom>
          <a:noFill/>
        </p:spPr>
        <p:txBody>
          <a:bodyPr wrap="none" rtlCol="0">
            <a:spAutoFit/>
          </a:bodyPr>
          <a:lstStyle/>
          <a:p>
            <a:r>
              <a:rPr lang="en-US" sz="1600" dirty="0">
                <a:solidFill>
                  <a:schemeClr val="tx1"/>
                </a:solidFill>
              </a:rPr>
              <a:t>Bits:         1</a:t>
            </a:r>
          </a:p>
        </p:txBody>
      </p:sp>
      <p:graphicFrame>
        <p:nvGraphicFramePr>
          <p:cNvPr id="36" name="Table 15">
            <a:extLst>
              <a:ext uri="{FF2B5EF4-FFF2-40B4-BE49-F238E27FC236}">
                <a16:creationId xmlns:a16="http://schemas.microsoft.com/office/drawing/2014/main" id="{C8000915-854E-4827-A84B-0351D25CC3CA}"/>
              </a:ext>
            </a:extLst>
          </p:cNvPr>
          <p:cNvGraphicFramePr>
            <a:graphicFrameLocks noGrp="1"/>
          </p:cNvGraphicFramePr>
          <p:nvPr>
            <p:extLst>
              <p:ext uri="{D42A27DB-BD31-4B8C-83A1-F6EECF244321}">
                <p14:modId xmlns:p14="http://schemas.microsoft.com/office/powerpoint/2010/main" val="911884247"/>
              </p:ext>
            </p:extLst>
          </p:nvPr>
        </p:nvGraphicFramePr>
        <p:xfrm>
          <a:off x="4328318" y="4930887"/>
          <a:ext cx="3554607" cy="822960"/>
        </p:xfrm>
        <a:graphic>
          <a:graphicData uri="http://schemas.openxmlformats.org/drawingml/2006/table">
            <a:tbl>
              <a:tblPr firstRow="1" bandRow="1">
                <a:tableStyleId>{5C22544A-7EE6-4342-B048-85BDC9FD1C3A}</a:tableStyleId>
              </a:tblPr>
              <a:tblGrid>
                <a:gridCol w="1184869">
                  <a:extLst>
                    <a:ext uri="{9D8B030D-6E8A-4147-A177-3AD203B41FA5}">
                      <a16:colId xmlns:a16="http://schemas.microsoft.com/office/drawing/2014/main" val="2228048841"/>
                    </a:ext>
                  </a:extLst>
                </a:gridCol>
                <a:gridCol w="1184869">
                  <a:extLst>
                    <a:ext uri="{9D8B030D-6E8A-4147-A177-3AD203B41FA5}">
                      <a16:colId xmlns:a16="http://schemas.microsoft.com/office/drawing/2014/main" val="674857104"/>
                    </a:ext>
                  </a:extLst>
                </a:gridCol>
                <a:gridCol w="1184869">
                  <a:extLst>
                    <a:ext uri="{9D8B030D-6E8A-4147-A177-3AD203B41FA5}">
                      <a16:colId xmlns:a16="http://schemas.microsoft.com/office/drawing/2014/main" val="1141898031"/>
                    </a:ext>
                  </a:extLst>
                </a:gridCol>
              </a:tblGrid>
              <a:tr h="609532">
                <a:tc>
                  <a:txBody>
                    <a:bodyPr/>
                    <a:lstStyle/>
                    <a:p>
                      <a:r>
                        <a:rPr lang="en-US" sz="1600" dirty="0"/>
                        <a:t>STR/NSTR (links 1&amp;2)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STR/NSTR (links 1&amp;3)</a:t>
                      </a:r>
                    </a:p>
                    <a:p>
                      <a:endParaRPr lang="en-US" sz="1600" dirty="0"/>
                    </a:p>
                  </a:txBody>
                  <a:tcPr/>
                </a:tc>
                <a:tc>
                  <a:txBody>
                    <a:bodyPr/>
                    <a:lstStyle/>
                    <a:p>
                      <a:r>
                        <a:rPr lang="en-US" sz="1600" dirty="0"/>
                        <a:t>STR/NSTR(links 2&amp;3)</a:t>
                      </a:r>
                    </a:p>
                  </a:txBody>
                  <a:tcPr/>
                </a:tc>
                <a:extLst>
                  <a:ext uri="{0D108BD9-81ED-4DB2-BD59-A6C34878D82A}">
                    <a16:rowId xmlns:a16="http://schemas.microsoft.com/office/drawing/2014/main" val="681186273"/>
                  </a:ext>
                </a:extLst>
              </a:tr>
            </a:tbl>
          </a:graphicData>
        </a:graphic>
      </p:graphicFrame>
      <p:sp>
        <p:nvSpPr>
          <p:cNvPr id="37" name="TextBox 36">
            <a:extLst>
              <a:ext uri="{FF2B5EF4-FFF2-40B4-BE49-F238E27FC236}">
                <a16:creationId xmlns:a16="http://schemas.microsoft.com/office/drawing/2014/main" id="{7CF96A8E-58EE-4D43-832C-88712D57FF8C}"/>
              </a:ext>
            </a:extLst>
          </p:cNvPr>
          <p:cNvSpPr txBox="1"/>
          <p:nvPr/>
        </p:nvSpPr>
        <p:spPr>
          <a:xfrm>
            <a:off x="5357818" y="5987733"/>
            <a:ext cx="2414582" cy="584775"/>
          </a:xfrm>
          <a:prstGeom prst="rect">
            <a:avLst/>
          </a:prstGeom>
          <a:noFill/>
        </p:spPr>
        <p:txBody>
          <a:bodyPr wrap="square" rtlCol="0">
            <a:spAutoFit/>
          </a:bodyPr>
          <a:lstStyle/>
          <a:p>
            <a:r>
              <a:rPr lang="en-US" sz="1600" dirty="0">
                <a:solidFill>
                  <a:schemeClr val="tx1"/>
                </a:solidFill>
              </a:rPr>
              <a:t>STR capability bitmap when N =3 and M &gt; 1</a:t>
            </a:r>
          </a:p>
        </p:txBody>
      </p:sp>
      <p:sp>
        <p:nvSpPr>
          <p:cNvPr id="38" name="TextBox 37">
            <a:extLst>
              <a:ext uri="{FF2B5EF4-FFF2-40B4-BE49-F238E27FC236}">
                <a16:creationId xmlns:a16="http://schemas.microsoft.com/office/drawing/2014/main" id="{569E4E93-3172-46DE-9321-D086CAD7F511}"/>
              </a:ext>
            </a:extLst>
          </p:cNvPr>
          <p:cNvSpPr txBox="1"/>
          <p:nvPr/>
        </p:nvSpPr>
        <p:spPr>
          <a:xfrm>
            <a:off x="3827463" y="5705798"/>
            <a:ext cx="4575291" cy="338554"/>
          </a:xfrm>
          <a:prstGeom prst="rect">
            <a:avLst/>
          </a:prstGeom>
          <a:noFill/>
        </p:spPr>
        <p:txBody>
          <a:bodyPr wrap="none" rtlCol="0">
            <a:spAutoFit/>
          </a:bodyPr>
          <a:lstStyle/>
          <a:p>
            <a:r>
              <a:rPr lang="en-US" sz="1600" dirty="0">
                <a:solidFill>
                  <a:schemeClr val="tx1"/>
                </a:solidFill>
              </a:rPr>
              <a:t>Bits:         1                  1                        1                   </a:t>
            </a:r>
          </a:p>
        </p:txBody>
      </p:sp>
    </p:spTree>
    <p:extLst>
      <p:ext uri="{BB962C8B-B14F-4D97-AF65-F5344CB8AC3E}">
        <p14:creationId xmlns:p14="http://schemas.microsoft.com/office/powerpoint/2010/main" val="2165045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46139-5B66-46E4-B648-DC8BC5A19164}"/>
              </a:ext>
            </a:extLst>
          </p:cNvPr>
          <p:cNvSpPr>
            <a:spLocks noGrp="1"/>
          </p:cNvSpPr>
          <p:nvPr>
            <p:ph type="title"/>
          </p:nvPr>
        </p:nvSpPr>
        <p:spPr/>
        <p:txBody>
          <a:bodyPr/>
          <a:lstStyle/>
          <a:p>
            <a:r>
              <a:rPr lang="en-US" dirty="0"/>
              <a:t>Signaling of STR capability (contd.)</a:t>
            </a:r>
          </a:p>
        </p:txBody>
      </p:sp>
      <p:sp>
        <p:nvSpPr>
          <p:cNvPr id="3" name="Content Placeholder 2">
            <a:extLst>
              <a:ext uri="{FF2B5EF4-FFF2-40B4-BE49-F238E27FC236}">
                <a16:creationId xmlns:a16="http://schemas.microsoft.com/office/drawing/2014/main" id="{2F977DE1-94E3-4F74-B076-1F3351F18FF0}"/>
              </a:ext>
            </a:extLst>
          </p:cNvPr>
          <p:cNvSpPr>
            <a:spLocks noGrp="1"/>
          </p:cNvSpPr>
          <p:nvPr>
            <p:ph idx="1"/>
          </p:nvPr>
        </p:nvSpPr>
        <p:spPr>
          <a:xfrm>
            <a:off x="534193" y="1509793"/>
            <a:ext cx="7770813" cy="775509"/>
          </a:xfrm>
        </p:spPr>
        <p:txBody>
          <a:bodyPr/>
          <a:lstStyle/>
          <a:p>
            <a:pPr>
              <a:buFont typeface="Arial" panose="020B0604020202020204" pitchFamily="34" charset="0"/>
              <a:buChar char="•"/>
            </a:pPr>
            <a:r>
              <a:rPr lang="en-US" sz="1800" dirty="0"/>
              <a:t>Option 2: signal as an MLD-level capability information the # of supportable links but STA level information for individual pairs.  </a:t>
            </a:r>
            <a:endParaRPr lang="en-US" sz="14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77BE2966-2276-4B4F-AB80-C923A843417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59D0B9D-5D57-408A-A88F-EA478ED2D67E}"/>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AA8BA89-CE24-4CF2-A9F9-61B674C0A5A9}"/>
              </a:ext>
            </a:extLst>
          </p:cNvPr>
          <p:cNvSpPr>
            <a:spLocks noGrp="1"/>
          </p:cNvSpPr>
          <p:nvPr>
            <p:ph type="dt" idx="15"/>
          </p:nvPr>
        </p:nvSpPr>
        <p:spPr/>
        <p:txBody>
          <a:bodyPr/>
          <a:lstStyle/>
          <a:p>
            <a:r>
              <a:rPr lang="en-US"/>
              <a:t>July 2020</a:t>
            </a:r>
            <a:endParaRPr lang="en-GB" dirty="0"/>
          </a:p>
        </p:txBody>
      </p:sp>
      <p:graphicFrame>
        <p:nvGraphicFramePr>
          <p:cNvPr id="8" name="Table 8">
            <a:extLst>
              <a:ext uri="{FF2B5EF4-FFF2-40B4-BE49-F238E27FC236}">
                <a16:creationId xmlns:a16="http://schemas.microsoft.com/office/drawing/2014/main" id="{5842C5E7-1E9D-4DCE-A5FB-8D8AF55CCBB6}"/>
              </a:ext>
            </a:extLst>
          </p:cNvPr>
          <p:cNvGraphicFramePr>
            <a:graphicFrameLocks noGrp="1"/>
          </p:cNvGraphicFramePr>
          <p:nvPr>
            <p:extLst>
              <p:ext uri="{D42A27DB-BD31-4B8C-83A1-F6EECF244321}">
                <p14:modId xmlns:p14="http://schemas.microsoft.com/office/powerpoint/2010/main" val="3087111565"/>
              </p:ext>
            </p:extLst>
          </p:nvPr>
        </p:nvGraphicFramePr>
        <p:xfrm>
          <a:off x="262722" y="2489799"/>
          <a:ext cx="7304087" cy="731520"/>
        </p:xfrm>
        <a:graphic>
          <a:graphicData uri="http://schemas.openxmlformats.org/drawingml/2006/table">
            <a:tbl>
              <a:tblPr firstRow="1" bandRow="1">
                <a:tableStyleId>{5C22544A-7EE6-4342-B048-85BDC9FD1C3A}</a:tableStyleId>
              </a:tblPr>
              <a:tblGrid>
                <a:gridCol w="1043441">
                  <a:extLst>
                    <a:ext uri="{9D8B030D-6E8A-4147-A177-3AD203B41FA5}">
                      <a16:colId xmlns:a16="http://schemas.microsoft.com/office/drawing/2014/main" val="1397759439"/>
                    </a:ext>
                  </a:extLst>
                </a:gridCol>
                <a:gridCol w="1043441">
                  <a:extLst>
                    <a:ext uri="{9D8B030D-6E8A-4147-A177-3AD203B41FA5}">
                      <a16:colId xmlns:a16="http://schemas.microsoft.com/office/drawing/2014/main" val="227301460"/>
                    </a:ext>
                  </a:extLst>
                </a:gridCol>
                <a:gridCol w="1043441">
                  <a:extLst>
                    <a:ext uri="{9D8B030D-6E8A-4147-A177-3AD203B41FA5}">
                      <a16:colId xmlns:a16="http://schemas.microsoft.com/office/drawing/2014/main" val="669089798"/>
                    </a:ext>
                  </a:extLst>
                </a:gridCol>
                <a:gridCol w="1043441">
                  <a:extLst>
                    <a:ext uri="{9D8B030D-6E8A-4147-A177-3AD203B41FA5}">
                      <a16:colId xmlns:a16="http://schemas.microsoft.com/office/drawing/2014/main" val="2978872290"/>
                    </a:ext>
                  </a:extLst>
                </a:gridCol>
                <a:gridCol w="1043441">
                  <a:extLst>
                    <a:ext uri="{9D8B030D-6E8A-4147-A177-3AD203B41FA5}">
                      <a16:colId xmlns:a16="http://schemas.microsoft.com/office/drawing/2014/main" val="3737975209"/>
                    </a:ext>
                  </a:extLst>
                </a:gridCol>
                <a:gridCol w="378390">
                  <a:extLst>
                    <a:ext uri="{9D8B030D-6E8A-4147-A177-3AD203B41FA5}">
                      <a16:colId xmlns:a16="http://schemas.microsoft.com/office/drawing/2014/main" val="2603546753"/>
                    </a:ext>
                  </a:extLst>
                </a:gridCol>
                <a:gridCol w="1708492">
                  <a:extLst>
                    <a:ext uri="{9D8B030D-6E8A-4147-A177-3AD203B41FA5}">
                      <a16:colId xmlns:a16="http://schemas.microsoft.com/office/drawing/2014/main" val="396640790"/>
                    </a:ext>
                  </a:extLst>
                </a:gridCol>
              </a:tblGrid>
              <a:tr h="197441">
                <a:tc>
                  <a:txBody>
                    <a:bodyPr/>
                    <a:lstStyle/>
                    <a:p>
                      <a:r>
                        <a:rPr lang="en-US" sz="1400" dirty="0"/>
                        <a:t>Element ID</a:t>
                      </a:r>
                    </a:p>
                  </a:txBody>
                  <a:tcPr/>
                </a:tc>
                <a:tc>
                  <a:txBody>
                    <a:bodyPr/>
                    <a:lstStyle/>
                    <a:p>
                      <a:r>
                        <a:rPr lang="en-US" sz="1400" dirty="0"/>
                        <a:t>Length</a:t>
                      </a:r>
                    </a:p>
                  </a:txBody>
                  <a:tcPr/>
                </a:tc>
                <a:tc>
                  <a:txBody>
                    <a:bodyPr/>
                    <a:lstStyle/>
                    <a:p>
                      <a:r>
                        <a:rPr lang="en-US" sz="1400" dirty="0"/>
                        <a:t>Element ID extension</a:t>
                      </a:r>
                    </a:p>
                  </a:txBody>
                  <a:tcPr/>
                </a:tc>
                <a:tc>
                  <a:txBody>
                    <a:bodyPr/>
                    <a:lstStyle/>
                    <a:p>
                      <a:r>
                        <a:rPr lang="en-US" sz="1400" dirty="0"/>
                        <a:t>MLD common Info</a:t>
                      </a:r>
                    </a:p>
                  </a:txBody>
                  <a:tcPr/>
                </a:tc>
                <a:tc>
                  <a:txBody>
                    <a:bodyPr/>
                    <a:lstStyle/>
                    <a:p>
                      <a:r>
                        <a:rPr lang="en-US" sz="1400" dirty="0"/>
                        <a:t>Information about STA-1</a:t>
                      </a:r>
                    </a:p>
                  </a:txBody>
                  <a:tcPr/>
                </a:tc>
                <a:tc>
                  <a:txBody>
                    <a:bodyPr/>
                    <a:lstStyle/>
                    <a:p>
                      <a:r>
                        <a:rPr lang="en-US" sz="1400" dirty="0"/>
                        <a:t>…</a:t>
                      </a:r>
                    </a:p>
                  </a:txBody>
                  <a:tcPr/>
                </a:tc>
                <a:tc>
                  <a:txBody>
                    <a:bodyPr/>
                    <a:lstStyle/>
                    <a:p>
                      <a:r>
                        <a:rPr lang="en-US" sz="1400" dirty="0"/>
                        <a:t>Information </a:t>
                      </a:r>
                    </a:p>
                    <a:p>
                      <a:r>
                        <a:rPr lang="en-US" sz="1400" dirty="0"/>
                        <a:t>about  STA N</a:t>
                      </a:r>
                    </a:p>
                  </a:txBody>
                  <a:tcPr/>
                </a:tc>
                <a:extLst>
                  <a:ext uri="{0D108BD9-81ED-4DB2-BD59-A6C34878D82A}">
                    <a16:rowId xmlns:a16="http://schemas.microsoft.com/office/drawing/2014/main" val="276112770"/>
                  </a:ext>
                </a:extLst>
              </a:tr>
            </a:tbl>
          </a:graphicData>
        </a:graphic>
      </p:graphicFrame>
      <p:graphicFrame>
        <p:nvGraphicFramePr>
          <p:cNvPr id="15" name="Table 15">
            <a:extLst>
              <a:ext uri="{FF2B5EF4-FFF2-40B4-BE49-F238E27FC236}">
                <a16:creationId xmlns:a16="http://schemas.microsoft.com/office/drawing/2014/main" id="{A7F65D74-49B2-46A1-B9EC-03DC655FBA85}"/>
              </a:ext>
            </a:extLst>
          </p:cNvPr>
          <p:cNvGraphicFramePr>
            <a:graphicFrameLocks noGrp="1"/>
          </p:cNvGraphicFramePr>
          <p:nvPr>
            <p:extLst>
              <p:ext uri="{D42A27DB-BD31-4B8C-83A1-F6EECF244321}">
                <p14:modId xmlns:p14="http://schemas.microsoft.com/office/powerpoint/2010/main" val="2441493411"/>
              </p:ext>
            </p:extLst>
          </p:nvPr>
        </p:nvGraphicFramePr>
        <p:xfrm>
          <a:off x="1644729" y="3540893"/>
          <a:ext cx="3571875" cy="640080"/>
        </p:xfrm>
        <a:graphic>
          <a:graphicData uri="http://schemas.openxmlformats.org/drawingml/2006/table">
            <a:tbl>
              <a:tblPr firstRow="1" bandRow="1">
                <a:tableStyleId>{5C22544A-7EE6-4342-B048-85BDC9FD1C3A}</a:tableStyleId>
              </a:tblPr>
              <a:tblGrid>
                <a:gridCol w="1228725">
                  <a:extLst>
                    <a:ext uri="{9D8B030D-6E8A-4147-A177-3AD203B41FA5}">
                      <a16:colId xmlns:a16="http://schemas.microsoft.com/office/drawing/2014/main" val="2228048841"/>
                    </a:ext>
                  </a:extLst>
                </a:gridCol>
                <a:gridCol w="1228725">
                  <a:extLst>
                    <a:ext uri="{9D8B030D-6E8A-4147-A177-3AD203B41FA5}">
                      <a16:colId xmlns:a16="http://schemas.microsoft.com/office/drawing/2014/main" val="3643846100"/>
                    </a:ext>
                  </a:extLst>
                </a:gridCol>
                <a:gridCol w="1114425">
                  <a:extLst>
                    <a:ext uri="{9D8B030D-6E8A-4147-A177-3AD203B41FA5}">
                      <a16:colId xmlns:a16="http://schemas.microsoft.com/office/drawing/2014/main" val="4075497195"/>
                    </a:ext>
                  </a:extLst>
                </a:gridCol>
              </a:tblGrid>
              <a:tr h="363309">
                <a:tc>
                  <a:txBody>
                    <a:bodyPr/>
                    <a:lstStyle/>
                    <a:p>
                      <a:r>
                        <a:rPr lang="en-US" sz="1200" dirty="0"/>
                        <a:t>Other params </a:t>
                      </a:r>
                    </a:p>
                  </a:txBody>
                  <a:tcPr/>
                </a:tc>
                <a:tc>
                  <a:txBody>
                    <a:bodyPr/>
                    <a:lstStyle/>
                    <a:p>
                      <a:r>
                        <a:rPr lang="en-US" sz="1200" dirty="0"/>
                        <a:t># of  Supportable links (N)</a:t>
                      </a:r>
                    </a:p>
                  </a:txBody>
                  <a:tcPr/>
                </a:tc>
                <a:tc>
                  <a:txBody>
                    <a:bodyPr/>
                    <a:lstStyle/>
                    <a:p>
                      <a:r>
                        <a:rPr lang="en-US" sz="1200" dirty="0">
                          <a:solidFill>
                            <a:srgbClr val="FF0000"/>
                          </a:solidFill>
                        </a:rPr>
                        <a:t># of simultaneous links (M)</a:t>
                      </a:r>
                    </a:p>
                  </a:txBody>
                  <a:tcPr/>
                </a:tc>
                <a:extLst>
                  <a:ext uri="{0D108BD9-81ED-4DB2-BD59-A6C34878D82A}">
                    <a16:rowId xmlns:a16="http://schemas.microsoft.com/office/drawing/2014/main" val="681186273"/>
                  </a:ext>
                </a:extLst>
              </a:tr>
            </a:tbl>
          </a:graphicData>
        </a:graphic>
      </p:graphicFrame>
      <p:graphicFrame>
        <p:nvGraphicFramePr>
          <p:cNvPr id="36" name="Table 15">
            <a:extLst>
              <a:ext uri="{FF2B5EF4-FFF2-40B4-BE49-F238E27FC236}">
                <a16:creationId xmlns:a16="http://schemas.microsoft.com/office/drawing/2014/main" id="{C8000915-854E-4827-A84B-0351D25CC3CA}"/>
              </a:ext>
            </a:extLst>
          </p:cNvPr>
          <p:cNvGraphicFramePr>
            <a:graphicFrameLocks noGrp="1"/>
          </p:cNvGraphicFramePr>
          <p:nvPr>
            <p:extLst>
              <p:ext uri="{D42A27DB-BD31-4B8C-83A1-F6EECF244321}">
                <p14:modId xmlns:p14="http://schemas.microsoft.com/office/powerpoint/2010/main" val="3997850469"/>
              </p:ext>
            </p:extLst>
          </p:nvPr>
        </p:nvGraphicFramePr>
        <p:xfrm>
          <a:off x="401623" y="4749085"/>
          <a:ext cx="4340223" cy="822960"/>
        </p:xfrm>
        <a:graphic>
          <a:graphicData uri="http://schemas.openxmlformats.org/drawingml/2006/table">
            <a:tbl>
              <a:tblPr firstRow="1" bandRow="1">
                <a:tableStyleId>{5C22544A-7EE6-4342-B048-85BDC9FD1C3A}</a:tableStyleId>
              </a:tblPr>
              <a:tblGrid>
                <a:gridCol w="1446741">
                  <a:extLst>
                    <a:ext uri="{9D8B030D-6E8A-4147-A177-3AD203B41FA5}">
                      <a16:colId xmlns:a16="http://schemas.microsoft.com/office/drawing/2014/main" val="3701001011"/>
                    </a:ext>
                  </a:extLst>
                </a:gridCol>
                <a:gridCol w="1446741">
                  <a:extLst>
                    <a:ext uri="{9D8B030D-6E8A-4147-A177-3AD203B41FA5}">
                      <a16:colId xmlns:a16="http://schemas.microsoft.com/office/drawing/2014/main" val="2228048841"/>
                    </a:ext>
                  </a:extLst>
                </a:gridCol>
                <a:gridCol w="1446741">
                  <a:extLst>
                    <a:ext uri="{9D8B030D-6E8A-4147-A177-3AD203B41FA5}">
                      <a16:colId xmlns:a16="http://schemas.microsoft.com/office/drawing/2014/main" val="674857104"/>
                    </a:ext>
                  </a:extLst>
                </a:gridCol>
              </a:tblGrid>
              <a:tr h="731520">
                <a:tc>
                  <a:txBody>
                    <a:bodyPr/>
                    <a:lstStyle/>
                    <a:p>
                      <a:r>
                        <a:rPr lang="en-US" sz="1600" dirty="0"/>
                        <a:t>Other params</a:t>
                      </a:r>
                    </a:p>
                  </a:txBody>
                  <a:tcPr/>
                </a:tc>
                <a:tc>
                  <a:txBody>
                    <a:bodyPr/>
                    <a:lstStyle/>
                    <a:p>
                      <a:r>
                        <a:rPr lang="en-US" sz="1600" dirty="0">
                          <a:solidFill>
                            <a:srgbClr val="FF0000"/>
                          </a:solidFill>
                        </a:rPr>
                        <a:t>STR/NSTR (links 1&amp;2)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FF0000"/>
                          </a:solidFill>
                        </a:rPr>
                        <a:t>STR/NSTR (links 1&amp;3)</a:t>
                      </a:r>
                    </a:p>
                    <a:p>
                      <a:endParaRPr lang="en-US" sz="1600" dirty="0">
                        <a:solidFill>
                          <a:srgbClr val="FF0000"/>
                        </a:solidFill>
                      </a:endParaRPr>
                    </a:p>
                  </a:txBody>
                  <a:tcPr/>
                </a:tc>
                <a:extLst>
                  <a:ext uri="{0D108BD9-81ED-4DB2-BD59-A6C34878D82A}">
                    <a16:rowId xmlns:a16="http://schemas.microsoft.com/office/drawing/2014/main" val="681186273"/>
                  </a:ext>
                </a:extLst>
              </a:tr>
            </a:tbl>
          </a:graphicData>
        </a:graphic>
      </p:graphicFrame>
      <p:sp>
        <p:nvSpPr>
          <p:cNvPr id="37" name="TextBox 36">
            <a:extLst>
              <a:ext uri="{FF2B5EF4-FFF2-40B4-BE49-F238E27FC236}">
                <a16:creationId xmlns:a16="http://schemas.microsoft.com/office/drawing/2014/main" id="{7CF96A8E-58EE-4D43-832C-88712D57FF8C}"/>
              </a:ext>
            </a:extLst>
          </p:cNvPr>
          <p:cNvSpPr txBox="1"/>
          <p:nvPr/>
        </p:nvSpPr>
        <p:spPr>
          <a:xfrm>
            <a:off x="857234" y="5844471"/>
            <a:ext cx="3429000" cy="584775"/>
          </a:xfrm>
          <a:prstGeom prst="rect">
            <a:avLst/>
          </a:prstGeom>
          <a:noFill/>
        </p:spPr>
        <p:txBody>
          <a:bodyPr wrap="square" rtlCol="0">
            <a:spAutoFit/>
          </a:bodyPr>
          <a:lstStyle/>
          <a:p>
            <a:r>
              <a:rPr lang="en-US" sz="1600" dirty="0">
                <a:solidFill>
                  <a:schemeClr val="tx1"/>
                </a:solidFill>
              </a:rPr>
              <a:t>Information about STA-1 when N =3 &amp; M &gt; 1 (similarly for STA-2,3). </a:t>
            </a:r>
          </a:p>
        </p:txBody>
      </p:sp>
      <p:sp>
        <p:nvSpPr>
          <p:cNvPr id="38" name="TextBox 37">
            <a:extLst>
              <a:ext uri="{FF2B5EF4-FFF2-40B4-BE49-F238E27FC236}">
                <a16:creationId xmlns:a16="http://schemas.microsoft.com/office/drawing/2014/main" id="{569E4E93-3172-46DE-9321-D086CAD7F511}"/>
              </a:ext>
            </a:extLst>
          </p:cNvPr>
          <p:cNvSpPr txBox="1"/>
          <p:nvPr/>
        </p:nvSpPr>
        <p:spPr>
          <a:xfrm>
            <a:off x="-56371" y="5590408"/>
            <a:ext cx="4164923" cy="338554"/>
          </a:xfrm>
          <a:prstGeom prst="rect">
            <a:avLst/>
          </a:prstGeom>
          <a:noFill/>
        </p:spPr>
        <p:txBody>
          <a:bodyPr wrap="none" rtlCol="0">
            <a:spAutoFit/>
          </a:bodyPr>
          <a:lstStyle/>
          <a:p>
            <a:r>
              <a:rPr lang="en-US" sz="1600" dirty="0">
                <a:solidFill>
                  <a:schemeClr val="tx1"/>
                </a:solidFill>
              </a:rPr>
              <a:t>Bits:         x                               1                        1</a:t>
            </a:r>
          </a:p>
        </p:txBody>
      </p:sp>
      <p:sp>
        <p:nvSpPr>
          <p:cNvPr id="26" name="TextBox 25">
            <a:extLst>
              <a:ext uri="{FF2B5EF4-FFF2-40B4-BE49-F238E27FC236}">
                <a16:creationId xmlns:a16="http://schemas.microsoft.com/office/drawing/2014/main" id="{0D43ADD6-3445-4FC7-83A2-7519F0B118F7}"/>
              </a:ext>
            </a:extLst>
          </p:cNvPr>
          <p:cNvSpPr txBox="1"/>
          <p:nvPr/>
        </p:nvSpPr>
        <p:spPr>
          <a:xfrm>
            <a:off x="5821160" y="3678553"/>
            <a:ext cx="2611612" cy="461665"/>
          </a:xfrm>
          <a:prstGeom prst="rect">
            <a:avLst/>
          </a:prstGeom>
          <a:noFill/>
        </p:spPr>
        <p:txBody>
          <a:bodyPr wrap="none" rtlCol="0">
            <a:spAutoFit/>
          </a:bodyPr>
          <a:lstStyle/>
          <a:p>
            <a:r>
              <a:rPr lang="en-US" dirty="0">
                <a:solidFill>
                  <a:schemeClr val="tx1"/>
                </a:solidFill>
              </a:rPr>
              <a:t>MLD common Info</a:t>
            </a:r>
          </a:p>
        </p:txBody>
      </p:sp>
      <p:graphicFrame>
        <p:nvGraphicFramePr>
          <p:cNvPr id="14" name="Table 15">
            <a:extLst>
              <a:ext uri="{FF2B5EF4-FFF2-40B4-BE49-F238E27FC236}">
                <a16:creationId xmlns:a16="http://schemas.microsoft.com/office/drawing/2014/main" id="{81A707E8-1FF5-4E40-B679-EEB7BD40E539}"/>
              </a:ext>
            </a:extLst>
          </p:cNvPr>
          <p:cNvGraphicFramePr>
            <a:graphicFrameLocks noGrp="1"/>
          </p:cNvGraphicFramePr>
          <p:nvPr>
            <p:extLst>
              <p:ext uri="{D42A27DB-BD31-4B8C-83A1-F6EECF244321}">
                <p14:modId xmlns:p14="http://schemas.microsoft.com/office/powerpoint/2010/main" val="1270523076"/>
              </p:ext>
            </p:extLst>
          </p:nvPr>
        </p:nvGraphicFramePr>
        <p:xfrm>
          <a:off x="5680225" y="4709061"/>
          <a:ext cx="2893482" cy="731520"/>
        </p:xfrm>
        <a:graphic>
          <a:graphicData uri="http://schemas.openxmlformats.org/drawingml/2006/table">
            <a:tbl>
              <a:tblPr firstRow="1" bandRow="1">
                <a:tableStyleId>{5C22544A-7EE6-4342-B048-85BDC9FD1C3A}</a:tableStyleId>
              </a:tblPr>
              <a:tblGrid>
                <a:gridCol w="1446741">
                  <a:extLst>
                    <a:ext uri="{9D8B030D-6E8A-4147-A177-3AD203B41FA5}">
                      <a16:colId xmlns:a16="http://schemas.microsoft.com/office/drawing/2014/main" val="3701001011"/>
                    </a:ext>
                  </a:extLst>
                </a:gridCol>
                <a:gridCol w="1446741">
                  <a:extLst>
                    <a:ext uri="{9D8B030D-6E8A-4147-A177-3AD203B41FA5}">
                      <a16:colId xmlns:a16="http://schemas.microsoft.com/office/drawing/2014/main" val="2228048841"/>
                    </a:ext>
                  </a:extLst>
                </a:gridCol>
              </a:tblGrid>
              <a:tr h="731520">
                <a:tc>
                  <a:txBody>
                    <a:bodyPr/>
                    <a:lstStyle/>
                    <a:p>
                      <a:r>
                        <a:rPr lang="en-US" sz="1600" dirty="0"/>
                        <a:t>Other params</a:t>
                      </a:r>
                    </a:p>
                  </a:txBody>
                  <a:tcPr/>
                </a:tc>
                <a:tc>
                  <a:txBody>
                    <a:bodyPr/>
                    <a:lstStyle/>
                    <a:p>
                      <a:r>
                        <a:rPr lang="en-US" sz="1600" dirty="0">
                          <a:solidFill>
                            <a:srgbClr val="FF0000"/>
                          </a:solidFill>
                        </a:rPr>
                        <a:t>STR/NSTR (links 1&amp;2)</a:t>
                      </a:r>
                    </a:p>
                  </a:txBody>
                  <a:tcPr/>
                </a:tc>
                <a:extLst>
                  <a:ext uri="{0D108BD9-81ED-4DB2-BD59-A6C34878D82A}">
                    <a16:rowId xmlns:a16="http://schemas.microsoft.com/office/drawing/2014/main" val="681186273"/>
                  </a:ext>
                </a:extLst>
              </a:tr>
            </a:tbl>
          </a:graphicData>
        </a:graphic>
      </p:graphicFrame>
      <p:sp>
        <p:nvSpPr>
          <p:cNvPr id="16" name="TextBox 15">
            <a:extLst>
              <a:ext uri="{FF2B5EF4-FFF2-40B4-BE49-F238E27FC236}">
                <a16:creationId xmlns:a16="http://schemas.microsoft.com/office/drawing/2014/main" id="{681A59CF-BAD7-4D9C-8F58-BFBADA0DD1EC}"/>
              </a:ext>
            </a:extLst>
          </p:cNvPr>
          <p:cNvSpPr txBox="1"/>
          <p:nvPr/>
        </p:nvSpPr>
        <p:spPr>
          <a:xfrm>
            <a:off x="5678006" y="5790017"/>
            <a:ext cx="3355181" cy="584775"/>
          </a:xfrm>
          <a:prstGeom prst="rect">
            <a:avLst/>
          </a:prstGeom>
          <a:noFill/>
        </p:spPr>
        <p:txBody>
          <a:bodyPr wrap="square" rtlCol="0">
            <a:spAutoFit/>
          </a:bodyPr>
          <a:lstStyle/>
          <a:p>
            <a:r>
              <a:rPr lang="en-US" sz="1600" dirty="0">
                <a:solidFill>
                  <a:schemeClr val="tx1"/>
                </a:solidFill>
              </a:rPr>
              <a:t>Information about STA-1 when N =2   &amp; M &gt; 1 (similarly for STA-2). </a:t>
            </a:r>
          </a:p>
        </p:txBody>
      </p:sp>
      <p:sp>
        <p:nvSpPr>
          <p:cNvPr id="17" name="TextBox 16">
            <a:extLst>
              <a:ext uri="{FF2B5EF4-FFF2-40B4-BE49-F238E27FC236}">
                <a16:creationId xmlns:a16="http://schemas.microsoft.com/office/drawing/2014/main" id="{BF351685-6094-467F-8C23-DE64DAC2C784}"/>
              </a:ext>
            </a:extLst>
          </p:cNvPr>
          <p:cNvSpPr txBox="1"/>
          <p:nvPr/>
        </p:nvSpPr>
        <p:spPr>
          <a:xfrm>
            <a:off x="5210726" y="5460838"/>
            <a:ext cx="4164923" cy="338554"/>
          </a:xfrm>
          <a:prstGeom prst="rect">
            <a:avLst/>
          </a:prstGeom>
          <a:noFill/>
        </p:spPr>
        <p:txBody>
          <a:bodyPr wrap="none" rtlCol="0">
            <a:spAutoFit/>
          </a:bodyPr>
          <a:lstStyle/>
          <a:p>
            <a:r>
              <a:rPr lang="en-US" sz="1600" dirty="0">
                <a:solidFill>
                  <a:schemeClr val="tx1"/>
                </a:solidFill>
              </a:rPr>
              <a:t>Bits:         x                               1                        </a:t>
            </a:r>
          </a:p>
        </p:txBody>
      </p:sp>
    </p:spTree>
    <p:extLst>
      <p:ext uri="{BB962C8B-B14F-4D97-AF65-F5344CB8AC3E}">
        <p14:creationId xmlns:p14="http://schemas.microsoft.com/office/powerpoint/2010/main" val="3925403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46139-5B66-46E4-B648-DC8BC5A19164}"/>
              </a:ext>
            </a:extLst>
          </p:cNvPr>
          <p:cNvSpPr>
            <a:spLocks noGrp="1"/>
          </p:cNvSpPr>
          <p:nvPr>
            <p:ph type="title"/>
          </p:nvPr>
        </p:nvSpPr>
        <p:spPr>
          <a:xfrm>
            <a:off x="685800" y="662651"/>
            <a:ext cx="7770813" cy="1065213"/>
          </a:xfrm>
        </p:spPr>
        <p:txBody>
          <a:bodyPr/>
          <a:lstStyle/>
          <a:p>
            <a:r>
              <a:rPr lang="en-US" dirty="0"/>
              <a:t>Signaling of STR capability (contd.)</a:t>
            </a:r>
          </a:p>
        </p:txBody>
      </p:sp>
      <p:sp>
        <p:nvSpPr>
          <p:cNvPr id="3" name="Content Placeholder 2">
            <a:extLst>
              <a:ext uri="{FF2B5EF4-FFF2-40B4-BE49-F238E27FC236}">
                <a16:creationId xmlns:a16="http://schemas.microsoft.com/office/drawing/2014/main" id="{2F977DE1-94E3-4F74-B076-1F3351F18FF0}"/>
              </a:ext>
            </a:extLst>
          </p:cNvPr>
          <p:cNvSpPr>
            <a:spLocks noGrp="1"/>
          </p:cNvSpPr>
          <p:nvPr>
            <p:ph idx="1"/>
          </p:nvPr>
        </p:nvSpPr>
        <p:spPr>
          <a:xfrm>
            <a:off x="534193" y="1509793"/>
            <a:ext cx="7770813" cy="775509"/>
          </a:xfrm>
        </p:spPr>
        <p:txBody>
          <a:bodyPr/>
          <a:lstStyle/>
          <a:p>
            <a:pPr>
              <a:buFont typeface="Arial" panose="020B0604020202020204" pitchFamily="34" charset="0"/>
              <a:buChar char="•"/>
            </a:pPr>
            <a:r>
              <a:rPr lang="en-US" sz="1800" dirty="0"/>
              <a:t>Option 3: mixed mode between Option 1 &amp; 2 where the bitmap signaling is inside STA-profile </a:t>
            </a:r>
            <a:r>
              <a:rPr lang="en-US" sz="1800" u="sng" dirty="0"/>
              <a:t>without duplication</a:t>
            </a:r>
            <a:r>
              <a:rPr lang="en-US" sz="1800" dirty="0"/>
              <a:t>.   </a:t>
            </a:r>
            <a:endParaRPr lang="en-US" sz="14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77BE2966-2276-4B4F-AB80-C923A843417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59D0B9D-5D57-408A-A88F-EA478ED2D67E}"/>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AA8BA89-CE24-4CF2-A9F9-61B674C0A5A9}"/>
              </a:ext>
            </a:extLst>
          </p:cNvPr>
          <p:cNvSpPr>
            <a:spLocks noGrp="1"/>
          </p:cNvSpPr>
          <p:nvPr>
            <p:ph type="dt" idx="15"/>
          </p:nvPr>
        </p:nvSpPr>
        <p:spPr/>
        <p:txBody>
          <a:bodyPr/>
          <a:lstStyle/>
          <a:p>
            <a:r>
              <a:rPr lang="en-US"/>
              <a:t>July 2020</a:t>
            </a:r>
            <a:endParaRPr lang="en-GB" dirty="0"/>
          </a:p>
        </p:txBody>
      </p:sp>
      <p:graphicFrame>
        <p:nvGraphicFramePr>
          <p:cNvPr id="8" name="Table 8">
            <a:extLst>
              <a:ext uri="{FF2B5EF4-FFF2-40B4-BE49-F238E27FC236}">
                <a16:creationId xmlns:a16="http://schemas.microsoft.com/office/drawing/2014/main" id="{5842C5E7-1E9D-4DCE-A5FB-8D8AF55CCBB6}"/>
              </a:ext>
            </a:extLst>
          </p:cNvPr>
          <p:cNvGraphicFramePr>
            <a:graphicFrameLocks noGrp="1"/>
          </p:cNvGraphicFramePr>
          <p:nvPr>
            <p:extLst>
              <p:ext uri="{D42A27DB-BD31-4B8C-83A1-F6EECF244321}">
                <p14:modId xmlns:p14="http://schemas.microsoft.com/office/powerpoint/2010/main" val="4201330781"/>
              </p:ext>
            </p:extLst>
          </p:nvPr>
        </p:nvGraphicFramePr>
        <p:xfrm>
          <a:off x="392985" y="2176572"/>
          <a:ext cx="7304087" cy="731520"/>
        </p:xfrm>
        <a:graphic>
          <a:graphicData uri="http://schemas.openxmlformats.org/drawingml/2006/table">
            <a:tbl>
              <a:tblPr firstRow="1" bandRow="1">
                <a:tableStyleId>{5C22544A-7EE6-4342-B048-85BDC9FD1C3A}</a:tableStyleId>
              </a:tblPr>
              <a:tblGrid>
                <a:gridCol w="1043441">
                  <a:extLst>
                    <a:ext uri="{9D8B030D-6E8A-4147-A177-3AD203B41FA5}">
                      <a16:colId xmlns:a16="http://schemas.microsoft.com/office/drawing/2014/main" val="1397759439"/>
                    </a:ext>
                  </a:extLst>
                </a:gridCol>
                <a:gridCol w="1043441">
                  <a:extLst>
                    <a:ext uri="{9D8B030D-6E8A-4147-A177-3AD203B41FA5}">
                      <a16:colId xmlns:a16="http://schemas.microsoft.com/office/drawing/2014/main" val="227301460"/>
                    </a:ext>
                  </a:extLst>
                </a:gridCol>
                <a:gridCol w="1043441">
                  <a:extLst>
                    <a:ext uri="{9D8B030D-6E8A-4147-A177-3AD203B41FA5}">
                      <a16:colId xmlns:a16="http://schemas.microsoft.com/office/drawing/2014/main" val="669089798"/>
                    </a:ext>
                  </a:extLst>
                </a:gridCol>
                <a:gridCol w="1043441">
                  <a:extLst>
                    <a:ext uri="{9D8B030D-6E8A-4147-A177-3AD203B41FA5}">
                      <a16:colId xmlns:a16="http://schemas.microsoft.com/office/drawing/2014/main" val="2978872290"/>
                    </a:ext>
                  </a:extLst>
                </a:gridCol>
                <a:gridCol w="1043441">
                  <a:extLst>
                    <a:ext uri="{9D8B030D-6E8A-4147-A177-3AD203B41FA5}">
                      <a16:colId xmlns:a16="http://schemas.microsoft.com/office/drawing/2014/main" val="3737975209"/>
                    </a:ext>
                  </a:extLst>
                </a:gridCol>
                <a:gridCol w="378390">
                  <a:extLst>
                    <a:ext uri="{9D8B030D-6E8A-4147-A177-3AD203B41FA5}">
                      <a16:colId xmlns:a16="http://schemas.microsoft.com/office/drawing/2014/main" val="2603546753"/>
                    </a:ext>
                  </a:extLst>
                </a:gridCol>
                <a:gridCol w="1708492">
                  <a:extLst>
                    <a:ext uri="{9D8B030D-6E8A-4147-A177-3AD203B41FA5}">
                      <a16:colId xmlns:a16="http://schemas.microsoft.com/office/drawing/2014/main" val="396640790"/>
                    </a:ext>
                  </a:extLst>
                </a:gridCol>
              </a:tblGrid>
              <a:tr h="197441">
                <a:tc>
                  <a:txBody>
                    <a:bodyPr/>
                    <a:lstStyle/>
                    <a:p>
                      <a:r>
                        <a:rPr lang="en-US" sz="1400" dirty="0"/>
                        <a:t>Element ID</a:t>
                      </a:r>
                    </a:p>
                  </a:txBody>
                  <a:tcPr/>
                </a:tc>
                <a:tc>
                  <a:txBody>
                    <a:bodyPr/>
                    <a:lstStyle/>
                    <a:p>
                      <a:r>
                        <a:rPr lang="en-US" sz="1400" dirty="0"/>
                        <a:t>Length</a:t>
                      </a:r>
                    </a:p>
                  </a:txBody>
                  <a:tcPr/>
                </a:tc>
                <a:tc>
                  <a:txBody>
                    <a:bodyPr/>
                    <a:lstStyle/>
                    <a:p>
                      <a:r>
                        <a:rPr lang="en-US" sz="1400" dirty="0"/>
                        <a:t>Element ID extension</a:t>
                      </a:r>
                    </a:p>
                  </a:txBody>
                  <a:tcPr/>
                </a:tc>
                <a:tc>
                  <a:txBody>
                    <a:bodyPr/>
                    <a:lstStyle/>
                    <a:p>
                      <a:r>
                        <a:rPr lang="en-US" sz="1400" dirty="0"/>
                        <a:t>MLD common Info</a:t>
                      </a:r>
                    </a:p>
                  </a:txBody>
                  <a:tcPr/>
                </a:tc>
                <a:tc>
                  <a:txBody>
                    <a:bodyPr/>
                    <a:lstStyle/>
                    <a:p>
                      <a:r>
                        <a:rPr lang="en-US" sz="1400" dirty="0"/>
                        <a:t>Information about STA-1</a:t>
                      </a:r>
                    </a:p>
                  </a:txBody>
                  <a:tcPr/>
                </a:tc>
                <a:tc>
                  <a:txBody>
                    <a:bodyPr/>
                    <a:lstStyle/>
                    <a:p>
                      <a:r>
                        <a:rPr lang="en-US" sz="1400" dirty="0"/>
                        <a:t>…</a:t>
                      </a:r>
                    </a:p>
                  </a:txBody>
                  <a:tcPr/>
                </a:tc>
                <a:tc>
                  <a:txBody>
                    <a:bodyPr/>
                    <a:lstStyle/>
                    <a:p>
                      <a:r>
                        <a:rPr lang="en-US" sz="1400" dirty="0"/>
                        <a:t>Information </a:t>
                      </a:r>
                    </a:p>
                    <a:p>
                      <a:r>
                        <a:rPr lang="en-US" sz="1400" dirty="0"/>
                        <a:t>about  STA N</a:t>
                      </a:r>
                    </a:p>
                  </a:txBody>
                  <a:tcPr/>
                </a:tc>
                <a:extLst>
                  <a:ext uri="{0D108BD9-81ED-4DB2-BD59-A6C34878D82A}">
                    <a16:rowId xmlns:a16="http://schemas.microsoft.com/office/drawing/2014/main" val="276112770"/>
                  </a:ext>
                </a:extLst>
              </a:tr>
            </a:tbl>
          </a:graphicData>
        </a:graphic>
      </p:graphicFrame>
      <p:graphicFrame>
        <p:nvGraphicFramePr>
          <p:cNvPr id="15" name="Table 15">
            <a:extLst>
              <a:ext uri="{FF2B5EF4-FFF2-40B4-BE49-F238E27FC236}">
                <a16:creationId xmlns:a16="http://schemas.microsoft.com/office/drawing/2014/main" id="{A7F65D74-49B2-46A1-B9EC-03DC655FBA85}"/>
              </a:ext>
            </a:extLst>
          </p:cNvPr>
          <p:cNvGraphicFramePr>
            <a:graphicFrameLocks noGrp="1"/>
          </p:cNvGraphicFramePr>
          <p:nvPr>
            <p:extLst>
              <p:ext uri="{D42A27DB-BD31-4B8C-83A1-F6EECF244321}">
                <p14:modId xmlns:p14="http://schemas.microsoft.com/office/powerpoint/2010/main" val="252538696"/>
              </p:ext>
            </p:extLst>
          </p:nvPr>
        </p:nvGraphicFramePr>
        <p:xfrm>
          <a:off x="1067436" y="3159560"/>
          <a:ext cx="4800600" cy="640080"/>
        </p:xfrm>
        <a:graphic>
          <a:graphicData uri="http://schemas.openxmlformats.org/drawingml/2006/table">
            <a:tbl>
              <a:tblPr firstRow="1" bandRow="1">
                <a:tableStyleId>{5C22544A-7EE6-4342-B048-85BDC9FD1C3A}</a:tableStyleId>
              </a:tblPr>
              <a:tblGrid>
                <a:gridCol w="1228725">
                  <a:extLst>
                    <a:ext uri="{9D8B030D-6E8A-4147-A177-3AD203B41FA5}">
                      <a16:colId xmlns:a16="http://schemas.microsoft.com/office/drawing/2014/main" val="2228048841"/>
                    </a:ext>
                  </a:extLst>
                </a:gridCol>
                <a:gridCol w="1228725">
                  <a:extLst>
                    <a:ext uri="{9D8B030D-6E8A-4147-A177-3AD203B41FA5}">
                      <a16:colId xmlns:a16="http://schemas.microsoft.com/office/drawing/2014/main" val="598936678"/>
                    </a:ext>
                  </a:extLst>
                </a:gridCol>
                <a:gridCol w="1228725">
                  <a:extLst>
                    <a:ext uri="{9D8B030D-6E8A-4147-A177-3AD203B41FA5}">
                      <a16:colId xmlns:a16="http://schemas.microsoft.com/office/drawing/2014/main" val="3643846100"/>
                    </a:ext>
                  </a:extLst>
                </a:gridCol>
                <a:gridCol w="1114425">
                  <a:extLst>
                    <a:ext uri="{9D8B030D-6E8A-4147-A177-3AD203B41FA5}">
                      <a16:colId xmlns:a16="http://schemas.microsoft.com/office/drawing/2014/main" val="4075497195"/>
                    </a:ext>
                  </a:extLst>
                </a:gridCol>
              </a:tblGrid>
              <a:tr h="363309">
                <a:tc>
                  <a:txBody>
                    <a:bodyPr/>
                    <a:lstStyle/>
                    <a:p>
                      <a:r>
                        <a:rPr lang="en-US" sz="1200" dirty="0"/>
                        <a:t>Other params </a:t>
                      </a:r>
                    </a:p>
                  </a:txBody>
                  <a:tcPr/>
                </a:tc>
                <a:tc>
                  <a:txBody>
                    <a:bodyPr/>
                    <a:lstStyle/>
                    <a:p>
                      <a:r>
                        <a:rPr lang="en-US" sz="1200" dirty="0"/>
                        <a:t>SR/MR</a:t>
                      </a:r>
                    </a:p>
                  </a:txBody>
                  <a:tcPr/>
                </a:tc>
                <a:tc>
                  <a:txBody>
                    <a:bodyPr/>
                    <a:lstStyle/>
                    <a:p>
                      <a:r>
                        <a:rPr lang="en-US" sz="1200" dirty="0"/>
                        <a:t># of  Supportable links (N)</a:t>
                      </a:r>
                    </a:p>
                  </a:txBody>
                  <a:tcPr/>
                </a:tc>
                <a:tc>
                  <a:txBody>
                    <a:bodyPr/>
                    <a:lstStyle/>
                    <a:p>
                      <a:r>
                        <a:rPr lang="en-US" sz="1200" dirty="0">
                          <a:solidFill>
                            <a:srgbClr val="FF0000"/>
                          </a:solidFill>
                        </a:rPr>
                        <a:t># of  simultaneous links (M)</a:t>
                      </a:r>
                    </a:p>
                  </a:txBody>
                  <a:tcPr/>
                </a:tc>
                <a:extLst>
                  <a:ext uri="{0D108BD9-81ED-4DB2-BD59-A6C34878D82A}">
                    <a16:rowId xmlns:a16="http://schemas.microsoft.com/office/drawing/2014/main" val="681186273"/>
                  </a:ext>
                </a:extLst>
              </a:tr>
            </a:tbl>
          </a:graphicData>
        </a:graphic>
      </p:graphicFrame>
      <p:graphicFrame>
        <p:nvGraphicFramePr>
          <p:cNvPr id="36" name="Table 15">
            <a:extLst>
              <a:ext uri="{FF2B5EF4-FFF2-40B4-BE49-F238E27FC236}">
                <a16:creationId xmlns:a16="http://schemas.microsoft.com/office/drawing/2014/main" id="{C8000915-854E-4827-A84B-0351D25CC3CA}"/>
              </a:ext>
            </a:extLst>
          </p:cNvPr>
          <p:cNvGraphicFramePr>
            <a:graphicFrameLocks noGrp="1"/>
          </p:cNvGraphicFramePr>
          <p:nvPr>
            <p:extLst>
              <p:ext uri="{D42A27DB-BD31-4B8C-83A1-F6EECF244321}">
                <p14:modId xmlns:p14="http://schemas.microsoft.com/office/powerpoint/2010/main" val="3068105511"/>
              </p:ext>
            </p:extLst>
          </p:nvPr>
        </p:nvGraphicFramePr>
        <p:xfrm>
          <a:off x="685800" y="4672952"/>
          <a:ext cx="3706929" cy="822960"/>
        </p:xfrm>
        <a:graphic>
          <a:graphicData uri="http://schemas.openxmlformats.org/drawingml/2006/table">
            <a:tbl>
              <a:tblPr firstRow="1" bandRow="1">
                <a:tableStyleId>{5C22544A-7EE6-4342-B048-85BDC9FD1C3A}</a:tableStyleId>
              </a:tblPr>
              <a:tblGrid>
                <a:gridCol w="1235643">
                  <a:extLst>
                    <a:ext uri="{9D8B030D-6E8A-4147-A177-3AD203B41FA5}">
                      <a16:colId xmlns:a16="http://schemas.microsoft.com/office/drawing/2014/main" val="3701001011"/>
                    </a:ext>
                  </a:extLst>
                </a:gridCol>
                <a:gridCol w="1235643">
                  <a:extLst>
                    <a:ext uri="{9D8B030D-6E8A-4147-A177-3AD203B41FA5}">
                      <a16:colId xmlns:a16="http://schemas.microsoft.com/office/drawing/2014/main" val="2228048841"/>
                    </a:ext>
                  </a:extLst>
                </a:gridCol>
                <a:gridCol w="1235643">
                  <a:extLst>
                    <a:ext uri="{9D8B030D-6E8A-4147-A177-3AD203B41FA5}">
                      <a16:colId xmlns:a16="http://schemas.microsoft.com/office/drawing/2014/main" val="674857104"/>
                    </a:ext>
                  </a:extLst>
                </a:gridCol>
              </a:tblGrid>
              <a:tr h="711753">
                <a:tc>
                  <a:txBody>
                    <a:bodyPr/>
                    <a:lstStyle/>
                    <a:p>
                      <a:r>
                        <a:rPr lang="en-US" sz="1600" dirty="0"/>
                        <a:t>Other params</a:t>
                      </a:r>
                    </a:p>
                  </a:txBody>
                  <a:tcPr/>
                </a:tc>
                <a:tc>
                  <a:txBody>
                    <a:bodyPr/>
                    <a:lstStyle/>
                    <a:p>
                      <a:r>
                        <a:rPr lang="en-US" sz="1600" dirty="0">
                          <a:solidFill>
                            <a:srgbClr val="FF0000"/>
                          </a:solidFill>
                        </a:rPr>
                        <a:t>STR/NSTR (links 1&amp;2)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FF0000"/>
                          </a:solidFill>
                        </a:rPr>
                        <a:t>STR/NSTR (links 1&amp;3)</a:t>
                      </a:r>
                    </a:p>
                    <a:p>
                      <a:endParaRPr lang="en-US" sz="1600" dirty="0">
                        <a:solidFill>
                          <a:srgbClr val="FF0000"/>
                        </a:solidFill>
                      </a:endParaRPr>
                    </a:p>
                  </a:txBody>
                  <a:tcPr/>
                </a:tc>
                <a:extLst>
                  <a:ext uri="{0D108BD9-81ED-4DB2-BD59-A6C34878D82A}">
                    <a16:rowId xmlns:a16="http://schemas.microsoft.com/office/drawing/2014/main" val="681186273"/>
                  </a:ext>
                </a:extLst>
              </a:tr>
            </a:tbl>
          </a:graphicData>
        </a:graphic>
      </p:graphicFrame>
      <p:sp>
        <p:nvSpPr>
          <p:cNvPr id="37" name="TextBox 36">
            <a:extLst>
              <a:ext uri="{FF2B5EF4-FFF2-40B4-BE49-F238E27FC236}">
                <a16:creationId xmlns:a16="http://schemas.microsoft.com/office/drawing/2014/main" id="{7CF96A8E-58EE-4D43-832C-88712D57FF8C}"/>
              </a:ext>
            </a:extLst>
          </p:cNvPr>
          <p:cNvSpPr txBox="1"/>
          <p:nvPr/>
        </p:nvSpPr>
        <p:spPr>
          <a:xfrm>
            <a:off x="3781747" y="4188003"/>
            <a:ext cx="3429000" cy="338554"/>
          </a:xfrm>
          <a:prstGeom prst="rect">
            <a:avLst/>
          </a:prstGeom>
          <a:noFill/>
        </p:spPr>
        <p:txBody>
          <a:bodyPr wrap="square" rtlCol="0">
            <a:spAutoFit/>
          </a:bodyPr>
          <a:lstStyle/>
          <a:p>
            <a:r>
              <a:rPr lang="en-US" sz="1600" dirty="0">
                <a:solidFill>
                  <a:schemeClr val="tx1"/>
                </a:solidFill>
              </a:rPr>
              <a:t>N =3 &amp; M &gt; 1 case </a:t>
            </a:r>
          </a:p>
        </p:txBody>
      </p:sp>
      <p:sp>
        <p:nvSpPr>
          <p:cNvPr id="38" name="TextBox 37">
            <a:extLst>
              <a:ext uri="{FF2B5EF4-FFF2-40B4-BE49-F238E27FC236}">
                <a16:creationId xmlns:a16="http://schemas.microsoft.com/office/drawing/2014/main" id="{569E4E93-3172-46DE-9321-D086CAD7F511}"/>
              </a:ext>
            </a:extLst>
          </p:cNvPr>
          <p:cNvSpPr txBox="1"/>
          <p:nvPr/>
        </p:nvSpPr>
        <p:spPr>
          <a:xfrm>
            <a:off x="0" y="5438258"/>
            <a:ext cx="4164923" cy="338554"/>
          </a:xfrm>
          <a:prstGeom prst="rect">
            <a:avLst/>
          </a:prstGeom>
          <a:noFill/>
        </p:spPr>
        <p:txBody>
          <a:bodyPr wrap="none" rtlCol="0">
            <a:spAutoFit/>
          </a:bodyPr>
          <a:lstStyle/>
          <a:p>
            <a:r>
              <a:rPr lang="en-US" sz="1600" dirty="0">
                <a:solidFill>
                  <a:schemeClr val="tx1"/>
                </a:solidFill>
              </a:rPr>
              <a:t>Bits:         x                               1                        1</a:t>
            </a:r>
          </a:p>
        </p:txBody>
      </p:sp>
      <p:sp>
        <p:nvSpPr>
          <p:cNvPr id="26" name="TextBox 25">
            <a:extLst>
              <a:ext uri="{FF2B5EF4-FFF2-40B4-BE49-F238E27FC236}">
                <a16:creationId xmlns:a16="http://schemas.microsoft.com/office/drawing/2014/main" id="{0D43ADD6-3445-4FC7-83A2-7519F0B118F7}"/>
              </a:ext>
            </a:extLst>
          </p:cNvPr>
          <p:cNvSpPr txBox="1"/>
          <p:nvPr/>
        </p:nvSpPr>
        <p:spPr>
          <a:xfrm>
            <a:off x="5904941" y="3238693"/>
            <a:ext cx="2611612" cy="461665"/>
          </a:xfrm>
          <a:prstGeom prst="rect">
            <a:avLst/>
          </a:prstGeom>
          <a:noFill/>
        </p:spPr>
        <p:txBody>
          <a:bodyPr wrap="none" rtlCol="0">
            <a:spAutoFit/>
          </a:bodyPr>
          <a:lstStyle/>
          <a:p>
            <a:r>
              <a:rPr lang="en-US" dirty="0">
                <a:solidFill>
                  <a:schemeClr val="tx1"/>
                </a:solidFill>
              </a:rPr>
              <a:t>MLD common Info</a:t>
            </a:r>
          </a:p>
        </p:txBody>
      </p:sp>
      <p:sp>
        <p:nvSpPr>
          <p:cNvPr id="39" name="TextBox 38">
            <a:extLst>
              <a:ext uri="{FF2B5EF4-FFF2-40B4-BE49-F238E27FC236}">
                <a16:creationId xmlns:a16="http://schemas.microsoft.com/office/drawing/2014/main" id="{92D82F51-24DD-4F05-B4D2-84EB609A0DA0}"/>
              </a:ext>
            </a:extLst>
          </p:cNvPr>
          <p:cNvSpPr txBox="1"/>
          <p:nvPr/>
        </p:nvSpPr>
        <p:spPr>
          <a:xfrm>
            <a:off x="534193" y="3749209"/>
            <a:ext cx="4831772" cy="338554"/>
          </a:xfrm>
          <a:prstGeom prst="rect">
            <a:avLst/>
          </a:prstGeom>
          <a:noFill/>
        </p:spPr>
        <p:txBody>
          <a:bodyPr wrap="none" rtlCol="0">
            <a:spAutoFit/>
          </a:bodyPr>
          <a:lstStyle/>
          <a:p>
            <a:r>
              <a:rPr lang="en-US" sz="1600" dirty="0">
                <a:solidFill>
                  <a:schemeClr val="tx1"/>
                </a:solidFill>
              </a:rPr>
              <a:t>Bits:         x                  1                           2                     2</a:t>
            </a:r>
          </a:p>
        </p:txBody>
      </p:sp>
      <p:sp>
        <p:nvSpPr>
          <p:cNvPr id="18" name="TextBox 17">
            <a:extLst>
              <a:ext uri="{FF2B5EF4-FFF2-40B4-BE49-F238E27FC236}">
                <a16:creationId xmlns:a16="http://schemas.microsoft.com/office/drawing/2014/main" id="{616029A4-70A6-4E7E-A45B-E227EC0D1A42}"/>
              </a:ext>
            </a:extLst>
          </p:cNvPr>
          <p:cNvSpPr txBox="1"/>
          <p:nvPr/>
        </p:nvSpPr>
        <p:spPr>
          <a:xfrm>
            <a:off x="824764" y="5850652"/>
            <a:ext cx="3429000" cy="338554"/>
          </a:xfrm>
          <a:prstGeom prst="rect">
            <a:avLst/>
          </a:prstGeom>
          <a:noFill/>
        </p:spPr>
        <p:txBody>
          <a:bodyPr wrap="square" rtlCol="0">
            <a:spAutoFit/>
          </a:bodyPr>
          <a:lstStyle/>
          <a:p>
            <a:r>
              <a:rPr lang="en-US" sz="1600" dirty="0">
                <a:solidFill>
                  <a:schemeClr val="tx1"/>
                </a:solidFill>
              </a:rPr>
              <a:t>Information about STA-1. </a:t>
            </a:r>
          </a:p>
        </p:txBody>
      </p:sp>
      <p:graphicFrame>
        <p:nvGraphicFramePr>
          <p:cNvPr id="19" name="Table 15">
            <a:extLst>
              <a:ext uri="{FF2B5EF4-FFF2-40B4-BE49-F238E27FC236}">
                <a16:creationId xmlns:a16="http://schemas.microsoft.com/office/drawing/2014/main" id="{9BAD5CC8-EB50-4C67-B125-95356D2DB6A2}"/>
              </a:ext>
            </a:extLst>
          </p:cNvPr>
          <p:cNvGraphicFramePr>
            <a:graphicFrameLocks noGrp="1"/>
          </p:cNvGraphicFramePr>
          <p:nvPr>
            <p:extLst>
              <p:ext uri="{D42A27DB-BD31-4B8C-83A1-F6EECF244321}">
                <p14:modId xmlns:p14="http://schemas.microsoft.com/office/powerpoint/2010/main" val="1111295084"/>
              </p:ext>
            </p:extLst>
          </p:nvPr>
        </p:nvGraphicFramePr>
        <p:xfrm>
          <a:off x="4571206" y="4737460"/>
          <a:ext cx="2471286" cy="711753"/>
        </p:xfrm>
        <a:graphic>
          <a:graphicData uri="http://schemas.openxmlformats.org/drawingml/2006/table">
            <a:tbl>
              <a:tblPr firstRow="1" bandRow="1">
                <a:tableStyleId>{5C22544A-7EE6-4342-B048-85BDC9FD1C3A}</a:tableStyleId>
              </a:tblPr>
              <a:tblGrid>
                <a:gridCol w="1235643">
                  <a:extLst>
                    <a:ext uri="{9D8B030D-6E8A-4147-A177-3AD203B41FA5}">
                      <a16:colId xmlns:a16="http://schemas.microsoft.com/office/drawing/2014/main" val="3701001011"/>
                    </a:ext>
                  </a:extLst>
                </a:gridCol>
                <a:gridCol w="1235643">
                  <a:extLst>
                    <a:ext uri="{9D8B030D-6E8A-4147-A177-3AD203B41FA5}">
                      <a16:colId xmlns:a16="http://schemas.microsoft.com/office/drawing/2014/main" val="2228048841"/>
                    </a:ext>
                  </a:extLst>
                </a:gridCol>
              </a:tblGrid>
              <a:tr h="711753">
                <a:tc>
                  <a:txBody>
                    <a:bodyPr/>
                    <a:lstStyle/>
                    <a:p>
                      <a:r>
                        <a:rPr lang="en-US" sz="1600" dirty="0"/>
                        <a:t>Other params</a:t>
                      </a:r>
                    </a:p>
                  </a:txBody>
                  <a:tcPr/>
                </a:tc>
                <a:tc>
                  <a:txBody>
                    <a:bodyPr/>
                    <a:lstStyle/>
                    <a:p>
                      <a:r>
                        <a:rPr lang="en-US" sz="1600" dirty="0">
                          <a:solidFill>
                            <a:srgbClr val="FF0000"/>
                          </a:solidFill>
                        </a:rPr>
                        <a:t>STR/NSTR (links 2&amp;3)</a:t>
                      </a:r>
                    </a:p>
                  </a:txBody>
                  <a:tcPr/>
                </a:tc>
                <a:extLst>
                  <a:ext uri="{0D108BD9-81ED-4DB2-BD59-A6C34878D82A}">
                    <a16:rowId xmlns:a16="http://schemas.microsoft.com/office/drawing/2014/main" val="681186273"/>
                  </a:ext>
                </a:extLst>
              </a:tr>
            </a:tbl>
          </a:graphicData>
        </a:graphic>
      </p:graphicFrame>
      <p:sp>
        <p:nvSpPr>
          <p:cNvPr id="20" name="TextBox 19">
            <a:extLst>
              <a:ext uri="{FF2B5EF4-FFF2-40B4-BE49-F238E27FC236}">
                <a16:creationId xmlns:a16="http://schemas.microsoft.com/office/drawing/2014/main" id="{9DFB2441-D28A-40A6-8E51-99A3BEF003B1}"/>
              </a:ext>
            </a:extLst>
          </p:cNvPr>
          <p:cNvSpPr txBox="1"/>
          <p:nvPr/>
        </p:nvSpPr>
        <p:spPr>
          <a:xfrm>
            <a:off x="3874659" y="5445165"/>
            <a:ext cx="5211683" cy="338554"/>
          </a:xfrm>
          <a:prstGeom prst="rect">
            <a:avLst/>
          </a:prstGeom>
          <a:noFill/>
        </p:spPr>
        <p:txBody>
          <a:bodyPr wrap="none" rtlCol="0">
            <a:spAutoFit/>
          </a:bodyPr>
          <a:lstStyle/>
          <a:p>
            <a:r>
              <a:rPr lang="en-US" sz="1600" dirty="0">
                <a:solidFill>
                  <a:schemeClr val="tx1"/>
                </a:solidFill>
              </a:rPr>
              <a:t>              x                               1                        x                       </a:t>
            </a:r>
          </a:p>
        </p:txBody>
      </p:sp>
      <p:sp>
        <p:nvSpPr>
          <p:cNvPr id="21" name="TextBox 20">
            <a:extLst>
              <a:ext uri="{FF2B5EF4-FFF2-40B4-BE49-F238E27FC236}">
                <a16:creationId xmlns:a16="http://schemas.microsoft.com/office/drawing/2014/main" id="{385A408A-6ED6-4B95-9C06-4AE73DF0CF97}"/>
              </a:ext>
            </a:extLst>
          </p:cNvPr>
          <p:cNvSpPr txBox="1"/>
          <p:nvPr/>
        </p:nvSpPr>
        <p:spPr>
          <a:xfrm>
            <a:off x="4477532" y="5729928"/>
            <a:ext cx="3429000" cy="338554"/>
          </a:xfrm>
          <a:prstGeom prst="rect">
            <a:avLst/>
          </a:prstGeom>
          <a:noFill/>
        </p:spPr>
        <p:txBody>
          <a:bodyPr wrap="square" rtlCol="0">
            <a:spAutoFit/>
          </a:bodyPr>
          <a:lstStyle/>
          <a:p>
            <a:r>
              <a:rPr lang="en-US" sz="1600" dirty="0">
                <a:solidFill>
                  <a:schemeClr val="tx1"/>
                </a:solidFill>
              </a:rPr>
              <a:t>Information about STA-2. </a:t>
            </a:r>
          </a:p>
        </p:txBody>
      </p:sp>
      <p:graphicFrame>
        <p:nvGraphicFramePr>
          <p:cNvPr id="22" name="Table 15">
            <a:extLst>
              <a:ext uri="{FF2B5EF4-FFF2-40B4-BE49-F238E27FC236}">
                <a16:creationId xmlns:a16="http://schemas.microsoft.com/office/drawing/2014/main" id="{44A2E460-4462-4F1A-9C45-E434AAC275DE}"/>
              </a:ext>
            </a:extLst>
          </p:cNvPr>
          <p:cNvGraphicFramePr>
            <a:graphicFrameLocks noGrp="1"/>
          </p:cNvGraphicFramePr>
          <p:nvPr>
            <p:extLst>
              <p:ext uri="{D42A27DB-BD31-4B8C-83A1-F6EECF244321}">
                <p14:modId xmlns:p14="http://schemas.microsoft.com/office/powerpoint/2010/main" val="3977292695"/>
              </p:ext>
            </p:extLst>
          </p:nvPr>
        </p:nvGraphicFramePr>
        <p:xfrm>
          <a:off x="7371662" y="4725148"/>
          <a:ext cx="1235643" cy="711753"/>
        </p:xfrm>
        <a:graphic>
          <a:graphicData uri="http://schemas.openxmlformats.org/drawingml/2006/table">
            <a:tbl>
              <a:tblPr firstRow="1" bandRow="1">
                <a:tableStyleId>{5C22544A-7EE6-4342-B048-85BDC9FD1C3A}</a:tableStyleId>
              </a:tblPr>
              <a:tblGrid>
                <a:gridCol w="1235643">
                  <a:extLst>
                    <a:ext uri="{9D8B030D-6E8A-4147-A177-3AD203B41FA5}">
                      <a16:colId xmlns:a16="http://schemas.microsoft.com/office/drawing/2014/main" val="3701001011"/>
                    </a:ext>
                  </a:extLst>
                </a:gridCol>
              </a:tblGrid>
              <a:tr h="711753">
                <a:tc>
                  <a:txBody>
                    <a:bodyPr/>
                    <a:lstStyle/>
                    <a:p>
                      <a:r>
                        <a:rPr lang="en-US" sz="1600" dirty="0"/>
                        <a:t>Other params</a:t>
                      </a:r>
                    </a:p>
                  </a:txBody>
                  <a:tcPr/>
                </a:tc>
                <a:extLst>
                  <a:ext uri="{0D108BD9-81ED-4DB2-BD59-A6C34878D82A}">
                    <a16:rowId xmlns:a16="http://schemas.microsoft.com/office/drawing/2014/main" val="681186273"/>
                  </a:ext>
                </a:extLst>
              </a:tr>
            </a:tbl>
          </a:graphicData>
        </a:graphic>
      </p:graphicFrame>
      <p:sp>
        <p:nvSpPr>
          <p:cNvPr id="23" name="TextBox 22">
            <a:extLst>
              <a:ext uri="{FF2B5EF4-FFF2-40B4-BE49-F238E27FC236}">
                <a16:creationId xmlns:a16="http://schemas.microsoft.com/office/drawing/2014/main" id="{6A09D9EA-9219-4CD2-85F0-04F9E6BE56F1}"/>
              </a:ext>
            </a:extLst>
          </p:cNvPr>
          <p:cNvSpPr txBox="1"/>
          <p:nvPr/>
        </p:nvSpPr>
        <p:spPr>
          <a:xfrm>
            <a:off x="7306695" y="5667995"/>
            <a:ext cx="3429000" cy="584775"/>
          </a:xfrm>
          <a:prstGeom prst="rect">
            <a:avLst/>
          </a:prstGeom>
          <a:noFill/>
        </p:spPr>
        <p:txBody>
          <a:bodyPr wrap="square" rtlCol="0">
            <a:spAutoFit/>
          </a:bodyPr>
          <a:lstStyle/>
          <a:p>
            <a:r>
              <a:rPr lang="en-US" sz="1600" dirty="0">
                <a:solidFill>
                  <a:schemeClr val="tx1"/>
                </a:solidFill>
              </a:rPr>
              <a:t>Information about </a:t>
            </a:r>
          </a:p>
          <a:p>
            <a:r>
              <a:rPr lang="en-US" sz="1600" dirty="0">
                <a:solidFill>
                  <a:schemeClr val="tx1"/>
                </a:solidFill>
              </a:rPr>
              <a:t>STA-3. </a:t>
            </a:r>
          </a:p>
        </p:txBody>
      </p:sp>
    </p:spTree>
    <p:extLst>
      <p:ext uri="{BB962C8B-B14F-4D97-AF65-F5344CB8AC3E}">
        <p14:creationId xmlns:p14="http://schemas.microsoft.com/office/powerpoint/2010/main" val="323506766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10850</TotalTime>
  <Words>1956</Words>
  <Application>Microsoft Office PowerPoint</Application>
  <PresentationFormat>On-screen Show (4:3)</PresentationFormat>
  <Paragraphs>241</Paragraphs>
  <Slides>18</Slides>
  <Notes>7</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2" baseType="lpstr">
      <vt:lpstr>Arial</vt:lpstr>
      <vt:lpstr>Times New Roman</vt:lpstr>
      <vt:lpstr>Office Theme</vt:lpstr>
      <vt:lpstr>Document</vt:lpstr>
      <vt:lpstr>STR capability signalling</vt:lpstr>
      <vt:lpstr>Abstract</vt:lpstr>
      <vt:lpstr>Background (ML channel access)</vt:lpstr>
      <vt:lpstr>Background (ML capability signaling)</vt:lpstr>
      <vt:lpstr>Assumption:</vt:lpstr>
      <vt:lpstr>Proposal</vt:lpstr>
      <vt:lpstr>Signaling of STR/NSTR capability</vt:lpstr>
      <vt:lpstr>Signaling of STR capability (contd.)</vt:lpstr>
      <vt:lpstr>Signaling of STR capability (contd.)</vt:lpstr>
      <vt:lpstr>Comparison and Usage</vt:lpstr>
      <vt:lpstr>EMLSR/EMLMR support</vt:lpstr>
      <vt:lpstr>Summary</vt:lpstr>
      <vt:lpstr>SP 1</vt:lpstr>
      <vt:lpstr>SP 2</vt:lpstr>
      <vt:lpstr>SP 3</vt:lpstr>
      <vt:lpstr>Definition of constrained MLO</vt:lpstr>
      <vt:lpstr>Proposal (Contd.)</vt:lpstr>
      <vt:lpstr>  20/0226r5 (MLO Constraint Indication and Operating Mode, Sharan Naribole, Samsung)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Das, Dibakar</dc:creator>
  <cp:keywords>CTPClassification=CTP_NT</cp:keywords>
  <cp:lastModifiedBy>Das, Dibakar</cp:lastModifiedBy>
  <cp:revision>189</cp:revision>
  <cp:lastPrinted>1601-01-01T00:00:00Z</cp:lastPrinted>
  <dcterms:created xsi:type="dcterms:W3CDTF">2020-06-24T18:17:52Z</dcterms:created>
  <dcterms:modified xsi:type="dcterms:W3CDTF">2020-11-30T01:20:52Z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07aef629-190d-408e-9a1e-0010db2378d3</vt:lpwstr>
  </property>
  <property fmtid="{D5CDD505-2E9C-101B-9397-08002B2CF9AE}" pid="3" name="CTP_TimeStamp">
    <vt:lpwstr>2020-07-27 19:59:40Z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