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5" r:id="rId4"/>
    <p:sldId id="274" r:id="rId5"/>
    <p:sldId id="275" r:id="rId6"/>
    <p:sldId id="278" r:id="rId7"/>
    <p:sldId id="267" r:id="rId8"/>
    <p:sldId id="268" r:id="rId9"/>
    <p:sldId id="269" r:id="rId10"/>
    <p:sldId id="280" r:id="rId11"/>
    <p:sldId id="272" r:id="rId12"/>
    <p:sldId id="279" r:id="rId13"/>
    <p:sldId id="271" r:id="rId14"/>
    <p:sldId id="277" r:id="rId15"/>
    <p:sldId id="276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s, Dibakar" initials="DD" lastIdx="1" clrIdx="0">
    <p:extLst>
      <p:ext uri="{19B8F6BF-5375-455C-9EA6-DF929625EA0E}">
        <p15:presenceInfo xmlns:p15="http://schemas.microsoft.com/office/powerpoint/2012/main" userId="S::dibakar.das@intel.com::5555b401-5ad5-4206-a20e-01f22605f8f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8" autoAdjust="0"/>
    <p:restoredTop sz="88978" autoAdjust="0"/>
  </p:normalViewPr>
  <p:slideViewPr>
    <p:cSldViewPr>
      <p:cViewPr varScale="1">
        <p:scale>
          <a:sx n="55" d="100"/>
          <a:sy n="55" d="100"/>
        </p:scale>
        <p:origin x="1624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7-27T12:54:44.289" idx="1">
    <p:pos x="4614" y="2634"/>
    <p:text>includes both STR and NSTR.. clarify.</p:text>
    <p:extLst>
      <p:ext uri="{C676402C-5697-4E1C-873F-D02D1690AC5C}">
        <p15:threadingInfo xmlns:p15="http://schemas.microsoft.com/office/powerpoint/2012/main" timeZoneBias="42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 Check </a:t>
            </a:r>
            <a:r>
              <a:rPr lang="en-US" dirty="0" err="1"/>
              <a:t>MTk</a:t>
            </a:r>
            <a:r>
              <a:rPr lang="en-US" dirty="0"/>
              <a:t> contrib.. :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26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Instead of </a:t>
            </a:r>
            <a:r>
              <a:rPr lang="en-US" sz="1200" dirty="0"/>
              <a:t>Receiver minimum input level should it be CCA sensitivity for primary 20 MHz channel ? The latter seems to be less conservative.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492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2.4 and 5/6.. ?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43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can also consider a STR Capability Info element which could be scalable to more than 3 links but has a bit higher overhead.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52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an example clarifying linked/ other way to identify STA profile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938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an example clarifying linked/ other way to identify STA profile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297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5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802.11-20/1085r1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 capability signalling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2020-07-22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230436"/>
              </p:ext>
            </p:extLst>
          </p:nvPr>
        </p:nvGraphicFramePr>
        <p:xfrm>
          <a:off x="519113" y="2281238"/>
          <a:ext cx="8124825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1" name="Document" r:id="rId4" imgW="8245941" imgH="2538860" progId="Word.Document.8">
                  <p:embed/>
                </p:oleObj>
              </mc:Choice>
              <mc:Fallback>
                <p:oleObj name="Document" r:id="rId4" imgW="8245941" imgH="253886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1238"/>
                        <a:ext cx="8124825" cy="2492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46139-5B66-46E4-B648-DC8BC5A19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62651"/>
            <a:ext cx="7770813" cy="1065213"/>
          </a:xfrm>
        </p:spPr>
        <p:txBody>
          <a:bodyPr/>
          <a:lstStyle/>
          <a:p>
            <a:r>
              <a:rPr lang="en-US" dirty="0"/>
              <a:t>Signaling of STR capability (contd.)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77DE1-94E3-4F74-B076-1F3351F18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193" y="1509793"/>
            <a:ext cx="7770813" cy="7755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Option 3: mixed mode between Option 1 &amp; 2 where the bitmap signaling is inside STA-profile </a:t>
            </a:r>
            <a:r>
              <a:rPr lang="en-US" sz="1800" u="sng" dirty="0"/>
              <a:t>without duplication</a:t>
            </a:r>
            <a:r>
              <a:rPr lang="en-US" sz="1800" dirty="0"/>
              <a:t>.   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E2966-2276-4B4F-AB80-C923A8434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D0B9D-5D57-408A-A88F-EA478ED2D6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A8BA89-CE24-4CF2-A9F9-61B674C0A5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5842C5E7-1E9D-4DCE-A5FB-8D8AF55CC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330781"/>
              </p:ext>
            </p:extLst>
          </p:nvPr>
        </p:nvGraphicFramePr>
        <p:xfrm>
          <a:off x="392985" y="2176572"/>
          <a:ext cx="730408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441">
                  <a:extLst>
                    <a:ext uri="{9D8B030D-6E8A-4147-A177-3AD203B41FA5}">
                      <a16:colId xmlns:a16="http://schemas.microsoft.com/office/drawing/2014/main" val="1397759439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227301460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669089798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2978872290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3737975209"/>
                    </a:ext>
                  </a:extLst>
                </a:gridCol>
                <a:gridCol w="378390">
                  <a:extLst>
                    <a:ext uri="{9D8B030D-6E8A-4147-A177-3AD203B41FA5}">
                      <a16:colId xmlns:a16="http://schemas.microsoft.com/office/drawing/2014/main" val="2603546753"/>
                    </a:ext>
                  </a:extLst>
                </a:gridCol>
                <a:gridCol w="1708492">
                  <a:extLst>
                    <a:ext uri="{9D8B030D-6E8A-4147-A177-3AD203B41FA5}">
                      <a16:colId xmlns:a16="http://schemas.microsoft.com/office/drawing/2014/main" val="396640790"/>
                    </a:ext>
                  </a:extLst>
                </a:gridCol>
              </a:tblGrid>
              <a:tr h="197441">
                <a:tc>
                  <a:txBody>
                    <a:bodyPr/>
                    <a:lstStyle/>
                    <a:p>
                      <a:r>
                        <a:rPr lang="en-US" sz="1400" dirty="0"/>
                        <a:t>Element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Element ID extension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MLD common 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Information about STA-1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Information </a:t>
                      </a:r>
                    </a:p>
                    <a:p>
                      <a:r>
                        <a:rPr lang="en-US" sz="1400" dirty="0"/>
                        <a:t>about  STA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12770"/>
                  </a:ext>
                </a:extLst>
              </a:tr>
            </a:tbl>
          </a:graphicData>
        </a:graphic>
      </p:graphicFrame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A7F65D74-49B2-46A1-B9EC-03DC655FB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086829"/>
              </p:ext>
            </p:extLst>
          </p:nvPr>
        </p:nvGraphicFramePr>
        <p:xfrm>
          <a:off x="1067436" y="3159560"/>
          <a:ext cx="4800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8725">
                  <a:extLst>
                    <a:ext uri="{9D8B030D-6E8A-4147-A177-3AD203B41FA5}">
                      <a16:colId xmlns:a16="http://schemas.microsoft.com/office/drawing/2014/main" val="2228048841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598936678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3643846100"/>
                    </a:ext>
                  </a:extLst>
                </a:gridCol>
                <a:gridCol w="1114425">
                  <a:extLst>
                    <a:ext uri="{9D8B030D-6E8A-4147-A177-3AD203B41FA5}">
                      <a16:colId xmlns:a16="http://schemas.microsoft.com/office/drawing/2014/main" val="4075497195"/>
                    </a:ext>
                  </a:extLst>
                </a:gridCol>
              </a:tblGrid>
              <a:tr h="363309">
                <a:tc>
                  <a:txBody>
                    <a:bodyPr/>
                    <a:lstStyle/>
                    <a:p>
                      <a:r>
                        <a:rPr lang="en-US" sz="1200" dirty="0"/>
                        <a:t>Other params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SR/MR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# of  Supportable links 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# of max simultaneous links (M)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graphicFrame>
        <p:nvGraphicFramePr>
          <p:cNvPr id="36" name="Table 15">
            <a:extLst>
              <a:ext uri="{FF2B5EF4-FFF2-40B4-BE49-F238E27FC236}">
                <a16:creationId xmlns:a16="http://schemas.microsoft.com/office/drawing/2014/main" id="{C8000915-854E-4827-A84B-0351D25CC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105511"/>
              </p:ext>
            </p:extLst>
          </p:nvPr>
        </p:nvGraphicFramePr>
        <p:xfrm>
          <a:off x="685800" y="4672952"/>
          <a:ext cx="3706929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5643">
                  <a:extLst>
                    <a:ext uri="{9D8B030D-6E8A-4147-A177-3AD203B41FA5}">
                      <a16:colId xmlns:a16="http://schemas.microsoft.com/office/drawing/2014/main" val="3701001011"/>
                    </a:ext>
                  </a:extLst>
                </a:gridCol>
                <a:gridCol w="1235643">
                  <a:extLst>
                    <a:ext uri="{9D8B030D-6E8A-4147-A177-3AD203B41FA5}">
                      <a16:colId xmlns:a16="http://schemas.microsoft.com/office/drawing/2014/main" val="2228048841"/>
                    </a:ext>
                  </a:extLst>
                </a:gridCol>
                <a:gridCol w="1235643">
                  <a:extLst>
                    <a:ext uri="{9D8B030D-6E8A-4147-A177-3AD203B41FA5}">
                      <a16:colId xmlns:a16="http://schemas.microsoft.com/office/drawing/2014/main" val="674857104"/>
                    </a:ext>
                  </a:extLst>
                </a:gridCol>
              </a:tblGrid>
              <a:tr h="711753">
                <a:tc>
                  <a:txBody>
                    <a:bodyPr/>
                    <a:lstStyle/>
                    <a:p>
                      <a:r>
                        <a:rPr lang="en-US" sz="1600" dirty="0"/>
                        <a:t>Other params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STR/NSTR (links 1&amp;2)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STR/NSTR (links 1&amp;3)</a:t>
                      </a:r>
                    </a:p>
                    <a:p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7CF96A8E-58EE-4D43-832C-88712D57FF8C}"/>
              </a:ext>
            </a:extLst>
          </p:cNvPr>
          <p:cNvSpPr txBox="1"/>
          <p:nvPr/>
        </p:nvSpPr>
        <p:spPr>
          <a:xfrm>
            <a:off x="3781747" y="4188003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 =3 &amp; M &gt; 1 case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69E4E93-3172-46DE-9321-D086CAD7F511}"/>
              </a:ext>
            </a:extLst>
          </p:cNvPr>
          <p:cNvSpPr txBox="1"/>
          <p:nvPr/>
        </p:nvSpPr>
        <p:spPr>
          <a:xfrm>
            <a:off x="0" y="5438258"/>
            <a:ext cx="41649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Bits:         x                               1                        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D43ADD6-3445-4FC7-83A2-7519F0B118F7}"/>
              </a:ext>
            </a:extLst>
          </p:cNvPr>
          <p:cNvSpPr txBox="1"/>
          <p:nvPr/>
        </p:nvSpPr>
        <p:spPr>
          <a:xfrm>
            <a:off x="5904941" y="3238693"/>
            <a:ext cx="2611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MLD common Info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2D82F51-24DD-4F05-B4D2-84EB609A0DA0}"/>
              </a:ext>
            </a:extLst>
          </p:cNvPr>
          <p:cNvSpPr txBox="1"/>
          <p:nvPr/>
        </p:nvSpPr>
        <p:spPr>
          <a:xfrm>
            <a:off x="534193" y="3749209"/>
            <a:ext cx="4831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Bits:         x                  1                           2                     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16029A4-70A6-4E7E-A45B-E227EC0D1A42}"/>
              </a:ext>
            </a:extLst>
          </p:cNvPr>
          <p:cNvSpPr txBox="1"/>
          <p:nvPr/>
        </p:nvSpPr>
        <p:spPr>
          <a:xfrm>
            <a:off x="824764" y="5850652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Information about STA-1. </a:t>
            </a:r>
          </a:p>
        </p:txBody>
      </p:sp>
      <p:graphicFrame>
        <p:nvGraphicFramePr>
          <p:cNvPr id="19" name="Table 15">
            <a:extLst>
              <a:ext uri="{FF2B5EF4-FFF2-40B4-BE49-F238E27FC236}">
                <a16:creationId xmlns:a16="http://schemas.microsoft.com/office/drawing/2014/main" id="{9BAD5CC8-EB50-4C67-B125-95356D2DB6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295084"/>
              </p:ext>
            </p:extLst>
          </p:nvPr>
        </p:nvGraphicFramePr>
        <p:xfrm>
          <a:off x="4571206" y="4737460"/>
          <a:ext cx="2471286" cy="711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5643">
                  <a:extLst>
                    <a:ext uri="{9D8B030D-6E8A-4147-A177-3AD203B41FA5}">
                      <a16:colId xmlns:a16="http://schemas.microsoft.com/office/drawing/2014/main" val="3701001011"/>
                    </a:ext>
                  </a:extLst>
                </a:gridCol>
                <a:gridCol w="1235643">
                  <a:extLst>
                    <a:ext uri="{9D8B030D-6E8A-4147-A177-3AD203B41FA5}">
                      <a16:colId xmlns:a16="http://schemas.microsoft.com/office/drawing/2014/main" val="2228048841"/>
                    </a:ext>
                  </a:extLst>
                </a:gridCol>
              </a:tblGrid>
              <a:tr h="711753">
                <a:tc>
                  <a:txBody>
                    <a:bodyPr/>
                    <a:lstStyle/>
                    <a:p>
                      <a:r>
                        <a:rPr lang="en-US" sz="1600" dirty="0"/>
                        <a:t>Other params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STR/NSTR (links 2&amp;3)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9DFB2441-D28A-40A6-8E51-99A3BEF003B1}"/>
              </a:ext>
            </a:extLst>
          </p:cNvPr>
          <p:cNvSpPr txBox="1"/>
          <p:nvPr/>
        </p:nvSpPr>
        <p:spPr>
          <a:xfrm>
            <a:off x="3874659" y="5445165"/>
            <a:ext cx="52116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             x                               1                        x                     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85A408A-6ED6-4B95-9C06-4AE73DF0CF97}"/>
              </a:ext>
            </a:extLst>
          </p:cNvPr>
          <p:cNvSpPr txBox="1"/>
          <p:nvPr/>
        </p:nvSpPr>
        <p:spPr>
          <a:xfrm>
            <a:off x="4477532" y="5729928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Information about STA-2. </a:t>
            </a:r>
          </a:p>
        </p:txBody>
      </p:sp>
      <p:graphicFrame>
        <p:nvGraphicFramePr>
          <p:cNvPr id="22" name="Table 15">
            <a:extLst>
              <a:ext uri="{FF2B5EF4-FFF2-40B4-BE49-F238E27FC236}">
                <a16:creationId xmlns:a16="http://schemas.microsoft.com/office/drawing/2014/main" id="{44A2E460-4462-4F1A-9C45-E434AAC275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292695"/>
              </p:ext>
            </p:extLst>
          </p:nvPr>
        </p:nvGraphicFramePr>
        <p:xfrm>
          <a:off x="7371662" y="4725148"/>
          <a:ext cx="1235643" cy="711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5643">
                  <a:extLst>
                    <a:ext uri="{9D8B030D-6E8A-4147-A177-3AD203B41FA5}">
                      <a16:colId xmlns:a16="http://schemas.microsoft.com/office/drawing/2014/main" val="3701001011"/>
                    </a:ext>
                  </a:extLst>
                </a:gridCol>
              </a:tblGrid>
              <a:tr h="711753">
                <a:tc>
                  <a:txBody>
                    <a:bodyPr/>
                    <a:lstStyle/>
                    <a:p>
                      <a:r>
                        <a:rPr lang="en-US" sz="1600" dirty="0"/>
                        <a:t>Other params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6A09D9EA-9219-4CD2-85F0-04F9E6BE56F1}"/>
              </a:ext>
            </a:extLst>
          </p:cNvPr>
          <p:cNvSpPr txBox="1"/>
          <p:nvPr/>
        </p:nvSpPr>
        <p:spPr>
          <a:xfrm>
            <a:off x="7306695" y="5667995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Information about </a:t>
            </a:r>
          </a:p>
          <a:p>
            <a:r>
              <a:rPr lang="en-US" sz="1600" dirty="0">
                <a:solidFill>
                  <a:schemeClr val="tx1"/>
                </a:solidFill>
              </a:rPr>
              <a:t>STA-3. </a:t>
            </a:r>
          </a:p>
        </p:txBody>
      </p:sp>
    </p:spTree>
    <p:extLst>
      <p:ext uri="{BB962C8B-B14F-4D97-AF65-F5344CB8AC3E}">
        <p14:creationId xmlns:p14="http://schemas.microsoft.com/office/powerpoint/2010/main" val="3235067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14EC5-555B-420E-8B8F-890E95519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and 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DC21A-640A-4E87-8CE7-E18EBF952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 or 3 is preferable because even though it has slightly higher overhead, the parsing may be easier.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 non-AP STA side,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Probe Request does not contain STR Capability Info.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Association Request contains </a:t>
            </a:r>
            <a:r>
              <a:rPr lang="en-US" strike="sngStrike" dirty="0"/>
              <a:t>complete</a:t>
            </a:r>
            <a:r>
              <a:rPr lang="en-US" dirty="0"/>
              <a:t> STR Cap Info.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 AP side,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MLD level Probe Response and Association Response contains all the STR Capability Info at the AP side.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only  soft-AP MLD can be non-STR.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3D9E87-4EA3-4C3C-BEFD-13302EDE79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EC5E0-C360-4F98-AFFE-5EA9A651E6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69A6BE-387C-4AFA-9B23-6707A9E2E2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440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9E36E-87CB-4C70-AF3D-6A583675E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2001D-DF0B-44B4-8199-74B6FB8BE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bitmap to signal pairwise STR/NSTR capability of an MLD.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Signaling to be carried in the ML element during MLO Setup.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8CC81-E62B-4C0F-B5A7-28CFCB5285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844B9-7AD0-47EC-B173-BEE4023425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B3D3D7-E0FB-4648-8A02-4CE027D74B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1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55D6D-6313-48E4-9911-5D33C51E9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F74CF-AFBE-45C0-A73C-8103F3E95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581" y="1524000"/>
            <a:ext cx="8532019" cy="4113213"/>
          </a:xfrm>
        </p:spPr>
        <p:txBody>
          <a:bodyPr/>
          <a:lstStyle/>
          <a:p>
            <a:r>
              <a:rPr lang="en-US" dirty="0"/>
              <a:t>Do you agree to add the following to SFD:</a:t>
            </a:r>
          </a:p>
          <a:p>
            <a:r>
              <a:rPr lang="en-US" dirty="0"/>
              <a:t> the ML element includes information signaling the static/initial STR capability support: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common part contains a field signaling the maximum number of links in which the MLD can transmit simultaneously (in STR or non-STR mode).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maximum number of such links is greater than 1, include in the STA specific profile, a bitmap where each bit represents STR/NSTR capability for a pair of links containing this STA. ?</a:t>
            </a:r>
          </a:p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B4F32-6DAD-4FE7-A86C-8EA3192B12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52506-D9E8-476F-9199-458090C508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342A79-D80B-498A-957C-787CB11398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607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44149-A026-4F95-83EE-4C22E0D93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79C7C-80A8-4C12-ACF5-77876904D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SFD: a </a:t>
            </a:r>
            <a:r>
              <a:rPr lang="en-US" u="sng" dirty="0"/>
              <a:t>pair of links </a:t>
            </a:r>
            <a:r>
              <a:rPr lang="en-US" dirty="0"/>
              <a:t>at an MLD is considered non-STR if transmission by the MLD in one link causes it not to meet its Receiver minimum input level </a:t>
            </a:r>
            <a:r>
              <a:rPr lang="en-US"/>
              <a:t>sensitivity or </a:t>
            </a:r>
            <a:r>
              <a:rPr lang="en-US" dirty="0"/>
              <a:t>CCA sensitivity requirements on the other link; otherwise that pair is considered STR ? 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14F67D-7930-4BA6-996E-6D86D63FCD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9B357-35F3-41CE-9C91-A6CC11AEFA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883FDA-6059-4710-BDFF-579AB99A14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9498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90EC2-B9E0-4E78-8A2F-93F386D17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20/0226r5 (MLO Constraint Indication and Operating Mode, Sharan </a:t>
            </a:r>
            <a:r>
              <a:rPr lang="en-US" sz="2000" dirty="0" err="1"/>
              <a:t>Naribole</a:t>
            </a:r>
            <a:r>
              <a:rPr lang="en-US" sz="2000" dirty="0"/>
              <a:t>, Samsung)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32DC6-18B6-4977-8A44-6A8C9ED61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 </a:t>
            </a:r>
            <a:endParaRPr lang="en-US" dirty="0"/>
          </a:p>
          <a:p>
            <a:r>
              <a:rPr lang="en-GB" sz="2000" dirty="0"/>
              <a:t>Do you support the addition of the following text to </a:t>
            </a:r>
            <a:r>
              <a:rPr lang="en-GB" sz="2000" dirty="0" err="1"/>
              <a:t>TGbe</a:t>
            </a:r>
            <a:r>
              <a:rPr lang="en-GB" sz="2000" dirty="0"/>
              <a:t> SFD? </a:t>
            </a:r>
            <a:endParaRPr lang="en-US" sz="2000" dirty="0"/>
          </a:p>
          <a:p>
            <a:pPr lvl="0"/>
            <a:r>
              <a:rPr lang="en-GB" sz="2000" dirty="0"/>
              <a:t>A non-AP MLD may update its ability to perform simultaneous transmission and reception on a pair of setup links after multi-link setup. </a:t>
            </a:r>
            <a:endParaRPr lang="en-US" sz="2000" dirty="0"/>
          </a:p>
          <a:p>
            <a:pPr lvl="1"/>
            <a:r>
              <a:rPr lang="en-GB" dirty="0"/>
              <a:t>This update for any pair of setup links can be announced by non-AP MLD on any enabled link.</a:t>
            </a:r>
            <a:endParaRPr lang="en-US" dirty="0"/>
          </a:p>
          <a:p>
            <a:r>
              <a:rPr lang="en-GB" sz="2000" dirty="0"/>
              <a:t>NOTE – Specific </a:t>
            </a:r>
            <a:r>
              <a:rPr lang="en-GB" sz="2000" dirty="0" err="1"/>
              <a:t>signaling</a:t>
            </a:r>
            <a:r>
              <a:rPr lang="en-GB" sz="2000" dirty="0"/>
              <a:t> for update indication is TBD </a:t>
            </a:r>
            <a:endParaRPr lang="en-US" sz="2000" dirty="0"/>
          </a:p>
          <a:p>
            <a:r>
              <a:rPr lang="en-GB" sz="2000" dirty="0"/>
              <a:t>NOTE - Limitations on dynamic updating is TBD</a:t>
            </a:r>
            <a:endParaRPr lang="en-US" sz="2000" dirty="0"/>
          </a:p>
          <a:p>
            <a:r>
              <a:rPr lang="en-GB" sz="2000" dirty="0"/>
              <a:t> </a:t>
            </a:r>
            <a:endParaRPr lang="en-US" sz="2000" dirty="0"/>
          </a:p>
          <a:p>
            <a:r>
              <a:rPr lang="en-GB" sz="2000" dirty="0"/>
              <a:t>Y/N/A/No answer: 43/7/29/19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9596E-B59B-47DB-AE68-3329263898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E33BB-9F97-4F38-AFBC-4F8150EC49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310F86-5E4C-4B7A-8B01-DC588817B1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2908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Discusses how the STR capability can be signalled.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0402-3F84-42D0-93FD-5376FC434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(ML channel access)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EBCB8-AB80-4EBA-B869-51F694986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8305800" cy="1065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Following relevant agreements have been reached about MLO channel access capability signaling: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Simultaneous frame exchange capability</a:t>
            </a:r>
            <a:r>
              <a:rPr lang="en-US" sz="1600" dirty="0"/>
              <a:t>: “A MLD can indicate capability to support exchanging frames simultaneously on a set of affiliated STAs to another MLD.”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Simultaneous Tx/Rx capability: “</a:t>
            </a:r>
            <a:r>
              <a:rPr lang="en-US" sz="1600" dirty="0"/>
              <a:t>A MLD that supports multiple links can announce whether it can support transmission on one link concurrent with reception on the other link </a:t>
            </a:r>
            <a:r>
              <a:rPr lang="en-US" sz="1600" u="sng" dirty="0"/>
              <a:t>for each pair of links</a:t>
            </a:r>
            <a:r>
              <a:rPr lang="en-US" sz="1600" dirty="0"/>
              <a:t>.</a:t>
            </a:r>
          </a:p>
          <a:p>
            <a:pPr lvl="2"/>
            <a:r>
              <a:rPr lang="en-US" sz="1200" dirty="0"/>
              <a:t>NOTE 1 – The 2 links are on different channels.</a:t>
            </a:r>
          </a:p>
          <a:p>
            <a:pPr lvl="2"/>
            <a:r>
              <a:rPr lang="en-US" sz="1200" dirty="0"/>
              <a:t>NOTE 2 – Whether to define a capability of announcing the support transmission on one link concurrent with transmission on the other link is TBD.”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Following agreements on allowed MLO channel access modes itself: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802.11be shall allow the following asynchronous multi-link channel access: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200" dirty="0"/>
              <a:t>Each of STAs belonging to a MLD performs a channel access over their links independently in order to transmit frames.</a:t>
            </a:r>
            <a:endParaRPr lang="en-US" sz="12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200" dirty="0"/>
              <a:t>Downlink and uplink frames can be transmitted simultaneously over the multiple links.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802.11be shall allow a MLD that has constraints to simultaneously transmit and receive on a pair of links to operate over </a:t>
            </a:r>
            <a:r>
              <a:rPr lang="en-GB" sz="1600" u="sng" dirty="0"/>
              <a:t>this pair of links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u="sng" dirty="0" err="1">
                <a:solidFill>
                  <a:srgbClr val="FF0000"/>
                </a:solidFill>
              </a:rPr>
              <a:t>Signaling</a:t>
            </a:r>
            <a:r>
              <a:rPr lang="en-GB" sz="1400" u="sng" dirty="0">
                <a:solidFill>
                  <a:srgbClr val="FF0000"/>
                </a:solidFill>
              </a:rPr>
              <a:t> of these constraints is TBD.</a:t>
            </a:r>
            <a:endParaRPr lang="en-US" sz="1400" u="sng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A610CD-3ACD-4036-B8F8-99225FFE3F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C3FA8-8F9A-49E7-9BA4-47AB1762E1B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6D6816-7A44-4159-A31A-4CFF91F6D5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275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0402-3F84-42D0-93FD-5376FC434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(ML capability signaling)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EBCB8-AB80-4EBA-B869-51F694986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41490"/>
            <a:ext cx="8305800" cy="1065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Current agreement on MLD-level information sharing: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New “ML element”: </a:t>
            </a:r>
            <a:r>
              <a:rPr lang="en-US" sz="1600" dirty="0"/>
              <a:t>A new element will be defined as a container to advertise and exchange capability information for multi-link setup.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Common and per STA info in ML element</a:t>
            </a:r>
            <a:r>
              <a:rPr lang="en-US" sz="1600" dirty="0"/>
              <a:t>: Do you support that an STA of an MLD can provide MLD-level information that is common to all STAs affiliated with the MLD and per-link information that is specific to the STA on each link in management frames during multi-link setup?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The specific information is TBD </a:t>
            </a:r>
            <a:r>
              <a:rPr lang="en-US" sz="1200" i="1" dirty="0"/>
              <a:t>[#SP65]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Do you agree to define mechanism(s) to include MLO information that a STA of an MLD provides in its mgmt. frames, during discovery and ML setup, as described below?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GB" sz="1600" dirty="0"/>
              <a:t>MLD (common) Information 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dirty="0"/>
              <a:t>Information common to all the STAs of the MLD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GB" sz="1600" dirty="0"/>
              <a:t>Per-link information 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dirty="0"/>
              <a:t>Capabilities and Operational parameter of other STAs of the MLD other than the advertising STA </a:t>
            </a:r>
            <a:r>
              <a:rPr lang="en-US" i="1" dirty="0"/>
              <a:t>[#SP91]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A610CD-3ACD-4036-B8F8-99225FFE3F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C3FA8-8F9A-49E7-9BA4-47AB1762E1B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6D6816-7A44-4159-A31A-4CFF91F6D5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2552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EE79D-B930-4259-A03D-9B3746133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1065213"/>
          </a:xfrm>
        </p:spPr>
        <p:txBody>
          <a:bodyPr/>
          <a:lstStyle/>
          <a:p>
            <a:r>
              <a:rPr lang="en-US" dirty="0"/>
              <a:t>Definition of constrained MLO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0F45C-DEAA-4644-9D13-E86F22920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493" y="1751013"/>
            <a:ext cx="803830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existing SFD text identifies simultaneous transmit/receive issue over a pair of links but not a clear definition of the constraints.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presentation (similar to that proposed in 081r3) we assume that a </a:t>
            </a:r>
            <a:r>
              <a:rPr lang="en-US" sz="2000" u="sng" dirty="0"/>
              <a:t>pair of links </a:t>
            </a:r>
            <a:r>
              <a:rPr lang="en-US" sz="2000" dirty="0"/>
              <a:t>at an MLD is considered non-STR if transmission by the MLD in one link impairs its Receiver minimum input level sensitivity or CCA sensitivity on the other link; otherwise that pair is considered STR 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transmission may be assumed at max transmit power capability.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Note that this definition still allows potential STR operation by a non-STR pair of links depending on RSSI, MCS level etc.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example, Rx at MCS-4 may be possible but not Rx at MCS-13 during Tx on the other link.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Note: the signaling in this presentation is largely independent of this definition.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6D6CA-0F60-4E45-8E0A-DDD2B01F5D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0BFA0-6A0C-4D4F-A7AB-63FAD9D7BD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F5093D-0DAC-4161-95AC-29CDF7A729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2462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300A8-BF3D-42C1-A8E1-C65CA8024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related submissions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3494C-8E70-4CE2-83FA-96330F5E3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STR capability related submissions: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Submission 0921r0 proposes an option to signal STR capability + cross-link interference estimate.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Submission 0809r0 also proposes that a STA signals its leakage estimates to AP.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Submission 1550r1 lists bit-wise signaling of pairwise STR capability as an option.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believe that the default mechanism for R1 signaling STR/NSTR capability to be the bit-map signaling. Additional information should be optional.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B54EEB-D2B7-400C-B611-87825D98C1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E5038-C03D-49C8-9048-6F894077AE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97F930-A45C-481A-AEA3-C3D6DE6EA0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4494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7C6BA-E850-48FA-B103-9B2280CB5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DBB0A-201D-45BB-9D9C-466E7F113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06" y="16764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Assumptions: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Discusses STR Capability exchanged during MLO setup.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 element common information contains signaling about the number of setup links/ number of STA profiles (N).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 example, a single non-AP radio STA that sets up ML with a tri-band AP, N =3.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For STR/non-STR capability signaling we need to signal: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Maximum number of links in which the MLD can operate </a:t>
            </a:r>
            <a:r>
              <a:rPr lang="en-US" u="sng" dirty="0"/>
              <a:t>simultaneously</a:t>
            </a:r>
            <a:r>
              <a:rPr lang="en-US" dirty="0"/>
              <a:t> (M).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 example, for Single Radio MLDs, M = 1, for dual radio, M = 2.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a pair of links whether it is STR or non-STR.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5E3569-F08E-40D4-85D1-A420AA062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BF720-A6F7-45B3-B6D1-A46332AA38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39568B-2971-4B3C-9DBC-354647580A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893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46139-5B66-46E4-B648-DC8BC5A19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of STR capability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77DE1-94E3-4F74-B076-1F3351F18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9136"/>
            <a:ext cx="7770813" cy="121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Option 1: signal as an MLD-level capability information within common part of the ML element that is only present if a MR MLD.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Signal max # of supportable links (M) can be used simultaneously (in STR/NSTR mode).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Bit-map for each pair of links ( 1=&gt; STR pair; 0 otherwise) when M &gt; 1.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E2966-2276-4B4F-AB80-C923A8434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D0B9D-5D57-408A-A88F-EA478ED2D6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A8BA89-CE24-4CF2-A9F9-61B674C0A5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5842C5E7-1E9D-4DCE-A5FB-8D8AF55CC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273123"/>
              </p:ext>
            </p:extLst>
          </p:nvPr>
        </p:nvGraphicFramePr>
        <p:xfrm>
          <a:off x="729448" y="3008055"/>
          <a:ext cx="730408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441">
                  <a:extLst>
                    <a:ext uri="{9D8B030D-6E8A-4147-A177-3AD203B41FA5}">
                      <a16:colId xmlns:a16="http://schemas.microsoft.com/office/drawing/2014/main" val="1397759439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227301460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669089798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2978872290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3737975209"/>
                    </a:ext>
                  </a:extLst>
                </a:gridCol>
                <a:gridCol w="378390">
                  <a:extLst>
                    <a:ext uri="{9D8B030D-6E8A-4147-A177-3AD203B41FA5}">
                      <a16:colId xmlns:a16="http://schemas.microsoft.com/office/drawing/2014/main" val="2603546753"/>
                    </a:ext>
                  </a:extLst>
                </a:gridCol>
                <a:gridCol w="1708492">
                  <a:extLst>
                    <a:ext uri="{9D8B030D-6E8A-4147-A177-3AD203B41FA5}">
                      <a16:colId xmlns:a16="http://schemas.microsoft.com/office/drawing/2014/main" val="396640790"/>
                    </a:ext>
                  </a:extLst>
                </a:gridCol>
              </a:tblGrid>
              <a:tr h="142160">
                <a:tc>
                  <a:txBody>
                    <a:bodyPr/>
                    <a:lstStyle/>
                    <a:p>
                      <a:r>
                        <a:rPr lang="en-US" sz="1400" dirty="0"/>
                        <a:t>Element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Element ID extension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MLD common 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Information about STA-1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Information </a:t>
                      </a:r>
                    </a:p>
                    <a:p>
                      <a:r>
                        <a:rPr lang="en-US" sz="1400" dirty="0"/>
                        <a:t>about  STA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12770"/>
                  </a:ext>
                </a:extLst>
              </a:tr>
            </a:tbl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D29FF1-A74F-4D6A-8610-CB288807CBB6}"/>
              </a:ext>
            </a:extLst>
          </p:cNvPr>
          <p:cNvCxnSpPr>
            <a:cxnSpLocks/>
          </p:cNvCxnSpPr>
          <p:nvPr/>
        </p:nvCxnSpPr>
        <p:spPr bwMode="auto">
          <a:xfrm flipH="1">
            <a:off x="1480336" y="3739575"/>
            <a:ext cx="2324100" cy="4876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3D6E7B2-A4E5-4806-9A6E-F89B3E63C1F6}"/>
              </a:ext>
            </a:extLst>
          </p:cNvPr>
          <p:cNvCxnSpPr>
            <a:cxnSpLocks/>
          </p:cNvCxnSpPr>
          <p:nvPr/>
        </p:nvCxnSpPr>
        <p:spPr bwMode="auto">
          <a:xfrm>
            <a:off x="4833136" y="3724257"/>
            <a:ext cx="1447800" cy="5029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A7F65D74-49B2-46A1-B9EC-03DC655FB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35046"/>
              </p:ext>
            </p:extLst>
          </p:nvPr>
        </p:nvGraphicFramePr>
        <p:xfrm>
          <a:off x="1480336" y="4227255"/>
          <a:ext cx="4800599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8321">
                  <a:extLst>
                    <a:ext uri="{9D8B030D-6E8A-4147-A177-3AD203B41FA5}">
                      <a16:colId xmlns:a16="http://schemas.microsoft.com/office/drawing/2014/main" val="2228048841"/>
                    </a:ext>
                  </a:extLst>
                </a:gridCol>
                <a:gridCol w="978321">
                  <a:extLst>
                    <a:ext uri="{9D8B030D-6E8A-4147-A177-3AD203B41FA5}">
                      <a16:colId xmlns:a16="http://schemas.microsoft.com/office/drawing/2014/main" val="598936678"/>
                    </a:ext>
                  </a:extLst>
                </a:gridCol>
                <a:gridCol w="978321">
                  <a:extLst>
                    <a:ext uri="{9D8B030D-6E8A-4147-A177-3AD203B41FA5}">
                      <a16:colId xmlns:a16="http://schemas.microsoft.com/office/drawing/2014/main" val="3643846100"/>
                    </a:ext>
                  </a:extLst>
                </a:gridCol>
                <a:gridCol w="978321">
                  <a:extLst>
                    <a:ext uri="{9D8B030D-6E8A-4147-A177-3AD203B41FA5}">
                      <a16:colId xmlns:a16="http://schemas.microsoft.com/office/drawing/2014/main" val="3513608467"/>
                    </a:ext>
                  </a:extLst>
                </a:gridCol>
                <a:gridCol w="887315">
                  <a:extLst>
                    <a:ext uri="{9D8B030D-6E8A-4147-A177-3AD203B41FA5}">
                      <a16:colId xmlns:a16="http://schemas.microsoft.com/office/drawing/2014/main" val="40754971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Other params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SR/MR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# of  Supportable links 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# of max simultaneous links (M)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STR capability bitmap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graphicFrame>
        <p:nvGraphicFramePr>
          <p:cNvPr id="33" name="Table 15">
            <a:extLst>
              <a:ext uri="{FF2B5EF4-FFF2-40B4-BE49-F238E27FC236}">
                <a16:creationId xmlns:a16="http://schemas.microsoft.com/office/drawing/2014/main" id="{CA997BC6-DF21-48A6-B571-D3FACE8AA3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749471"/>
              </p:ext>
            </p:extLst>
          </p:nvPr>
        </p:nvGraphicFramePr>
        <p:xfrm>
          <a:off x="738973" y="4985629"/>
          <a:ext cx="1699427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427">
                  <a:extLst>
                    <a:ext uri="{9D8B030D-6E8A-4147-A177-3AD203B41FA5}">
                      <a16:colId xmlns:a16="http://schemas.microsoft.com/office/drawing/2014/main" val="2228048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STR/Non-STR (links 1 &amp;2)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2F9832DC-BE6D-4C8B-A2EC-D9483E5541FE}"/>
              </a:ext>
            </a:extLst>
          </p:cNvPr>
          <p:cNvSpPr txBox="1"/>
          <p:nvPr/>
        </p:nvSpPr>
        <p:spPr>
          <a:xfrm>
            <a:off x="457200" y="5914127"/>
            <a:ext cx="2114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STR capability bitmap when N =M = 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983FDAE-1EDD-423D-9C21-90044D2AA569}"/>
              </a:ext>
            </a:extLst>
          </p:cNvPr>
          <p:cNvSpPr txBox="1"/>
          <p:nvPr/>
        </p:nvSpPr>
        <p:spPr>
          <a:xfrm>
            <a:off x="281773" y="5540419"/>
            <a:ext cx="11384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Bits:         1</a:t>
            </a:r>
          </a:p>
        </p:txBody>
      </p:sp>
      <p:graphicFrame>
        <p:nvGraphicFramePr>
          <p:cNvPr id="36" name="Table 15">
            <a:extLst>
              <a:ext uri="{FF2B5EF4-FFF2-40B4-BE49-F238E27FC236}">
                <a16:creationId xmlns:a16="http://schemas.microsoft.com/office/drawing/2014/main" id="{C8000915-854E-4827-A84B-0351D25CC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884247"/>
              </p:ext>
            </p:extLst>
          </p:nvPr>
        </p:nvGraphicFramePr>
        <p:xfrm>
          <a:off x="4328318" y="4930887"/>
          <a:ext cx="3554607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4869">
                  <a:extLst>
                    <a:ext uri="{9D8B030D-6E8A-4147-A177-3AD203B41FA5}">
                      <a16:colId xmlns:a16="http://schemas.microsoft.com/office/drawing/2014/main" val="2228048841"/>
                    </a:ext>
                  </a:extLst>
                </a:gridCol>
                <a:gridCol w="1184869">
                  <a:extLst>
                    <a:ext uri="{9D8B030D-6E8A-4147-A177-3AD203B41FA5}">
                      <a16:colId xmlns:a16="http://schemas.microsoft.com/office/drawing/2014/main" val="674857104"/>
                    </a:ext>
                  </a:extLst>
                </a:gridCol>
                <a:gridCol w="1184869">
                  <a:extLst>
                    <a:ext uri="{9D8B030D-6E8A-4147-A177-3AD203B41FA5}">
                      <a16:colId xmlns:a16="http://schemas.microsoft.com/office/drawing/2014/main" val="1141898031"/>
                    </a:ext>
                  </a:extLst>
                </a:gridCol>
              </a:tblGrid>
              <a:tr h="609532">
                <a:tc>
                  <a:txBody>
                    <a:bodyPr/>
                    <a:lstStyle/>
                    <a:p>
                      <a:r>
                        <a:rPr lang="en-US" sz="1600" dirty="0"/>
                        <a:t>STR/NSTR (links 1&amp;2)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STR/NSTR (links 1&amp;3)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STR/NSTR(links 2&amp;3)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7CF96A8E-58EE-4D43-832C-88712D57FF8C}"/>
              </a:ext>
            </a:extLst>
          </p:cNvPr>
          <p:cNvSpPr txBox="1"/>
          <p:nvPr/>
        </p:nvSpPr>
        <p:spPr>
          <a:xfrm>
            <a:off x="5357818" y="5987733"/>
            <a:ext cx="2414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STR capability bitmap when N =3 and M &gt; 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69E4E93-3172-46DE-9321-D086CAD7F511}"/>
              </a:ext>
            </a:extLst>
          </p:cNvPr>
          <p:cNvSpPr txBox="1"/>
          <p:nvPr/>
        </p:nvSpPr>
        <p:spPr>
          <a:xfrm>
            <a:off x="3827463" y="5705798"/>
            <a:ext cx="45752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Bits:         1                  1                        1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165045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46139-5B66-46E4-B648-DC8BC5A19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of STR capability (contd.)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77DE1-94E3-4F74-B076-1F3351F18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193" y="1509793"/>
            <a:ext cx="7770813" cy="7755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Option 2: signal as an MLD-level capability information the max # of supportable links but STA level information for individual pairs.  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E2966-2276-4B4F-AB80-C923A8434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D0B9D-5D57-408A-A88F-EA478ED2D6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A8BA89-CE24-4CF2-A9F9-61B674C0A5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5842C5E7-1E9D-4DCE-A5FB-8D8AF55CC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111565"/>
              </p:ext>
            </p:extLst>
          </p:nvPr>
        </p:nvGraphicFramePr>
        <p:xfrm>
          <a:off x="262722" y="2489799"/>
          <a:ext cx="730408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441">
                  <a:extLst>
                    <a:ext uri="{9D8B030D-6E8A-4147-A177-3AD203B41FA5}">
                      <a16:colId xmlns:a16="http://schemas.microsoft.com/office/drawing/2014/main" val="1397759439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227301460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669089798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2978872290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3737975209"/>
                    </a:ext>
                  </a:extLst>
                </a:gridCol>
                <a:gridCol w="378390">
                  <a:extLst>
                    <a:ext uri="{9D8B030D-6E8A-4147-A177-3AD203B41FA5}">
                      <a16:colId xmlns:a16="http://schemas.microsoft.com/office/drawing/2014/main" val="2603546753"/>
                    </a:ext>
                  </a:extLst>
                </a:gridCol>
                <a:gridCol w="1708492">
                  <a:extLst>
                    <a:ext uri="{9D8B030D-6E8A-4147-A177-3AD203B41FA5}">
                      <a16:colId xmlns:a16="http://schemas.microsoft.com/office/drawing/2014/main" val="396640790"/>
                    </a:ext>
                  </a:extLst>
                </a:gridCol>
              </a:tblGrid>
              <a:tr h="197441">
                <a:tc>
                  <a:txBody>
                    <a:bodyPr/>
                    <a:lstStyle/>
                    <a:p>
                      <a:r>
                        <a:rPr lang="en-US" sz="1400" dirty="0"/>
                        <a:t>Element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Element ID extension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MLD common 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Information about STA-1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Information </a:t>
                      </a:r>
                    </a:p>
                    <a:p>
                      <a:r>
                        <a:rPr lang="en-US" sz="1400" dirty="0"/>
                        <a:t>about  STA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12770"/>
                  </a:ext>
                </a:extLst>
              </a:tr>
            </a:tbl>
          </a:graphicData>
        </a:graphic>
      </p:graphicFrame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A7F65D74-49B2-46A1-B9EC-03DC655FB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342920"/>
              </p:ext>
            </p:extLst>
          </p:nvPr>
        </p:nvGraphicFramePr>
        <p:xfrm>
          <a:off x="1644729" y="3540893"/>
          <a:ext cx="4800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8725">
                  <a:extLst>
                    <a:ext uri="{9D8B030D-6E8A-4147-A177-3AD203B41FA5}">
                      <a16:colId xmlns:a16="http://schemas.microsoft.com/office/drawing/2014/main" val="2228048841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598936678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3643846100"/>
                    </a:ext>
                  </a:extLst>
                </a:gridCol>
                <a:gridCol w="1114425">
                  <a:extLst>
                    <a:ext uri="{9D8B030D-6E8A-4147-A177-3AD203B41FA5}">
                      <a16:colId xmlns:a16="http://schemas.microsoft.com/office/drawing/2014/main" val="4075497195"/>
                    </a:ext>
                  </a:extLst>
                </a:gridCol>
              </a:tblGrid>
              <a:tr h="363309">
                <a:tc>
                  <a:txBody>
                    <a:bodyPr/>
                    <a:lstStyle/>
                    <a:p>
                      <a:r>
                        <a:rPr lang="en-US" sz="1200" dirty="0"/>
                        <a:t>Other params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SR/MR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# of  Supportable links 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# of max simultaneous links (M)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graphicFrame>
        <p:nvGraphicFramePr>
          <p:cNvPr id="36" name="Table 15">
            <a:extLst>
              <a:ext uri="{FF2B5EF4-FFF2-40B4-BE49-F238E27FC236}">
                <a16:creationId xmlns:a16="http://schemas.microsoft.com/office/drawing/2014/main" id="{C8000915-854E-4827-A84B-0351D25CC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850469"/>
              </p:ext>
            </p:extLst>
          </p:nvPr>
        </p:nvGraphicFramePr>
        <p:xfrm>
          <a:off x="401623" y="4749085"/>
          <a:ext cx="4340223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741">
                  <a:extLst>
                    <a:ext uri="{9D8B030D-6E8A-4147-A177-3AD203B41FA5}">
                      <a16:colId xmlns:a16="http://schemas.microsoft.com/office/drawing/2014/main" val="3701001011"/>
                    </a:ext>
                  </a:extLst>
                </a:gridCol>
                <a:gridCol w="1446741">
                  <a:extLst>
                    <a:ext uri="{9D8B030D-6E8A-4147-A177-3AD203B41FA5}">
                      <a16:colId xmlns:a16="http://schemas.microsoft.com/office/drawing/2014/main" val="2228048841"/>
                    </a:ext>
                  </a:extLst>
                </a:gridCol>
                <a:gridCol w="1446741">
                  <a:extLst>
                    <a:ext uri="{9D8B030D-6E8A-4147-A177-3AD203B41FA5}">
                      <a16:colId xmlns:a16="http://schemas.microsoft.com/office/drawing/2014/main" val="67485710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r>
                        <a:rPr lang="en-US" sz="1600" dirty="0"/>
                        <a:t>Other params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STR/NSTR (links 1&amp;2)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STR/NSTR (links 1&amp;3)</a:t>
                      </a:r>
                    </a:p>
                    <a:p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7CF96A8E-58EE-4D43-832C-88712D57FF8C}"/>
              </a:ext>
            </a:extLst>
          </p:cNvPr>
          <p:cNvSpPr txBox="1"/>
          <p:nvPr/>
        </p:nvSpPr>
        <p:spPr>
          <a:xfrm>
            <a:off x="857234" y="5844471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Information about STA-1 when N =3 &amp; M &gt; 1 (similarly for STA-2,3).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69E4E93-3172-46DE-9321-D086CAD7F511}"/>
              </a:ext>
            </a:extLst>
          </p:cNvPr>
          <p:cNvSpPr txBox="1"/>
          <p:nvPr/>
        </p:nvSpPr>
        <p:spPr>
          <a:xfrm>
            <a:off x="-56371" y="5590408"/>
            <a:ext cx="41649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Bits:         x                               1                        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D43ADD6-3445-4FC7-83A2-7519F0B118F7}"/>
              </a:ext>
            </a:extLst>
          </p:cNvPr>
          <p:cNvSpPr txBox="1"/>
          <p:nvPr/>
        </p:nvSpPr>
        <p:spPr>
          <a:xfrm>
            <a:off x="6482234" y="3620026"/>
            <a:ext cx="2611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MLD common Info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2D82F51-24DD-4F05-B4D2-84EB609A0DA0}"/>
              </a:ext>
            </a:extLst>
          </p:cNvPr>
          <p:cNvSpPr txBox="1"/>
          <p:nvPr/>
        </p:nvSpPr>
        <p:spPr>
          <a:xfrm>
            <a:off x="1133037" y="4180973"/>
            <a:ext cx="4831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Bits:         x                  1                           2                     2</a:t>
            </a:r>
          </a:p>
        </p:txBody>
      </p:sp>
      <p:graphicFrame>
        <p:nvGraphicFramePr>
          <p:cNvPr id="14" name="Table 15">
            <a:extLst>
              <a:ext uri="{FF2B5EF4-FFF2-40B4-BE49-F238E27FC236}">
                <a16:creationId xmlns:a16="http://schemas.microsoft.com/office/drawing/2014/main" id="{81A707E8-1FF5-4E40-B679-EEB7BD40E5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523076"/>
              </p:ext>
            </p:extLst>
          </p:nvPr>
        </p:nvGraphicFramePr>
        <p:xfrm>
          <a:off x="5680225" y="4709061"/>
          <a:ext cx="2893482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741">
                  <a:extLst>
                    <a:ext uri="{9D8B030D-6E8A-4147-A177-3AD203B41FA5}">
                      <a16:colId xmlns:a16="http://schemas.microsoft.com/office/drawing/2014/main" val="3701001011"/>
                    </a:ext>
                  </a:extLst>
                </a:gridCol>
                <a:gridCol w="1446741">
                  <a:extLst>
                    <a:ext uri="{9D8B030D-6E8A-4147-A177-3AD203B41FA5}">
                      <a16:colId xmlns:a16="http://schemas.microsoft.com/office/drawing/2014/main" val="222804884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r>
                        <a:rPr lang="en-US" sz="1600" dirty="0"/>
                        <a:t>Other params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STR/NSTR (links 1&amp;2)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681A59CF-BAD7-4D9C-8F58-BFBADA0DD1EC}"/>
              </a:ext>
            </a:extLst>
          </p:cNvPr>
          <p:cNvSpPr txBox="1"/>
          <p:nvPr/>
        </p:nvSpPr>
        <p:spPr>
          <a:xfrm>
            <a:off x="5678006" y="5790017"/>
            <a:ext cx="3355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Information about STA-1 when N =  M = 2 (similarly for STA-2).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F351685-6094-467F-8C23-DE64DAC2C784}"/>
              </a:ext>
            </a:extLst>
          </p:cNvPr>
          <p:cNvSpPr txBox="1"/>
          <p:nvPr/>
        </p:nvSpPr>
        <p:spPr>
          <a:xfrm>
            <a:off x="5210726" y="5460838"/>
            <a:ext cx="41649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Bits:         x                               1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25403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9607</TotalTime>
  <Words>1874</Words>
  <Application>Microsoft Office PowerPoint</Application>
  <PresentationFormat>On-screen Show (4:3)</PresentationFormat>
  <Paragraphs>246</Paragraphs>
  <Slides>15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Office Theme</vt:lpstr>
      <vt:lpstr>Document</vt:lpstr>
      <vt:lpstr>STR capability signalling</vt:lpstr>
      <vt:lpstr>Abstract</vt:lpstr>
      <vt:lpstr>Background (ML channel access)</vt:lpstr>
      <vt:lpstr>Background (ML capability signaling)</vt:lpstr>
      <vt:lpstr>Definition of constrained MLO</vt:lpstr>
      <vt:lpstr>Other related submissions</vt:lpstr>
      <vt:lpstr>Other assumptions</vt:lpstr>
      <vt:lpstr>Signaling of STR capability</vt:lpstr>
      <vt:lpstr>Signaling of STR capability (contd.)</vt:lpstr>
      <vt:lpstr>Signaling of STR capability (contd.)</vt:lpstr>
      <vt:lpstr>Comparison and Usage</vt:lpstr>
      <vt:lpstr>Summary</vt:lpstr>
      <vt:lpstr>Straw Poll 1</vt:lpstr>
      <vt:lpstr>Straw Poll 2</vt:lpstr>
      <vt:lpstr>  20/0226r5 (MLO Constraint Indication and Operating Mode, Sharan Naribole, Samsung)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Das, Dibakar</dc:creator>
  <cp:keywords>CTPClassification=CTP_NT</cp:keywords>
  <cp:lastModifiedBy>Das, Dibakar</cp:lastModifiedBy>
  <cp:revision>136</cp:revision>
  <cp:lastPrinted>1601-01-01T00:00:00Z</cp:lastPrinted>
  <dcterms:created xsi:type="dcterms:W3CDTF">2020-06-24T18:17:52Z</dcterms:created>
  <dcterms:modified xsi:type="dcterms:W3CDTF">2020-09-02T14:10:54Z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07aef629-190d-408e-9a1e-0010db2378d3</vt:lpwstr>
  </property>
  <property fmtid="{D5CDD505-2E9C-101B-9397-08002B2CF9AE}" pid="3" name="CTP_TimeStamp">
    <vt:lpwstr>2020-07-27 19:59:40Z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