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278" r:id="rId3"/>
    <p:sldId id="326" r:id="rId4"/>
    <p:sldId id="339" r:id="rId5"/>
    <p:sldId id="373" r:id="rId6"/>
    <p:sldId id="371" r:id="rId7"/>
    <p:sldId id="372" r:id="rId8"/>
    <p:sldId id="353" r:id="rId9"/>
    <p:sldId id="364" r:id="rId10"/>
    <p:sldId id="376" r:id="rId11"/>
    <p:sldId id="356" r:id="rId12"/>
    <p:sldId id="374" r:id="rId13"/>
    <p:sldId id="343" r:id="rId14"/>
    <p:sldId id="348" r:id="rId15"/>
    <p:sldId id="357" r:id="rId16"/>
    <p:sldId id="377" r:id="rId17"/>
    <p:sldId id="368" r:id="rId18"/>
    <p:sldId id="375" r:id="rId19"/>
    <p:sldId id="366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486" autoAdjust="0"/>
    <p:restoredTop sz="50000" autoAdjust="0"/>
  </p:normalViewPr>
  <p:slideViewPr>
    <p:cSldViewPr>
      <p:cViewPr varScale="1">
        <p:scale>
          <a:sx n="123" d="100"/>
          <a:sy n="123" d="100"/>
        </p:scale>
        <p:origin x="-126" y="-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270" y="4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802.11-18/1280r0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534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dirty="0"/>
              <a:t>Report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802.11-18/1280r0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534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July </a:t>
            </a:r>
            <a:r>
              <a:rPr lang="en-US" sz="1400" dirty="0"/>
              <a:t>2020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64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July </a:t>
            </a:r>
            <a:r>
              <a:rPr lang="en-US" sz="1400" dirty="0"/>
              <a:t>2020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1187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July </a:t>
            </a:r>
            <a:r>
              <a:rPr lang="en-US" sz="1400" dirty="0"/>
              <a:t>2020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0162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July </a:t>
            </a:r>
            <a:r>
              <a:rPr lang="en-US" sz="1400" dirty="0"/>
              <a:t>2020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3233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July </a:t>
            </a:r>
            <a:r>
              <a:rPr lang="en-US" sz="1400" dirty="0"/>
              <a:t>2020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962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July </a:t>
            </a:r>
            <a:r>
              <a:rPr lang="en-US" sz="1400" dirty="0"/>
              <a:t>2020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3113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047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8460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570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1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July </a:t>
            </a:r>
            <a:r>
              <a:rPr lang="en-US" sz="1400" dirty="0"/>
              <a:t>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76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July </a:t>
            </a:r>
            <a:r>
              <a:rPr lang="en-US" sz="1400" dirty="0"/>
              <a:t>2020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41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July </a:t>
            </a:r>
            <a:r>
              <a:rPr lang="en-US" sz="1400" dirty="0"/>
              <a:t>2020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1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July </a:t>
            </a:r>
            <a:r>
              <a:rPr lang="en-US" sz="1400" dirty="0"/>
              <a:t>2020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555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July </a:t>
            </a:r>
            <a:r>
              <a:rPr lang="en-US" sz="1400" dirty="0"/>
              <a:t>2020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err="1"/>
              <a:t>ila</a:t>
            </a:r>
            <a:r>
              <a:rPr lang="en-US" dirty="0"/>
              <a:t> – splitting IPv6 node identity from location for improved mobility.  Done efficiently without tunneling.</a:t>
            </a:r>
          </a:p>
          <a:p>
            <a:endParaRPr lang="en-US" dirty="0"/>
          </a:p>
          <a:p>
            <a:r>
              <a:rPr lang="en-US" dirty="0" err="1"/>
              <a:t>mls</a:t>
            </a:r>
            <a:r>
              <a:rPr lang="en-US" dirty="0"/>
              <a:t> – generalized capability for message confidentiality, authentication, and integrity.  Also membership verification, asynchronous key distribution, forward secrecy, post-compromise secrecy, and scalability.</a:t>
            </a:r>
          </a:p>
          <a:p>
            <a:endParaRPr lang="en-US" dirty="0"/>
          </a:p>
          <a:p>
            <a:r>
              <a:rPr lang="en-US" dirty="0"/>
              <a:t>Not clear that coms, </a:t>
            </a:r>
            <a:r>
              <a:rPr lang="en-US" dirty="0" err="1"/>
              <a:t>ila</a:t>
            </a:r>
            <a:r>
              <a:rPr lang="en-US" dirty="0"/>
              <a:t>, and </a:t>
            </a:r>
            <a:r>
              <a:rPr lang="en-US" dirty="0" err="1"/>
              <a:t>mls</a:t>
            </a:r>
            <a:r>
              <a:rPr lang="en-US" dirty="0"/>
              <a:t> will meet at IETF 102.</a:t>
            </a:r>
          </a:p>
        </p:txBody>
      </p:sp>
    </p:spTree>
    <p:extLst>
      <p:ext uri="{BB962C8B-B14F-4D97-AF65-F5344CB8AC3E}">
        <p14:creationId xmlns:p14="http://schemas.microsoft.com/office/powerpoint/2010/main" val="2433125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July </a:t>
            </a:r>
            <a:r>
              <a:rPr lang="en-US" sz="1400" dirty="0"/>
              <a:t>2020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71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July </a:t>
            </a:r>
            <a:r>
              <a:rPr lang="en-US" sz="1400" dirty="0"/>
              <a:t>2020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8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July </a:t>
            </a:r>
            <a:r>
              <a:rPr lang="en-US" sz="1400" dirty="0"/>
              <a:t>2020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5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802.11-20/1077r00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oll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group/iotdir/about/" TargetMode="External"/><Relationship Id="rId4" Type="http://schemas.openxmlformats.org/officeDocument/2006/relationships/hyperlink" Target="http://datatracker.ietf.org/wg/core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capport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wg/capport/documents/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mattsson-emu-eap-tls-psk/" TargetMode="External"/><Relationship Id="rId3" Type="http://schemas.openxmlformats.org/officeDocument/2006/relationships/hyperlink" Target="http://datatracker.ietf.org/wg/emu/" TargetMode="External"/><Relationship Id="rId7" Type="http://schemas.openxmlformats.org/officeDocument/2006/relationships/hyperlink" Target="https://datatracker.ietf.org/doc/draft-chen-emu-eap-tls-ibs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emu-eap-tls13/" TargetMode="External"/><Relationship Id="rId5" Type="http://schemas.openxmlformats.org/officeDocument/2006/relationships/hyperlink" Target="https://datatracker.ietf.org/doc/draft-ietf-emu-eap-session-id/" TargetMode="External"/><Relationship Id="rId4" Type="http://schemas.openxmlformats.org/officeDocument/2006/relationships/hyperlink" Target="https://datatracker.ietf.org/doc/draft-ietf-emu-aka-pfs/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ietf-opsawg-model-automation-framework/" TargetMode="External"/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s://datatracker.ietf.org/doc/draft-ietf-opsawg-l2nm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opsawg-sdi/" TargetMode="External"/><Relationship Id="rId5" Type="http://schemas.openxmlformats.org/officeDocument/2006/relationships/hyperlink" Target="https://www.ietf.org/topics/netmgmt/" TargetMode="External"/><Relationship Id="rId4" Type="http://schemas.openxmlformats.org/officeDocument/2006/relationships/hyperlink" Target="https://tools.ietf.org/html/rfc6632" TargetMode="External"/><Relationship Id="rId9" Type="http://schemas.openxmlformats.org/officeDocument/2006/relationships/hyperlink" Target="https://datatracker.ietf.org/doc/draft-ietf-opsawg-ntf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" TargetMode="External"/><Relationship Id="rId7" Type="http://schemas.openxmlformats.org/officeDocument/2006/relationships/hyperlink" Target="https://datatracker.ietf.org/doc/rfc8773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tls-oldversions-deprecate/" TargetMode="External"/><Relationship Id="rId5" Type="http://schemas.openxmlformats.org/officeDocument/2006/relationships/hyperlink" Target="https://datatracker.ietf.org/doc/draft-ietf-tls-md5-sha1-deprecate/" TargetMode="External"/><Relationship Id="rId4" Type="http://schemas.openxmlformats.org/officeDocument/2006/relationships/hyperlink" Target="https://datatracker.ietf.org/doc/draft-ietf-tls-tlsflags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detnet/charter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detnet-ip-over-tsn/" TargetMode="External"/><Relationship Id="rId5" Type="http://schemas.openxmlformats.org/officeDocument/2006/relationships/hyperlink" Target="https://datatracker.ietf.org/doc/draft-ietf-detnet-security/" TargetMode="External"/><Relationship Id="rId4" Type="http://schemas.openxmlformats.org/officeDocument/2006/relationships/hyperlink" Target="https://datatracker.ietf.org/doc/draft-ietf-detnet-bounded-latency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draft-bernardos-raw-use-cases/" TargetMode="External"/><Relationship Id="rId2" Type="http://schemas.openxmlformats.org/officeDocument/2006/relationships/hyperlink" Target="https://datatracker.ietf.org/wg/raw/charter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thubert-raw-technologies/" TargetMode="External"/><Relationship Id="rId4" Type="http://schemas.openxmlformats.org/officeDocument/2006/relationships/hyperlink" Target="https://datatracker.ietf.org/doc/draft-pthubert-raw-architecture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ipwave/about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rfc-editor.org/info/rfc8691" TargetMode="External"/><Relationship Id="rId4" Type="http://schemas.openxmlformats.org/officeDocument/2006/relationships/hyperlink" Target="https://datatracker.ietf.org/doc/draft-ietf-ipwave-vehicular-networking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anima/about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carpenter-anima-l2acp-scenarios/" TargetMode="External"/><Relationship Id="rId5" Type="http://schemas.openxmlformats.org/officeDocument/2006/relationships/hyperlink" Target="https://datatracker.ietf.org/doc/draft-ietf-anima-bootstrapping-keyinfra/" TargetMode="External"/><Relationship Id="rId4" Type="http://schemas.openxmlformats.org/officeDocument/2006/relationships/hyperlink" Target="https://datatracker.ietf.org/doc/draft-ietf-anima-autonomic-control-plane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7241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-sa.centraldesktop.com/802liaisondb/FrontPag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ools.ietf.org/dailydose/" TargetMode="Externa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dhc-mac-assign/" TargetMode="External"/><Relationship Id="rId4" Type="http://schemas.openxmlformats.org/officeDocument/2006/relationships/hyperlink" Target="https://datatracker.ietf.org/wg/ipwave/charter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bof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emailcore/about/" TargetMode="External"/><Relationship Id="rId5" Type="http://schemas.openxmlformats.org/officeDocument/2006/relationships/hyperlink" Target="https://datatracker.ietf.org/wg/asdf/about/" TargetMode="External"/><Relationship Id="rId4" Type="http://schemas.openxmlformats.org/officeDocument/2006/relationships/hyperlink" Target="https://datatracker.ietf.org/wg/loops/about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chartering/" TargetMode="External"/><Relationship Id="rId7" Type="http://schemas.openxmlformats.org/officeDocument/2006/relationships/hyperlink" Target="https://datatracker.ietf.org/doc/charter-ietf-nfsv4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nfsv4/about/" TargetMode="External"/><Relationship Id="rId5" Type="http://schemas.openxmlformats.org/officeDocument/2006/relationships/hyperlink" Target="https://datatracker.ietf.org/doc/charter-ietf-asap/" TargetMode="External"/><Relationship Id="rId4" Type="http://schemas.openxmlformats.org/officeDocument/2006/relationships/hyperlink" Target="https://datatracker.ietf.org/wg/asap/about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yang-catalog-latest-developments-ietf-100-hackathon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1.ieee802.org/yangsters/" TargetMode="External"/><Relationship Id="rId4" Type="http://schemas.openxmlformats.org/officeDocument/2006/relationships/hyperlink" Target="https://yangcatalog.or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6lo/charter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6lo-backbone-router/" TargetMode="External"/><Relationship Id="rId5" Type="http://schemas.openxmlformats.org/officeDocument/2006/relationships/hyperlink" Target="https://datatracker.ietf.org/doc/draft-ietf-6lo-ap-nd/" TargetMode="External"/><Relationship Id="rId4" Type="http://schemas.openxmlformats.org/officeDocument/2006/relationships/hyperlink" Target="https://datatracker.ietf.org/doc/draft-ietf-6lo-use-cas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July </a:t>
            </a:r>
            <a:r>
              <a:rPr lang="en-US" sz="1800" dirty="0"/>
              <a:t>2020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2020-07-15</a:t>
            </a:r>
            <a:endParaRPr lang="en-US" sz="2000" b="0" dirty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8518055"/>
              </p:ext>
            </p:extLst>
          </p:nvPr>
        </p:nvGraphicFramePr>
        <p:xfrm>
          <a:off x="838200" y="2435225"/>
          <a:ext cx="7239000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8" name="Document" r:id="rId4" imgW="8255000" imgH="1231900" progId="Word.Document.8">
                  <p:embed/>
                </p:oleObj>
              </mc:Choice>
              <mc:Fallback>
                <p:oleObj name="Document" r:id="rId4" imgW="8255000" imgH="12319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435225"/>
                        <a:ext cx="7239000" cy="114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July </a:t>
            </a:r>
            <a:r>
              <a:rPr lang="en-US" sz="1800" dirty="0"/>
              <a:t>2020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 related work (cont.)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6TiSCH: IPv6 over IEEE 802.15.4 Time-slotted Channel Hopping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Working group slowly winding down with </a:t>
            </a:r>
            <a:r>
              <a:rPr lang="en-US" sz="1400" dirty="0" smtClean="0"/>
              <a:t>only one semi-active document </a:t>
            </a:r>
            <a:r>
              <a:rPr lang="en-US" sz="1400" dirty="0"/>
              <a:t>in the WG, but may be re-chartered to cover other underlying layer 2 protocols.  This could have a bearing on IEEE 802.11be activities.</a:t>
            </a:r>
          </a:p>
          <a:p>
            <a:pPr lvl="1">
              <a:lnSpc>
                <a:spcPct val="80000"/>
              </a:lnSpc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1800" dirty="0"/>
              <a:t>ROLL: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3"/>
              </a:rPr>
              <a:t>http://datatracker.ietf.org/wg/roll/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</a:t>
            </a:r>
            <a:r>
              <a:rPr lang="en-US" sz="1400" dirty="0" err="1"/>
              <a:t>Lossy</a:t>
            </a:r>
            <a:r>
              <a:rPr lang="en-US" sz="1400" dirty="0"/>
              <a:t> Networks</a:t>
            </a:r>
          </a:p>
          <a:p>
            <a:endParaRPr lang="en-GB" sz="18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4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IP networks. </a:t>
            </a:r>
          </a:p>
          <a:p>
            <a:pPr lvl="1"/>
            <a:endParaRPr lang="en-US" sz="1400" dirty="0"/>
          </a:p>
          <a:p>
            <a:r>
              <a:rPr lang="en-US" sz="1800" dirty="0"/>
              <a:t>IoT Directorate:</a:t>
            </a:r>
          </a:p>
          <a:p>
            <a:pPr lvl="1"/>
            <a:r>
              <a:rPr lang="en-US" sz="1400" dirty="0"/>
              <a:t>Reviews IETF drafts that are IoT related</a:t>
            </a:r>
          </a:p>
          <a:p>
            <a:pPr lvl="1"/>
            <a:r>
              <a:rPr lang="en-US" sz="1400" dirty="0"/>
              <a:t>See: </a:t>
            </a:r>
            <a:r>
              <a:rPr lang="en-US" sz="1400" dirty="0">
                <a:hlinkClick r:id="rId5"/>
              </a:rPr>
              <a:t>https://datatracker.ietf.org/group/iotdir/about/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u="sng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30768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July </a:t>
            </a:r>
            <a:r>
              <a:rPr lang="en-US" sz="1800" dirty="0"/>
              <a:t>2020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CAPPORT WG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sz="2000" dirty="0" err="1"/>
              <a:t>CAPtive</a:t>
            </a:r>
            <a:r>
              <a:rPr lang="en-US" sz="2000" dirty="0"/>
              <a:t> </a:t>
            </a:r>
            <a:r>
              <a:rPr lang="en-US" sz="2000" dirty="0" err="1"/>
              <a:t>PORTal</a:t>
            </a:r>
            <a:r>
              <a:rPr lang="en-US" sz="2000" dirty="0"/>
              <a:t>:  </a:t>
            </a:r>
            <a:r>
              <a:rPr lang="en-US" sz="2000" dirty="0">
                <a:hlinkClick r:id="rId3"/>
              </a:rPr>
              <a:t>https://datatracker.ietf.org/wg/capport/</a:t>
            </a:r>
            <a:r>
              <a:rPr lang="en-US" sz="2000" dirty="0"/>
              <a:t> </a:t>
            </a:r>
          </a:p>
          <a:p>
            <a:r>
              <a:rPr lang="en-US" sz="2000" dirty="0"/>
              <a:t>The CAPPORT Working Group will define secure mechanisms and protocols to</a:t>
            </a:r>
          </a:p>
          <a:p>
            <a:pPr lvl="1"/>
            <a:r>
              <a:rPr lang="en-US" sz="1600" dirty="0"/>
              <a:t>allow endpoints to discover that they are in this sort of limited environment,</a:t>
            </a:r>
          </a:p>
          <a:p>
            <a:pPr lvl="1"/>
            <a:r>
              <a:rPr lang="en-US" sz="1600" dirty="0"/>
              <a:t>provide a URL to interact with the Captive Portal, - allow endpoints to learn about the parameters of their confinement,</a:t>
            </a:r>
          </a:p>
          <a:p>
            <a:pPr lvl="1"/>
            <a:r>
              <a:rPr lang="en-US" sz="1600" dirty="0"/>
              <a:t>interact with the Captive Portal to obtain information such as status and remaining access time, and</a:t>
            </a:r>
          </a:p>
          <a:p>
            <a:pPr lvl="1"/>
            <a:r>
              <a:rPr lang="en-US" sz="1600" dirty="0"/>
              <a:t>optionally, advertise a service whereby devices can enable or disable access to the Internet without human interaction. (RFC 7710 may be a full or partial solution to the first two bullets)</a:t>
            </a:r>
          </a:p>
          <a:p>
            <a:r>
              <a:rPr lang="en-US" sz="2000" dirty="0"/>
              <a:t>Updates </a:t>
            </a:r>
            <a:r>
              <a:rPr lang="en-US" sz="2000" dirty="0" smtClean="0"/>
              <a:t>[July 2020]</a:t>
            </a:r>
            <a:endParaRPr lang="en-US" sz="2000" dirty="0"/>
          </a:p>
          <a:p>
            <a:pPr lvl="1"/>
            <a:r>
              <a:rPr lang="en-US" sz="1600" dirty="0" smtClean="0"/>
              <a:t>Updated: RFC 7710bis, the CAPPORT architecture, and the CAPPORT API all updated within the last </a:t>
            </a:r>
            <a:r>
              <a:rPr lang="en-US" sz="1600" dirty="0"/>
              <a:t>two months; see </a:t>
            </a:r>
            <a:r>
              <a:rPr lang="en-US" sz="1600" dirty="0">
                <a:hlinkClick r:id="rId4"/>
              </a:rPr>
              <a:t>https://datatracker.ietf.org/wg/capport/documents</a:t>
            </a:r>
            <a:r>
              <a:rPr lang="en-US" sz="1600" dirty="0" smtClean="0">
                <a:hlinkClick r:id="rId4"/>
              </a:rPr>
              <a:t>/</a:t>
            </a:r>
            <a:r>
              <a:rPr lang="en-US" sz="1600" dirty="0" smtClean="0"/>
              <a:t> </a:t>
            </a:r>
            <a:endParaRPr lang="en-US" sz="1600" dirty="0" smtClean="0"/>
          </a:p>
          <a:p>
            <a:pPr lvl="1"/>
            <a:r>
              <a:rPr lang="en-US" sz="1600" dirty="0" smtClean="0"/>
              <a:t>Experiment: Apple is shipping experimental support for CAPPORT in iOS 14 beta.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00183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July </a:t>
            </a:r>
            <a:r>
              <a:rPr lang="en-US" sz="1800" dirty="0"/>
              <a:t>2020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EMU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http://datatracker.ietf.org/wg/emu/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EAP Method Updates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This working group has been chartered to provide updates to some commonly used Extensible Authentication Protocol methods including of EAP-TLS, EAP-AKA, EAP-AKA’ (for 5G), EAP-SIM, etc.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The group should document any recently gained new knowledge on vulnerabilities or the possible implications of pervasive surveillance or other new concerns. 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800" dirty="0"/>
              <a:t>Updates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Perfect-Forward </a:t>
            </a:r>
            <a:r>
              <a:rPr lang="en-US" sz="1600" dirty="0"/>
              <a:t>Secrecy for the Extensible Authentication Protocol Method for Authentication and Key Agreement (EAP-AKA' PFS): </a:t>
            </a:r>
            <a:r>
              <a:rPr lang="en-US" sz="1600" dirty="0">
                <a:hlinkClick r:id="rId4"/>
              </a:rPr>
              <a:t>https://datatracker.ietf.org/doc/draft-ietf-emu-aka-pfs</a:t>
            </a:r>
            <a:r>
              <a:rPr lang="en-US" sz="1600" dirty="0" smtClean="0">
                <a:hlinkClick r:id="rId4"/>
              </a:rPr>
              <a:t>/</a:t>
            </a:r>
            <a:r>
              <a:rPr lang="en-US" sz="1600" dirty="0" smtClean="0"/>
              <a:t> (May 2020)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EAP </a:t>
            </a:r>
            <a:r>
              <a:rPr lang="en-US" sz="1600" dirty="0"/>
              <a:t>Session-Id Derivation: </a:t>
            </a:r>
            <a:r>
              <a:rPr lang="en-US" sz="1600" dirty="0">
                <a:hlinkClick r:id="rId5"/>
              </a:rPr>
              <a:t>https://datatracker.ietf.org/doc/draft-ietf-emu-eap-session-id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(May 2020)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Using </a:t>
            </a:r>
            <a:r>
              <a:rPr lang="en-US" sz="1600" dirty="0"/>
              <a:t>EAP-TLS with TLS 1.3: </a:t>
            </a:r>
            <a:r>
              <a:rPr lang="en-US" sz="1600" dirty="0" smtClean="0">
                <a:hlinkClick r:id="rId6"/>
              </a:rPr>
              <a:t>draft-ietf-emu-eap-tls13-06</a:t>
            </a:r>
            <a:r>
              <a:rPr lang="en-US" sz="1600" dirty="0" smtClean="0"/>
              <a:t> (June 2020)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New draft: Use Identity as Raw Public Key in EAP-TLS: </a:t>
            </a:r>
            <a:r>
              <a:rPr lang="en-US" sz="1600" dirty="0">
                <a:hlinkClick r:id="rId7"/>
              </a:rPr>
              <a:t>https://datatracker.ietf.org/doc/draft-chen-emu-eap-tls-ibs</a:t>
            </a:r>
            <a:r>
              <a:rPr lang="en-US" sz="1600" dirty="0" smtClean="0">
                <a:hlinkClick r:id="rId7"/>
              </a:rPr>
              <a:t>/</a:t>
            </a:r>
            <a:r>
              <a:rPr lang="en-US" sz="1600" dirty="0" smtClean="0"/>
              <a:t> (May 2020)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New draft: EAP-TLS with PSK Authentication (EAP-TLS-PSK): </a:t>
            </a:r>
            <a:r>
              <a:rPr lang="en-US" sz="1600" dirty="0">
                <a:hlinkClick r:id="rId8"/>
              </a:rPr>
              <a:t>https://datatracker.ietf.org/doc/draft-mattsson-emu-eap-tls-psk</a:t>
            </a:r>
            <a:r>
              <a:rPr lang="en-US" sz="1600" dirty="0" smtClean="0">
                <a:hlinkClick r:id="rId8"/>
              </a:rPr>
              <a:t>/</a:t>
            </a:r>
            <a:r>
              <a:rPr lang="en-US" sz="1600" dirty="0" smtClean="0"/>
              <a:t> (March 2020)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407905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July </a:t>
            </a:r>
            <a:r>
              <a:rPr lang="en-US" sz="1800" dirty="0"/>
              <a:t>2020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181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http://datatracker.ietf.org/wg/opsawg/</a:t>
            </a:r>
            <a:endParaRPr lang="en-US" sz="20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 </a:t>
            </a:r>
            <a:r>
              <a:rPr lang="en-US" sz="1800" dirty="0" smtClean="0"/>
              <a:t>[July </a:t>
            </a:r>
            <a:r>
              <a:rPr lang="en-US" sz="1800" dirty="0"/>
              <a:t>2020] Operations Area Working Group work group items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Of interest: RFC 6632, An Overview of the IETF Network Management Protocols, see </a:t>
            </a:r>
            <a:r>
              <a:rPr lang="en-US" sz="1600" dirty="0">
                <a:hlinkClick r:id="rId4"/>
              </a:rPr>
              <a:t>https://tools.ietf.org/html/rfc6632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Automated network management, including YANG data models, see </a:t>
            </a:r>
            <a:r>
              <a:rPr lang="en-US" sz="1600" dirty="0">
                <a:hlinkClick r:id="rId5"/>
              </a:rPr>
              <a:t>https://www.ietf.org/topics/netmgmt/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Secure </a:t>
            </a:r>
            <a:r>
              <a:rPr lang="en-US" sz="1600" dirty="0"/>
              <a:t>Device Install: </a:t>
            </a:r>
            <a:r>
              <a:rPr lang="en-US" sz="1600" dirty="0">
                <a:hlinkClick r:id="rId6"/>
              </a:rPr>
              <a:t>https://datatracker.ietf.org/doc/draft-ietf-opsawg-sdi</a:t>
            </a:r>
            <a:r>
              <a:rPr lang="en-US" sz="1600" dirty="0" smtClean="0">
                <a:hlinkClick r:id="rId6"/>
              </a:rPr>
              <a:t>/</a:t>
            </a:r>
            <a:r>
              <a:rPr lang="en-US" sz="1600" dirty="0" smtClean="0"/>
              <a:t> (June 2020)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Newly adopted: A Layer 2 VPN Network YANG Model: </a:t>
            </a:r>
            <a:r>
              <a:rPr lang="en-US" sz="1600" dirty="0">
                <a:hlinkClick r:id="rId7"/>
              </a:rPr>
              <a:t>https://datatracker.ietf.org/doc/draft-ietf-opsawg-l2nm</a:t>
            </a:r>
            <a:r>
              <a:rPr lang="en-US" sz="1600" dirty="0" smtClean="0">
                <a:hlinkClick r:id="rId7"/>
              </a:rPr>
              <a:t>/</a:t>
            </a:r>
            <a:r>
              <a:rPr lang="en-US" sz="1600" dirty="0" smtClean="0"/>
              <a:t> (July 2020)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Framework </a:t>
            </a:r>
            <a:r>
              <a:rPr lang="en-US" sz="1600" dirty="0"/>
              <a:t>for Automating Service and Network Management with YANG: </a:t>
            </a:r>
            <a:r>
              <a:rPr lang="en-US" sz="1600" dirty="0">
                <a:hlinkClick r:id="rId8"/>
              </a:rPr>
              <a:t>https://datatracker.ietf.org/doc/draft-ietf-opsawg-model-automation-framework</a:t>
            </a:r>
            <a:r>
              <a:rPr lang="en-US" sz="1600" dirty="0" smtClean="0">
                <a:hlinkClick r:id="rId8"/>
              </a:rPr>
              <a:t>/</a:t>
            </a:r>
            <a:r>
              <a:rPr lang="en-US" sz="1600" dirty="0" smtClean="0"/>
              <a:t> (June 2020)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Network Telemetry Framework: </a:t>
            </a:r>
            <a:r>
              <a:rPr lang="en-US" sz="1600" dirty="0">
                <a:hlinkClick r:id="rId9"/>
              </a:rPr>
              <a:t>https://datatracker.ietf.org/doc/draft-ietf-opsawg-ntf</a:t>
            </a:r>
            <a:r>
              <a:rPr lang="en-US" sz="1600" dirty="0" smtClean="0">
                <a:hlinkClick r:id="rId9"/>
              </a:rPr>
              <a:t>/</a:t>
            </a:r>
            <a:r>
              <a:rPr lang="en-US" sz="1600" dirty="0"/>
              <a:t> </a:t>
            </a:r>
            <a:r>
              <a:rPr lang="en-US" sz="1600" dirty="0" smtClean="0"/>
              <a:t>(April 2020)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July </a:t>
            </a:r>
            <a:r>
              <a:rPr lang="en-US" sz="1800" dirty="0"/>
              <a:t>2020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A </a:t>
            </a:r>
            <a:r>
              <a:rPr lang="en-US" sz="1600" dirty="0"/>
              <a:t>Flags Extension for TLS 1.3: </a:t>
            </a:r>
            <a:r>
              <a:rPr lang="en-US" sz="1600" dirty="0">
                <a:hlinkClick r:id="rId4"/>
              </a:rPr>
              <a:t>https://datatracker.ietf.org/doc/draft-ietf-tls-tlsflags</a:t>
            </a:r>
            <a:r>
              <a:rPr lang="en-US" sz="1600" dirty="0" smtClean="0">
                <a:hlinkClick r:id="rId4"/>
              </a:rPr>
              <a:t>/</a:t>
            </a:r>
            <a:r>
              <a:rPr lang="en-US" sz="1600" dirty="0" smtClean="0"/>
              <a:t> (July 2020)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Deprecating </a:t>
            </a:r>
            <a:r>
              <a:rPr lang="en-US" sz="1600" dirty="0"/>
              <a:t>MD5 and SHA-1 signature hashes in TLS 1.2: </a:t>
            </a:r>
            <a:r>
              <a:rPr lang="en-US" sz="1600" dirty="0">
                <a:hlinkClick r:id="rId5"/>
              </a:rPr>
              <a:t>https://datatracker.ietf.org/doc/draft-ietf-tls-md5-sha1-deprecate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(IESG evaluation since May 2020)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Deprecating </a:t>
            </a:r>
            <a:r>
              <a:rPr lang="en-US" sz="1600" dirty="0"/>
              <a:t>TLSv1.0 and TLSv1.1: </a:t>
            </a:r>
            <a:r>
              <a:rPr lang="en-US" sz="1600" dirty="0">
                <a:hlinkClick r:id="rId6"/>
              </a:rPr>
              <a:t>https://datatracker.ietf.org/doc/draft-ietf-tls-oldversions-deprecate</a:t>
            </a:r>
            <a:r>
              <a:rPr lang="en-US" sz="1600" dirty="0" smtClean="0">
                <a:hlinkClick r:id="rId6"/>
              </a:rPr>
              <a:t>/</a:t>
            </a:r>
            <a:r>
              <a:rPr lang="en-US" sz="1600" dirty="0" smtClean="0"/>
              <a:t> (Still in AD evaluation for more than 6 months)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TLS 1.3 Extension for Certificate-Based Authentication with an External Pre-Shared </a:t>
            </a:r>
            <a:r>
              <a:rPr lang="en-US" sz="1600" dirty="0" smtClean="0"/>
              <a:t>Key: Published as </a:t>
            </a:r>
            <a:r>
              <a:rPr lang="en-US" sz="1600" dirty="0" smtClean="0">
                <a:hlinkClick r:id="rId7"/>
              </a:rPr>
              <a:t>RFC 8773</a:t>
            </a:r>
            <a:r>
              <a:rPr lang="en-US" sz="1600" dirty="0" smtClean="0"/>
              <a:t> (March 2020)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July </a:t>
            </a:r>
            <a:r>
              <a:rPr lang="en-US" sz="1800" dirty="0"/>
              <a:t>2020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Deterministic Networking (DETNET)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001000" cy="5486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on deterministic data paths that operate over Layer 2 bridged and Layer 3 routed segments, where such paths can provide bounds on latency, loss, and packet delay variation (jitter), and high reliability. </a:t>
            </a:r>
          </a:p>
          <a:p>
            <a:pPr lvl="1"/>
            <a:r>
              <a:rPr lang="en-US" sz="1400" dirty="0"/>
              <a:t>The IEEE 802.11be activities seem like they may fit in with </a:t>
            </a:r>
            <a:r>
              <a:rPr lang="en-US" sz="1400" dirty="0" err="1"/>
              <a:t>DetNet</a:t>
            </a:r>
            <a:r>
              <a:rPr lang="en-US" sz="1400" dirty="0"/>
              <a:t> and there was a joint IEEE-IETF </a:t>
            </a:r>
            <a:r>
              <a:rPr lang="en-US" sz="1400" dirty="0" err="1"/>
              <a:t>DetNet</a:t>
            </a:r>
            <a:r>
              <a:rPr lang="en-US" sz="1400" dirty="0"/>
              <a:t> discussion in Bangkok.</a:t>
            </a:r>
          </a:p>
          <a:p>
            <a:pPr lvl="1"/>
            <a:r>
              <a:rPr lang="en-US" sz="1400" dirty="0"/>
              <a:t>Addresses Layer 3 aspects in support of applications requiring deterministic networking. </a:t>
            </a:r>
          </a:p>
          <a:p>
            <a:pPr lvl="1"/>
            <a:r>
              <a:rPr lang="en-US" sz="1400" dirty="0"/>
              <a:t>The Working Group collaborates with IEEE 802.1 Time Sensitive Networking (TSN), which is responsible for Layer 2 operations, to define a common architecture for both Layer 2 and Layer 3. </a:t>
            </a:r>
          </a:p>
          <a:p>
            <a:pPr lvl="1"/>
            <a:r>
              <a:rPr lang="en-US" sz="1400" dirty="0"/>
              <a:t>Example applications for deterministic networks include professional and home audio/video, multimedia in transportation, engine control systems, and other general industrial and vehicular applications being considered by the IEEE 802.1 TSN Task Group.</a:t>
            </a:r>
          </a:p>
          <a:p>
            <a:pPr marL="0" indent="0">
              <a:buNone/>
            </a:pPr>
            <a:r>
              <a:rPr lang="en-US" sz="1800" dirty="0"/>
              <a:t>Of interest:</a:t>
            </a:r>
          </a:p>
          <a:p>
            <a:pPr lvl="1"/>
            <a:r>
              <a:rPr lang="en-US" sz="1400" dirty="0" err="1" smtClean="0">
                <a:sym typeface="Wingdings" pitchFamily="2" charset="2"/>
              </a:rPr>
              <a:t>DetNet</a:t>
            </a:r>
            <a:r>
              <a:rPr lang="en-US" sz="1400" dirty="0" smtClean="0">
                <a:sym typeface="Wingdings" pitchFamily="2" charset="2"/>
              </a:rPr>
              <a:t> </a:t>
            </a:r>
            <a:r>
              <a:rPr lang="en-US" sz="1400" dirty="0">
                <a:sym typeface="Wingdings" pitchFamily="2" charset="2"/>
              </a:rPr>
              <a:t>Bounded Latency: </a:t>
            </a:r>
            <a:r>
              <a:rPr lang="en-US" sz="1400" dirty="0">
                <a:sym typeface="Wingdings" pitchFamily="2" charset="2"/>
                <a:hlinkClick r:id="rId4"/>
              </a:rPr>
              <a:t>https://datatracker.ietf.org/doc/draft-ietf-detnet-bounded-latency</a:t>
            </a:r>
            <a:r>
              <a:rPr lang="en-US" sz="1400" dirty="0" smtClean="0">
                <a:sym typeface="Wingdings" pitchFamily="2" charset="2"/>
                <a:hlinkClick r:id="rId4"/>
              </a:rPr>
              <a:t>/</a:t>
            </a:r>
            <a:r>
              <a:rPr lang="en-US" sz="1400" dirty="0" smtClean="0">
                <a:sym typeface="Wingdings" pitchFamily="2" charset="2"/>
              </a:rPr>
              <a:t> (Expired </a:t>
            </a:r>
            <a:r>
              <a:rPr lang="en-US" sz="1400" dirty="0" smtClean="0">
                <a:sym typeface="Wingdings" pitchFamily="2" charset="2"/>
              </a:rPr>
              <a:t>May 2020)</a:t>
            </a:r>
            <a:endParaRPr lang="en-US" sz="1400" dirty="0">
              <a:sym typeface="Wingdings" pitchFamily="2" charset="2"/>
            </a:endParaRPr>
          </a:p>
          <a:p>
            <a:pPr lvl="1"/>
            <a:r>
              <a:rPr lang="en-US" sz="1400" dirty="0" smtClean="0">
                <a:sym typeface="Wingdings" pitchFamily="2" charset="2"/>
              </a:rPr>
              <a:t>Deterministic </a:t>
            </a:r>
            <a:r>
              <a:rPr lang="en-US" sz="1400" dirty="0">
                <a:sym typeface="Wingdings" pitchFamily="2" charset="2"/>
              </a:rPr>
              <a:t>Networking (</a:t>
            </a:r>
            <a:r>
              <a:rPr lang="en-US" sz="1400" dirty="0" err="1">
                <a:sym typeface="Wingdings" pitchFamily="2" charset="2"/>
              </a:rPr>
              <a:t>DetNet</a:t>
            </a:r>
            <a:r>
              <a:rPr lang="en-US" sz="1400" dirty="0">
                <a:sym typeface="Wingdings" pitchFamily="2" charset="2"/>
              </a:rPr>
              <a:t>) Security Considerations: </a:t>
            </a:r>
            <a:r>
              <a:rPr lang="en-US" sz="1400" dirty="0">
                <a:sym typeface="Wingdings" pitchFamily="2" charset="2"/>
                <a:hlinkClick r:id="rId5"/>
              </a:rPr>
              <a:t>https://datatracker.ietf.org/doc/draft-ietf-detnet-security</a:t>
            </a:r>
            <a:r>
              <a:rPr lang="en-US" sz="1400" dirty="0" smtClean="0">
                <a:sym typeface="Wingdings" pitchFamily="2" charset="2"/>
                <a:hlinkClick r:id="rId5"/>
              </a:rPr>
              <a:t>/</a:t>
            </a:r>
            <a:r>
              <a:rPr lang="en-US" sz="1400" dirty="0" smtClean="0">
                <a:sym typeface="Wingdings" pitchFamily="2" charset="2"/>
              </a:rPr>
              <a:t> (Updated May 2020)</a:t>
            </a:r>
            <a:endParaRPr lang="en-US" sz="1400" dirty="0">
              <a:sym typeface="Wingdings" pitchFamily="2" charset="2"/>
            </a:endParaRPr>
          </a:p>
          <a:p>
            <a:pPr lvl="1"/>
            <a:r>
              <a:rPr lang="en-US" sz="1400" dirty="0" err="1" smtClean="0">
                <a:sym typeface="Wingdings" pitchFamily="2" charset="2"/>
              </a:rPr>
              <a:t>DetNet</a:t>
            </a:r>
            <a:r>
              <a:rPr lang="en-US" sz="1400" dirty="0" smtClean="0">
                <a:sym typeface="Wingdings" pitchFamily="2" charset="2"/>
              </a:rPr>
              <a:t> </a:t>
            </a:r>
            <a:r>
              <a:rPr lang="en-US" sz="1400" dirty="0">
                <a:sym typeface="Wingdings" pitchFamily="2" charset="2"/>
              </a:rPr>
              <a:t>Data Plane: IP over IEEE 802.1 Time Sensitive Networking (TSN): </a:t>
            </a:r>
            <a:r>
              <a:rPr lang="en-US" sz="1400" dirty="0">
                <a:sym typeface="Wingdings" pitchFamily="2" charset="2"/>
                <a:hlinkClick r:id="rId6"/>
              </a:rPr>
              <a:t>https://datatracker.ietf.org/doc/draft-ietf-detnet-ip-over-tsn</a:t>
            </a:r>
            <a:r>
              <a:rPr lang="en-US" sz="1400" dirty="0" smtClean="0">
                <a:sym typeface="Wingdings" pitchFamily="2" charset="2"/>
                <a:hlinkClick r:id="rId6"/>
              </a:rPr>
              <a:t>/</a:t>
            </a:r>
            <a:r>
              <a:rPr lang="en-US" sz="1400" dirty="0" smtClean="0">
                <a:sym typeface="Wingdings" pitchFamily="2" charset="2"/>
              </a:rPr>
              <a:t> (Updated June 2020)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Reliable and Available </a:t>
            </a:r>
            <a:r>
              <a:rPr lang="en-US" dirty="0" smtClean="0"/>
              <a:t>Wireless (RAW)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953000"/>
          </a:xfrm>
          <a:ln>
            <a:noFill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RAW: 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2"/>
              </a:rPr>
              <a:t>https://datatracker.ietf.org/wg/raw/charter/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lvl="1"/>
            <a:r>
              <a:rPr lang="en-US" sz="1400" dirty="0"/>
              <a:t>Reliable and Available Wireless (RAW) provides for high reliability and availability for IP connectivity over a wireless medium. </a:t>
            </a:r>
            <a:r>
              <a:rPr lang="en-US" sz="1400" dirty="0" smtClean="0"/>
              <a:t>RAW </a:t>
            </a:r>
            <a:r>
              <a:rPr lang="en-US" sz="1400" dirty="0"/>
              <a:t>extends the </a:t>
            </a:r>
            <a:r>
              <a:rPr lang="en-US" sz="1400" dirty="0" err="1"/>
              <a:t>DetNet</a:t>
            </a:r>
            <a:r>
              <a:rPr lang="en-US" sz="1400" dirty="0"/>
              <a:t> Working Group concepts to provide for high reliability and availability for an IP network utilizing scheduled wireless segments and other media, e.g., frequency/time-sharing physical media resources with stochastic traffic: </a:t>
            </a:r>
            <a:r>
              <a:rPr lang="en-US" sz="1400" dirty="0" smtClean="0"/>
              <a:t>…, </a:t>
            </a:r>
            <a:r>
              <a:rPr lang="en-US" sz="1400" dirty="0"/>
              <a:t>IEEE </a:t>
            </a:r>
            <a:r>
              <a:rPr lang="en-US" sz="1400" dirty="0" smtClean="0"/>
              <a:t>802.11ax/be…</a:t>
            </a:r>
          </a:p>
          <a:p>
            <a:pPr marL="457200" lvl="1" indent="0">
              <a:buNone/>
            </a:pPr>
            <a:r>
              <a:rPr lang="en-US" sz="1800" b="1" dirty="0" smtClean="0"/>
              <a:t>Of </a:t>
            </a:r>
            <a:r>
              <a:rPr lang="en-US" sz="1800" b="1" dirty="0"/>
              <a:t>interest:</a:t>
            </a:r>
          </a:p>
          <a:p>
            <a:pPr lvl="1"/>
            <a:r>
              <a:rPr lang="en-US" sz="1400" dirty="0">
                <a:sym typeface="Wingdings" pitchFamily="2" charset="2"/>
              </a:rPr>
              <a:t>RAW use cases: </a:t>
            </a:r>
            <a:r>
              <a:rPr lang="en-US" sz="1400" dirty="0">
                <a:sym typeface="Wingdings" pitchFamily="2" charset="2"/>
                <a:hlinkClick r:id="rId3"/>
              </a:rPr>
              <a:t>https://datatracker.ietf.org/doc/draft-bernardos-raw-use-cases</a:t>
            </a:r>
            <a:r>
              <a:rPr lang="en-US" sz="1400" dirty="0" smtClean="0">
                <a:sym typeface="Wingdings" pitchFamily="2" charset="2"/>
                <a:hlinkClick r:id="rId3"/>
              </a:rPr>
              <a:t>/</a:t>
            </a:r>
            <a:r>
              <a:rPr lang="en-US" sz="1400" dirty="0" smtClean="0">
                <a:sym typeface="Wingdings" pitchFamily="2" charset="2"/>
              </a:rPr>
              <a:t> (Updated July 2020)</a:t>
            </a:r>
          </a:p>
          <a:p>
            <a:pPr lvl="1"/>
            <a:r>
              <a:rPr lang="en-US" sz="1400" dirty="0">
                <a:sym typeface="Wingdings" pitchFamily="2" charset="2"/>
              </a:rPr>
              <a:t>Reliable and Available Wireless Architecture/Framework: </a:t>
            </a:r>
            <a:r>
              <a:rPr lang="en-US" sz="1400" dirty="0">
                <a:sym typeface="Wingdings" pitchFamily="2" charset="2"/>
                <a:hlinkClick r:id="rId4"/>
              </a:rPr>
              <a:t>https://datatracker.ietf.org/doc/draft-pthubert-raw-architecture</a:t>
            </a:r>
            <a:r>
              <a:rPr lang="en-US" sz="1400" dirty="0" smtClean="0">
                <a:sym typeface="Wingdings" pitchFamily="2" charset="2"/>
                <a:hlinkClick r:id="rId4"/>
              </a:rPr>
              <a:t>/</a:t>
            </a:r>
            <a:r>
              <a:rPr lang="en-US" sz="1400" dirty="0" smtClean="0">
                <a:sym typeface="Wingdings" pitchFamily="2" charset="2"/>
              </a:rPr>
              <a:t> (Updated July 2020)</a:t>
            </a:r>
          </a:p>
          <a:p>
            <a:pPr lvl="1"/>
            <a:r>
              <a:rPr lang="en-US" sz="1400" dirty="0">
                <a:sym typeface="Wingdings" pitchFamily="2" charset="2"/>
              </a:rPr>
              <a:t>Reliable and Available Wireless Technologies: </a:t>
            </a:r>
            <a:r>
              <a:rPr lang="en-US" sz="1400" dirty="0">
                <a:sym typeface="Wingdings" pitchFamily="2" charset="2"/>
                <a:hlinkClick r:id="rId5"/>
              </a:rPr>
              <a:t>https://datatracker.ietf.org/doc/draft-thubert-raw-technologies</a:t>
            </a:r>
            <a:r>
              <a:rPr lang="en-US" sz="1400" dirty="0" smtClean="0">
                <a:sym typeface="Wingdings" pitchFamily="2" charset="2"/>
                <a:hlinkClick r:id="rId5"/>
              </a:rPr>
              <a:t>/</a:t>
            </a:r>
            <a:r>
              <a:rPr lang="en-US" sz="1400" dirty="0" smtClean="0">
                <a:sym typeface="Wingdings" pitchFamily="2" charset="2"/>
              </a:rPr>
              <a:t> (Updated May 2020)</a:t>
            </a:r>
            <a:endParaRPr lang="en-US" sz="1400" dirty="0">
              <a:sym typeface="Wingdings" pitchFamily="2" charset="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Yee, AKAYLA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E20CCF4-4BCF-4FB2-8854-64DB88A7455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410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July </a:t>
            </a:r>
            <a:r>
              <a:rPr lang="en-US" sz="1800" dirty="0"/>
              <a:t>2020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IP Wireless Access in Vehicular Environments  (IPWAVE)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81200"/>
            <a:ext cx="7696200" cy="4495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IPWAVE: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https://datatracker.ietf.org/group/ipwave/about/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  </a:t>
            </a: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Deliverable is: </a:t>
            </a:r>
            <a:r>
              <a:rPr lang="en-US" sz="2000" dirty="0"/>
              <a:t>document that </a:t>
            </a:r>
            <a:r>
              <a:rPr lang="en-US" sz="2000" dirty="0" smtClean="0"/>
              <a:t>specifies </a:t>
            </a:r>
            <a:r>
              <a:rPr lang="en-US" sz="2000" dirty="0"/>
              <a:t>the mechanisms for</a:t>
            </a:r>
            <a:br>
              <a:rPr lang="en-US" sz="2000" dirty="0"/>
            </a:br>
            <a:r>
              <a:rPr lang="en-US" sz="2000" dirty="0"/>
              <a:t>transmission of IPv6 datagrams over IEEE 802.11-OCB mode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For further information:</a:t>
            </a:r>
          </a:p>
          <a:p>
            <a:pPr lvl="1"/>
            <a:r>
              <a:rPr lang="en-US" sz="1800" dirty="0" smtClean="0"/>
              <a:t>Use </a:t>
            </a:r>
            <a:r>
              <a:rPr lang="en-US" sz="1800" dirty="0"/>
              <a:t>cases and problem statement document: </a:t>
            </a:r>
            <a:r>
              <a:rPr lang="en-US" sz="1800" dirty="0">
                <a:hlinkClick r:id="rId4"/>
              </a:rPr>
              <a:t>https://datatracker.ietf.org/doc/draft-ietf-ipwave-vehicular-networking</a:t>
            </a:r>
            <a:r>
              <a:rPr lang="en-US" sz="1800" dirty="0" smtClean="0">
                <a:hlinkClick r:id="rId4"/>
              </a:rPr>
              <a:t>/</a:t>
            </a:r>
            <a:r>
              <a:rPr lang="en-US" sz="1800" dirty="0" smtClean="0"/>
              <a:t> (July 2020)</a:t>
            </a:r>
            <a:endParaRPr lang="en-US" sz="1800" dirty="0"/>
          </a:p>
          <a:p>
            <a:pPr lvl="1"/>
            <a:r>
              <a:rPr lang="en-US" sz="1800" dirty="0"/>
              <a:t>Published </a:t>
            </a:r>
            <a:r>
              <a:rPr lang="en-US" sz="1800" dirty="0" smtClean="0"/>
              <a:t>as RFC 8691: Transmission </a:t>
            </a:r>
            <a:r>
              <a:rPr lang="en-US" sz="1800" dirty="0"/>
              <a:t>of IPv6 Packets over IEEE 802.11 Networks operating in mode Outside the Context of a Basic Service Set (IPv6-over-80211-OCB): </a:t>
            </a:r>
            <a:r>
              <a:rPr lang="en-US" sz="1800" dirty="0">
                <a:hlinkClick r:id="rId5"/>
              </a:rPr>
              <a:t>https://www.rfc-editor.org/info/rfc8691</a:t>
            </a:r>
            <a:r>
              <a:rPr lang="en-US" sz="1800" dirty="0"/>
              <a:t> </a:t>
            </a:r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054472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July </a:t>
            </a:r>
            <a:r>
              <a:rPr lang="en-US" sz="1800" dirty="0"/>
              <a:t>2020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Autonomic Networking Integrated Model and Approach (ANIMA)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7696200" cy="4648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https://datatracker.ietf.org/group/anima/about/</a:t>
            </a: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 designs protocols to allow network operations to be carried out without requiring low-level management of individual devices</a:t>
            </a:r>
            <a:endParaRPr lang="en-US" sz="2000" b="0" dirty="0"/>
          </a:p>
          <a:p>
            <a:pPr marL="0" indent="0">
              <a:buNone/>
            </a:pPr>
            <a:r>
              <a:rPr lang="en-US" sz="1800" dirty="0" smtClean="0"/>
              <a:t>For </a:t>
            </a:r>
            <a:r>
              <a:rPr lang="en-US" sz="1800" dirty="0"/>
              <a:t>further information:</a:t>
            </a:r>
          </a:p>
          <a:p>
            <a:pPr lvl="1"/>
            <a:r>
              <a:rPr lang="en-US" sz="1800" dirty="0" smtClean="0"/>
              <a:t>An </a:t>
            </a:r>
            <a:r>
              <a:rPr lang="en-US" sz="1800" dirty="0"/>
              <a:t>Autonomic Control Plane (ACP): </a:t>
            </a:r>
            <a:r>
              <a:rPr lang="en-US" sz="1800" dirty="0">
                <a:hlinkClick r:id="rId4"/>
              </a:rPr>
              <a:t>https://datatracker.ietf.org/doc/draft-ietf-anima-autonomic-control-plane</a:t>
            </a:r>
            <a:r>
              <a:rPr lang="en-US" sz="1800" dirty="0" smtClean="0">
                <a:hlinkClick r:id="rId4"/>
              </a:rPr>
              <a:t>/</a:t>
            </a:r>
            <a:r>
              <a:rPr lang="en-US" sz="1800" dirty="0"/>
              <a:t> </a:t>
            </a:r>
            <a:r>
              <a:rPr lang="en-US" sz="1800" dirty="0" smtClean="0"/>
              <a:t>(IESG </a:t>
            </a:r>
            <a:r>
              <a:rPr lang="en-US" sz="1800" dirty="0" err="1" smtClean="0"/>
              <a:t>telechat</a:t>
            </a:r>
            <a:r>
              <a:rPr lang="en-US" sz="1800" dirty="0" smtClean="0"/>
              <a:t> August 2020)</a:t>
            </a:r>
            <a:endParaRPr lang="en-US" sz="1800" dirty="0"/>
          </a:p>
          <a:p>
            <a:pPr lvl="1"/>
            <a:r>
              <a:rPr lang="en-US" sz="1800" dirty="0"/>
              <a:t>Updated </a:t>
            </a:r>
            <a:r>
              <a:rPr lang="en-US" sz="1800" dirty="0" smtClean="0"/>
              <a:t>(April 2020</a:t>
            </a:r>
            <a:r>
              <a:rPr lang="en-US" sz="1800" dirty="0"/>
              <a:t>): BRSKI is Bootstrapping Remote Secure Key Infrastructures: </a:t>
            </a:r>
            <a:r>
              <a:rPr lang="en-US" sz="1800" dirty="0">
                <a:hlinkClick r:id="rId5"/>
              </a:rPr>
              <a:t>https://datatracker.ietf.org/doc/draft-ietf-anima-bootstrapping-keyinfra/</a:t>
            </a:r>
            <a:r>
              <a:rPr lang="en-US" sz="1800" dirty="0"/>
              <a:t> </a:t>
            </a:r>
            <a:r>
              <a:rPr lang="en-US" sz="1800" dirty="0" smtClean="0"/>
              <a:t>[RFC Editor’s Queue]</a:t>
            </a:r>
          </a:p>
          <a:p>
            <a:pPr lvl="1"/>
            <a:r>
              <a:rPr lang="en-US" sz="1800" dirty="0"/>
              <a:t>Scenarios and Requirements for Layer 2 Autonomic Control Planes: </a:t>
            </a:r>
            <a:r>
              <a:rPr lang="en-US" sz="1800" dirty="0">
                <a:hlinkClick r:id="rId6"/>
              </a:rPr>
              <a:t>https://datatracker.ietf.org/doc/draft-carpenter-anima-l2acp-scenarios</a:t>
            </a:r>
            <a:r>
              <a:rPr lang="en-US" sz="1800" dirty="0" smtClean="0">
                <a:hlinkClick r:id="rId6"/>
              </a:rPr>
              <a:t>/</a:t>
            </a:r>
            <a:r>
              <a:rPr lang="en-US" sz="1800" dirty="0" smtClean="0"/>
              <a:t> (April 2020)</a:t>
            </a:r>
            <a:endParaRPr lang="en-US" sz="18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50856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July </a:t>
            </a:r>
            <a:r>
              <a:rPr lang="en-US" sz="1800" dirty="0"/>
              <a:t>2020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RFC 7241, “The IEEE 802/IETF Relationship” (RFC 4441 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IEEE 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4"/>
              </a:rPr>
              <a:t>http://ieee-sa.centraldesktop.com/802liaisondb/FrontPage</a:t>
            </a: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8111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July </a:t>
            </a:r>
            <a:r>
              <a:rPr lang="en-US" sz="1800" dirty="0"/>
              <a:t>2020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This presentation contains the IEEE 802.11 – IETF liaison report for </a:t>
            </a:r>
            <a:r>
              <a:rPr lang="en-US" dirty="0" smtClean="0"/>
              <a:t>July </a:t>
            </a:r>
            <a:r>
              <a:rPr lang="en-US" dirty="0"/>
              <a:t>2020.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July </a:t>
            </a:r>
            <a:r>
              <a:rPr lang="en-US" sz="1800" dirty="0"/>
              <a:t>2020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dirty="0"/>
              <a:t>Upcoming Meetings:</a:t>
            </a:r>
          </a:p>
          <a:p>
            <a:pPr lvl="1"/>
            <a:r>
              <a:rPr lang="en-US" dirty="0" smtClean="0"/>
              <a:t>July </a:t>
            </a:r>
            <a:r>
              <a:rPr lang="en-US" dirty="0"/>
              <a:t>25-31, 2020 – </a:t>
            </a:r>
            <a:r>
              <a:rPr lang="en-US" dirty="0" smtClean="0"/>
              <a:t>Virtual (was Madrid)</a:t>
            </a:r>
            <a:endParaRPr lang="en-US" dirty="0"/>
          </a:p>
          <a:p>
            <a:pPr lvl="1"/>
            <a:r>
              <a:rPr lang="en-US" dirty="0"/>
              <a:t>November 14-20, 2020 – </a:t>
            </a:r>
            <a:r>
              <a:rPr lang="en-US" dirty="0" smtClean="0"/>
              <a:t>Bangkok (Virtual?)</a:t>
            </a:r>
            <a:endParaRPr lang="en-US" dirty="0"/>
          </a:p>
          <a:p>
            <a:r>
              <a:rPr lang="en-US" dirty="0">
                <a:hlinkClick r:id="rId3"/>
              </a:rPr>
              <a:t>http://www.ietf.org</a:t>
            </a:r>
            <a:endParaRPr lang="en-US" dirty="0"/>
          </a:p>
          <a:p>
            <a:pPr lvl="1"/>
            <a:r>
              <a:rPr lang="en-US" dirty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sz="1800" dirty="0"/>
              <a:t>April 2016: Wireless Tutorial (Donald Eastlake), 802.11 &amp; 802.15 tutorials (Dorothy Stanley, Charlie Perkins), see 11-16/500, July 2016: Pat Thaler &amp; Juan Carlos – 802.1E (Privacy Considerations) and 802.c (Local MAC address usage) </a:t>
            </a:r>
            <a:r>
              <a:rPr lang="en-US" dirty="0">
                <a:hlinkClick r:id="rId5"/>
              </a:rPr>
              <a:t>https://www.ietf.org/edu/tutorials.html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hlinkClick r:id="rId6"/>
              </a:rPr>
              <a:t>http://tools.ietf.org/dailydose/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July </a:t>
            </a:r>
            <a:r>
              <a:rPr lang="en-US" sz="1800" dirty="0"/>
              <a:t>2020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Coordination topics include: Data Center Bridging, use of Local Address in virtualization and IoT, MAC randomization trial results, DETNET/TSN, YANG models, pervasive monitoring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IETF-IEEE 802 coordination </a:t>
            </a:r>
            <a:r>
              <a:rPr lang="en-US" sz="1600" dirty="0" smtClean="0"/>
              <a:t>teleconferences: February 25, 2020 and June 15, 2020</a:t>
            </a:r>
            <a:r>
              <a:rPr lang="en-US" sz="1600" dirty="0"/>
              <a:t/>
            </a:r>
            <a:br>
              <a:rPr lang="en-US" sz="1600" dirty="0"/>
            </a:b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802.11 related items </a:t>
            </a:r>
          </a:p>
          <a:p>
            <a:pPr lvl="1">
              <a:lnSpc>
                <a:spcPct val="80000"/>
              </a:lnSpc>
              <a:defRPr/>
            </a:pPr>
            <a:r>
              <a:rPr lang="en-GB" sz="1600" dirty="0"/>
              <a:t>Tracked: Intelligent Transportation Systems (ITS)- IETF IP Wireless Access in Vehicular Environments  </a:t>
            </a:r>
            <a:r>
              <a:rPr lang="en-GB" sz="1600" dirty="0">
                <a:hlinkClick r:id="rId4"/>
              </a:rPr>
              <a:t>ipwave</a:t>
            </a:r>
            <a:endParaRPr lang="en-GB" sz="1600" dirty="0"/>
          </a:p>
          <a:p>
            <a:pPr lvl="1">
              <a:lnSpc>
                <a:spcPct val="80000"/>
              </a:lnSpc>
              <a:defRPr/>
            </a:pPr>
            <a:r>
              <a:rPr lang="en-GB" sz="1600" dirty="0"/>
              <a:t>Approved by WG: Link-Layer Addresses Assignment Mechanism for DHCPv6: </a:t>
            </a:r>
            <a:r>
              <a:rPr lang="en-GB" sz="1600" dirty="0">
                <a:hlinkClick r:id="rId5"/>
              </a:rPr>
              <a:t>https://datatracker.ietf.org/doc/draft-ietf-dhc-mac-assign/</a:t>
            </a:r>
            <a:r>
              <a:rPr lang="en-GB" sz="1600" dirty="0"/>
              <a:t>.  This specification provides a means of using DHCPv6 to assign MAC addresses to (virtual) devices at time of instantiation to prevent random address collisions in large device populations.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July </a:t>
            </a:r>
            <a:r>
              <a:rPr lang="en-US" sz="1800" dirty="0"/>
              <a:t>2020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 protocol use with 802.11 technology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b="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No recent RFCs mention IEEE 802.11</a:t>
            </a:r>
            <a:endParaRPr lang="en-US" b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en-US" b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263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July </a:t>
            </a:r>
            <a:r>
              <a:rPr lang="en-US" sz="1800" dirty="0"/>
              <a:t>2020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BOFs </a:t>
            </a:r>
            <a:r>
              <a:rPr lang="en-US" dirty="0" smtClean="0"/>
              <a:t>at IETF 108 July 25-31, </a:t>
            </a:r>
            <a:r>
              <a:rPr lang="en-US" dirty="0"/>
              <a:t>2020 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https://datatracker.ietf.org/wg/bofs/</a:t>
            </a:r>
            <a:endParaRPr lang="en-US" sz="2000" dirty="0"/>
          </a:p>
          <a:p>
            <a:r>
              <a:rPr lang="en-US" sz="2000" b="0" dirty="0"/>
              <a:t>BOF proposals </a:t>
            </a:r>
            <a:r>
              <a:rPr lang="en-US" sz="2000" b="0" dirty="0" smtClean="0"/>
              <a:t>were due June 12, </a:t>
            </a:r>
            <a:r>
              <a:rPr lang="en-US" sz="2000" b="0" dirty="0"/>
              <a:t>2020</a:t>
            </a:r>
          </a:p>
          <a:p>
            <a:endParaRPr lang="en-US" sz="2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187877"/>
              </p:ext>
            </p:extLst>
          </p:nvPr>
        </p:nvGraphicFramePr>
        <p:xfrm>
          <a:off x="1083221" y="3167292"/>
          <a:ext cx="6977557" cy="166641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dirty="0" smtClean="0">
                          <a:hlinkClick r:id="rId4"/>
                        </a:rPr>
                        <a:t>loops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Local Optimizations on Path Segments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dirty="0" err="1" smtClean="0">
                          <a:hlinkClick r:id="rId5"/>
                        </a:rPr>
                        <a:t>asdf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 Semantic Definition Format for Data and Interactions of Things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</a:tr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dirty="0" err="1" smtClean="0">
                          <a:hlinkClick r:id="rId6"/>
                        </a:rPr>
                        <a:t>emailcore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Revision of core Email specifications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July </a:t>
            </a:r>
            <a:r>
              <a:rPr lang="en-US" sz="1800" dirty="0"/>
              <a:t>2020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new groups being (re-)chartered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https://datatracker.ietf.org/group/chartering/</a:t>
            </a:r>
            <a:r>
              <a:rPr lang="en-US" sz="2000" dirty="0"/>
              <a:t>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947118"/>
              </p:ext>
            </p:extLst>
          </p:nvPr>
        </p:nvGraphicFramePr>
        <p:xfrm>
          <a:off x="1066800" y="2875632"/>
          <a:ext cx="6977557" cy="111619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96614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hlinkClick r:id="rId4"/>
                        </a:rPr>
                        <a:t>asap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hlinkClick r:id="rId5"/>
                        </a:rPr>
                        <a:t>Automatic SIP </a:t>
                      </a:r>
                      <a:r>
                        <a:rPr lang="en-US" dirty="0" err="1" smtClean="0">
                          <a:hlinkClick r:id="rId5"/>
                        </a:rPr>
                        <a:t>trunking</a:t>
                      </a:r>
                      <a:r>
                        <a:rPr lang="en-US" dirty="0" smtClean="0">
                          <a:hlinkClick r:id="rId5"/>
                        </a:rPr>
                        <a:t> And Peering</a:t>
                      </a:r>
                      <a:r>
                        <a:rPr lang="en-US" dirty="0" smtClean="0"/>
                        <a:t> (external review)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xmlns="" val="4119922505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6"/>
                        </a:rPr>
                        <a:t>nfsv4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hlinkClick r:id="rId7"/>
                        </a:rPr>
                        <a:t>Network File System Version 4</a:t>
                      </a:r>
                      <a:r>
                        <a:rPr lang="en-US" dirty="0" smtClean="0"/>
                        <a:t> (internal recharter</a:t>
                      </a:r>
                      <a:r>
                        <a:rPr lang="en-US" baseline="0" dirty="0" smtClean="0"/>
                        <a:t> review)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998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July </a:t>
            </a:r>
            <a:r>
              <a:rPr lang="en-US" sz="1800" dirty="0"/>
              <a:t>2020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/>
              <a:t>YANG Model Catalog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752975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dirty="0"/>
              <a:t>YANG catalog development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YANG model catalog and registry that allows users to find models relevant to their use cases from the large and growing number of YANG modules being published.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YANG Catalog was developed through a collaboration between the IETF and the Broadband Forum, and contains many data models, including from other Standards Development Organizations (SDOs) such as the IEEE, as well as some vendor-specific data models. Interest and participation from other SDOs, equipment vendors, open source projects and network operators is encouraged.</a:t>
            </a:r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https://www.ietf.org/blog/yang-catalog-latest-developments-ietf-100-hackathon/</a:t>
            </a: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4"/>
              </a:rPr>
              <a:t>https://yangcatalog.org/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https://1.ieee802.org/yangsters/</a:t>
            </a:r>
            <a:r>
              <a:rPr lang="en-US" dirty="0"/>
              <a:t> 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July </a:t>
            </a:r>
            <a:r>
              <a:rPr lang="en-US" sz="1800" dirty="0"/>
              <a:t>2020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IoT</a:t>
            </a:r>
            <a:r>
              <a:rPr lang="en-US" dirty="0"/>
              <a:t> related work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400" dirty="0">
                <a:hlinkClick r:id="rId3"/>
              </a:rPr>
              <a:t>http://datatracker.ietf.org/wg/6lo/charter/</a:t>
            </a:r>
            <a:r>
              <a:rPr lang="en-GB" sz="14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Focus: IPv6 over Networks of Resource-constrained </a:t>
            </a:r>
            <a:r>
              <a:rPr lang="en-US" sz="1400" dirty="0" smtClean="0"/>
              <a:t>Nodes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Updated: IPv6 over Constrained Node Networks </a:t>
            </a:r>
            <a:r>
              <a:rPr lang="en-US" sz="1400" dirty="0" smtClean="0"/>
              <a:t>Applicability </a:t>
            </a:r>
            <a:r>
              <a:rPr lang="en-US" sz="1400" dirty="0"/>
              <a:t>&amp; Use cases, see: </a:t>
            </a:r>
            <a:r>
              <a:rPr lang="en-US" sz="1400" dirty="0">
                <a:hlinkClick r:id="rId4"/>
              </a:rPr>
              <a:t>https://datatracker.ietf.org/doc/draft-ietf-6lo-use-cases</a:t>
            </a:r>
            <a:r>
              <a:rPr lang="en-US" sz="1400" dirty="0" smtClean="0">
                <a:hlinkClick r:id="rId4"/>
              </a:rPr>
              <a:t>/</a:t>
            </a:r>
            <a:r>
              <a:rPr lang="en-US" sz="1400" dirty="0" smtClean="0"/>
              <a:t> (Updated July 2020)</a:t>
            </a: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1400" dirty="0" smtClean="0"/>
              <a:t>RFC Editor Queue: </a:t>
            </a:r>
            <a:r>
              <a:rPr lang="en-US" sz="1400" dirty="0"/>
              <a:t>Address Protected Neighbor Discovery for Low-power and Lossy Networks, see: </a:t>
            </a:r>
            <a:r>
              <a:rPr lang="en-US" sz="1400" dirty="0">
                <a:hlinkClick r:id="rId5"/>
              </a:rPr>
              <a:t>https://datatracker.ietf.org/doc/draft-ietf-6lo-ap-nd/</a:t>
            </a:r>
            <a:r>
              <a:rPr lang="en-US" sz="1400" dirty="0"/>
              <a:t>  (Updated: </a:t>
            </a:r>
            <a:r>
              <a:rPr lang="en-US" sz="1400" dirty="0" smtClean="0"/>
              <a:t>April 2020</a:t>
            </a:r>
            <a:r>
              <a:rPr lang="en-US" sz="1400" dirty="0"/>
              <a:t>)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RFC Editor Queue: </a:t>
            </a:r>
            <a:r>
              <a:rPr lang="en-US" sz="1400" dirty="0"/>
              <a:t>IPv6 Backbone Router, see: </a:t>
            </a:r>
            <a:r>
              <a:rPr lang="en-US" sz="1400" dirty="0">
                <a:hlinkClick r:id="rId6"/>
              </a:rPr>
              <a:t>https://datatracker.ietf.org/doc/draft-ietf-6lo-backbone-router/</a:t>
            </a:r>
            <a:r>
              <a:rPr lang="en-US" sz="1400" dirty="0"/>
              <a:t>. </a:t>
            </a:r>
            <a:r>
              <a:rPr lang="en-US" sz="1400" dirty="0" smtClean="0"/>
              <a:t> No feedback received from IEEE 802.11, so publication requested. (Updated</a:t>
            </a:r>
            <a:r>
              <a:rPr lang="en-US" sz="1400" dirty="0"/>
              <a:t>: </a:t>
            </a:r>
            <a:r>
              <a:rPr lang="en-US" sz="1400" dirty="0" smtClean="0"/>
              <a:t>March 2020)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123007</TotalTime>
  <Words>1994</Words>
  <Application>Microsoft Office PowerPoint</Application>
  <PresentationFormat>On-screen Show (4:3)</PresentationFormat>
  <Paragraphs>338</Paragraphs>
  <Slides>19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802-11-Submission</vt:lpstr>
      <vt:lpstr>Document</vt:lpstr>
      <vt:lpstr>IEEE 802.11-IETF Liaison Report</vt:lpstr>
      <vt:lpstr>Abstract</vt:lpstr>
      <vt:lpstr>IETF Meetings</vt:lpstr>
      <vt:lpstr>IETF- IEEE 802 Liaison Activity  </vt:lpstr>
      <vt:lpstr>IETF protocol use with 802.11 technology</vt:lpstr>
      <vt:lpstr>BOFs at IETF 108 July 25-31, 2020 </vt:lpstr>
      <vt:lpstr>IETF new groups being (re-)chartered</vt:lpstr>
      <vt:lpstr>YANG Model Catalog</vt:lpstr>
      <vt:lpstr>IoT related work</vt:lpstr>
      <vt:lpstr>IoT related work (cont.)</vt:lpstr>
      <vt:lpstr>CAPPORT WG</vt:lpstr>
      <vt:lpstr>EMU WG</vt:lpstr>
      <vt:lpstr>Operations Area Working Group</vt:lpstr>
      <vt:lpstr>Transport Layer Security (TLS)</vt:lpstr>
      <vt:lpstr>Deterministic Networking (DETNET)</vt:lpstr>
      <vt:lpstr>Reliable and Available Wireless (RAW) </vt:lpstr>
      <vt:lpstr>IP Wireless Access in Vehicular Environments  (IPWAVE)</vt:lpstr>
      <vt:lpstr>Autonomic Networking Integrated Model and Approach (ANIMA) </vt:lpstr>
      <vt:lpstr>References</vt:lpstr>
    </vt:vector>
  </TitlesOfParts>
  <Manager/>
  <Company>AKAYLA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subject/>
  <dc:creator>Peter Yee</dc:creator>
  <cp:keywords/>
  <dc:description/>
  <cp:lastModifiedBy>Peter E. Yee</cp:lastModifiedBy>
  <cp:revision>833</cp:revision>
  <cp:lastPrinted>1998-02-10T13:28:06Z</cp:lastPrinted>
  <dcterms:created xsi:type="dcterms:W3CDTF">2005-01-04T21:26:55Z</dcterms:created>
  <dcterms:modified xsi:type="dcterms:W3CDTF">2020-07-16T05:07:35Z</dcterms:modified>
  <cp:category/>
</cp:coreProperties>
</file>