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  <p:sldMasterId id="2147483661" r:id="rId3"/>
  </p:sldMasterIdLst>
  <p:notesMasterIdLst>
    <p:notesMasterId r:id="rId17"/>
  </p:notesMasterIdLst>
  <p:handoutMasterIdLst>
    <p:handoutMasterId r:id="rId18"/>
  </p:handoutMasterIdLst>
  <p:sldIdLst>
    <p:sldId id="256" r:id="rId4"/>
    <p:sldId id="375" r:id="rId5"/>
    <p:sldId id="376" r:id="rId6"/>
    <p:sldId id="417" r:id="rId7"/>
    <p:sldId id="337" r:id="rId8"/>
    <p:sldId id="418" r:id="rId9"/>
    <p:sldId id="388" r:id="rId10"/>
    <p:sldId id="445" r:id="rId11"/>
    <p:sldId id="447" r:id="rId12"/>
    <p:sldId id="448" r:id="rId13"/>
    <p:sldId id="439" r:id="rId14"/>
    <p:sldId id="419" r:id="rId15"/>
    <p:sldId id="444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angdandan (2012)" initials="L(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中度样式 4 - 强调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3B4B98B0-60AC-42C2-AFA5-B58CD77FA1E5}" styleName="浅色样式 1 - 强调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ABFCF23-3B69-468F-B69F-88F6DE6A72F2}" styleName="中度样式 1 - 强调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863" autoAdjust="0"/>
    <p:restoredTop sz="96309" autoAdjust="0"/>
  </p:normalViewPr>
  <p:slideViewPr>
    <p:cSldViewPr>
      <p:cViewPr varScale="1">
        <p:scale>
          <a:sx n="108" d="100"/>
          <a:sy n="108" d="100"/>
        </p:scale>
        <p:origin x="2070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822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commentAuthors" Target="commentAuthor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</a:t>
            </a:r>
            <a:r>
              <a:rPr lang="en-US" dirty="0" smtClean="0"/>
              <a:t>Doe  </a:t>
            </a:r>
            <a:r>
              <a:rPr lang="en-US" dirty="0"/>
              <a:t>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</a:t>
            </a:r>
            <a:r>
              <a:rPr lang="en-US" dirty="0" smtClean="0"/>
              <a:t>Doe  </a:t>
            </a:r>
            <a:r>
              <a:rPr lang="en-US" dirty="0"/>
              <a:t>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2020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  </a:t>
            </a:r>
            <a:r>
              <a:rPr lang="en-GB" dirty="0" err="1" smtClean="0"/>
              <a:t>etc</a:t>
            </a:r>
            <a:r>
              <a:rPr lang="en-GB" dirty="0" smtClean="0"/>
              <a:t> 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>
                <a:solidFill>
                  <a:srgbClr val="FFFFFF"/>
                </a:solidFill>
              </a:rPr>
              <a:t>Ross Jian Yu, </a:t>
            </a:r>
            <a:r>
              <a:rPr lang="en-GB" dirty="0" err="1" smtClean="0">
                <a:solidFill>
                  <a:srgbClr val="FFFFFF"/>
                </a:solidFill>
              </a:rPr>
              <a:t>etc</a:t>
            </a:r>
            <a:r>
              <a:rPr lang="en-GB" dirty="0" smtClean="0">
                <a:solidFill>
                  <a:srgbClr val="FFFFFF"/>
                </a:solidFill>
              </a:rPr>
              <a:t>, Huawei Technologies</a:t>
            </a: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10974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2020-01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 userDrawn="1"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Chenchen Liu, et al., Huawei Technologies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01630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2020-01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>
                <a:solidFill>
                  <a:srgbClr val="FFFFFF"/>
                </a:solidFill>
              </a:rPr>
              <a:t>Ross Jian Yu, etc., Huawei Technologies</a:t>
            </a: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41969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2020-01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>
                <a:solidFill>
                  <a:srgbClr val="FFFFFF"/>
                </a:solidFill>
              </a:rPr>
              <a:t>Ross Jian Yu, etc., Huawei Technologies</a:t>
            </a: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26709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2020-01</a:t>
            </a:r>
            <a:endParaRPr lang="en-GB" altLang="zh-CN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>
                <a:solidFill>
                  <a:srgbClr val="FFFFFF"/>
                </a:solidFill>
              </a:rPr>
              <a:t>Ross Jian Yu, etc., Huawei Technologies</a:t>
            </a:r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8282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>
                <a:solidFill>
                  <a:srgbClr val="FFFFFF"/>
                </a:solidFill>
              </a:rPr>
              <a:t>Shahrnaz Azizi, etc., Intel Corporation</a:t>
            </a:r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26877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>
                <a:solidFill>
                  <a:srgbClr val="FFFFFF"/>
                </a:solidFill>
              </a:rPr>
              <a:t>Shahrnaz Azizi, etc., Intel Corporation</a:t>
            </a:r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48386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>
                <a:solidFill>
                  <a:srgbClr val="FFFFFF"/>
                </a:solidFill>
              </a:rPr>
              <a:t>Shahrnaz Azizi, etc., Intel Corporation</a:t>
            </a:r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97881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>
                <a:solidFill>
                  <a:srgbClr val="FFFFFF"/>
                </a:solidFill>
              </a:rPr>
              <a:t>Shahrnaz Azizi, etc., Intel Corporation</a:t>
            </a:r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41778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 userDrawn="1"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Chenchen Liu et al.  Huawei Technologies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  etc. 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  etc.  Huawei Technologies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  etc.  Huawei Technologies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2020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Shahrnaz</a:t>
            </a:r>
            <a:r>
              <a:rPr lang="en-GB" dirty="0" smtClean="0"/>
              <a:t> </a:t>
            </a:r>
            <a:r>
              <a:rPr lang="en-GB" dirty="0" err="1" smtClean="0"/>
              <a:t>Azizi</a:t>
            </a:r>
            <a:r>
              <a:rPr lang="en-GB" dirty="0" smtClean="0"/>
              <a:t>  etc.  Intel Corporation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2020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Shahrnaz</a:t>
            </a:r>
            <a:r>
              <a:rPr lang="en-GB" dirty="0" smtClean="0"/>
              <a:t> </a:t>
            </a:r>
            <a:r>
              <a:rPr lang="en-GB" dirty="0" err="1" smtClean="0"/>
              <a:t>Azizi</a:t>
            </a:r>
            <a:r>
              <a:rPr lang="en-GB" dirty="0" smtClean="0"/>
              <a:t>  etc.  Intel Corporation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2020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Shahrnaz</a:t>
            </a:r>
            <a:r>
              <a:rPr lang="en-GB" dirty="0" smtClean="0"/>
              <a:t> </a:t>
            </a:r>
            <a:r>
              <a:rPr lang="en-GB" dirty="0" err="1" smtClean="0"/>
              <a:t>Azizi</a:t>
            </a:r>
            <a:r>
              <a:rPr lang="en-GB" dirty="0" smtClean="0"/>
              <a:t>  etc.  Intel Corporation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Shahrnaz</a:t>
            </a:r>
            <a:r>
              <a:rPr lang="en-GB" dirty="0" smtClean="0"/>
              <a:t> </a:t>
            </a:r>
            <a:r>
              <a:rPr lang="en-GB" dirty="0" err="1" smtClean="0"/>
              <a:t>Azizi</a:t>
            </a:r>
            <a:r>
              <a:rPr lang="en-GB" dirty="0" smtClean="0"/>
              <a:t>  etc.  Intel Corporation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</a:t>
            </a:r>
            <a:r>
              <a:rPr lang="en-US" altLang="zh-CN" sz="1800" b="1" dirty="0" smtClean="0">
                <a:solidFill>
                  <a:schemeClr val="tx1"/>
                </a:solidFill>
                <a:effectLst/>
              </a:rPr>
              <a:t>1073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r4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79" descr="d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6224588"/>
            <a:ext cx="9150350" cy="636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4" name="Text Box 8"/>
          <p:cNvSpPr txBox="1">
            <a:spLocks noChangeArrowheads="1"/>
          </p:cNvSpPr>
          <p:nvPr/>
        </p:nvSpPr>
        <p:spPr bwMode="auto">
          <a:xfrm>
            <a:off x="755650" y="6451600"/>
            <a:ext cx="2680326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80114" bIns="0">
            <a:spAutoFit/>
          </a:bodyPr>
          <a:lstStyle>
            <a:lvl1pPr defTabSz="801688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defTabSz="801688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>
              <a:buClrTx/>
              <a:buSzTx/>
              <a:buFontTx/>
              <a:buNone/>
              <a:defRPr/>
            </a:pPr>
            <a:r>
              <a:rPr lang="en-US" altLang="zh-CN" sz="1200" dirty="0" smtClean="0">
                <a:solidFill>
                  <a:srgbClr val="000000"/>
                </a:solidFill>
                <a:latin typeface="FrutigerNext LT Bold" pitchFamily="34" charset="0"/>
                <a:ea typeface="MS PGothic" pitchFamily="34" charset="-128"/>
              </a:rPr>
              <a:t>HUAWEI TECHNOLOGIES CO.  LTD.</a:t>
            </a:r>
          </a:p>
        </p:txBody>
      </p:sp>
      <p:pic>
        <p:nvPicPr>
          <p:cNvPr id="10244" name="Picture 9" descr="8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08875" y="6386513"/>
            <a:ext cx="1311275" cy="312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6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755650" y="325438"/>
            <a:ext cx="7632700" cy="87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0064" rIns="80129" bIns="4006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单击此处编辑母版标题样式</a:t>
            </a:r>
          </a:p>
        </p:txBody>
      </p:sp>
      <p:sp>
        <p:nvSpPr>
          <p:cNvPr id="10248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5650" y="1628775"/>
            <a:ext cx="7632700" cy="419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0142" tIns="40070" rIns="80142" bIns="4007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</a:p>
        </p:txBody>
      </p:sp>
      <p:sp>
        <p:nvSpPr>
          <p:cNvPr id="10249" name="Rectangle 15"/>
          <p:cNvSpPr>
            <a:spLocks noChangeArrowheads="1"/>
          </p:cNvSpPr>
          <p:nvPr/>
        </p:nvSpPr>
        <p:spPr bwMode="auto">
          <a:xfrm>
            <a:off x="-1952625" y="692150"/>
            <a:ext cx="1844675" cy="550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0124" tIns="40063" rIns="80124" bIns="40063">
            <a:spAutoFit/>
          </a:bodyPr>
          <a:lstStyle/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英文标题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:32-35pt  </a:t>
            </a: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颜色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 R153 G0 B0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内部使用字体 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FrutigerNext LT Medium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外部使用字体 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 Arial</a:t>
            </a:r>
          </a:p>
          <a:p>
            <a:pPr marL="342900" indent="-342900" algn="r" defTabSz="914400">
              <a:lnSpc>
                <a:spcPct val="7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endParaRPr lang="en-US" altLang="zh-CN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中文标题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:30-32pt  </a:t>
            </a: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颜色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 R153 G0 B0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字体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黑体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英文正文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:20-22pt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子目录 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(2-5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级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) :18pt  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颜色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黑色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内部使用字体 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FrutigerNext LT Regular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外部使用字体 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 Arial</a:t>
            </a:r>
          </a:p>
          <a:p>
            <a:pPr marL="342900" indent="-342900" algn="r" defTabSz="914400">
              <a:lnSpc>
                <a:spcPct val="7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endParaRPr lang="en-US" altLang="zh-CN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中文正文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:18-20pt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子目录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(2-5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级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):18pt </a:t>
            </a: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颜色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黑色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字体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细黑体</a:t>
            </a:r>
            <a:r>
              <a:rPr lang="zh-CN" altLang="en-US" sz="1100" b="1">
                <a:solidFill>
                  <a:srgbClr val="FFFFFF"/>
                </a:solidFill>
                <a:latin typeface="Arial" pitchFamily="34" charset="0"/>
                <a:ea typeface="华文细黑" pitchFamily="2" charset="-122"/>
              </a:rPr>
              <a:t> </a:t>
            </a:r>
          </a:p>
        </p:txBody>
      </p:sp>
      <p:grpSp>
        <p:nvGrpSpPr>
          <p:cNvPr id="10250" name="Group 16"/>
          <p:cNvGrpSpPr>
            <a:grpSpLocks/>
          </p:cNvGrpSpPr>
          <p:nvPr/>
        </p:nvGrpSpPr>
        <p:grpSpPr bwMode="auto">
          <a:xfrm>
            <a:off x="9324975" y="3367088"/>
            <a:ext cx="919163" cy="3490912"/>
            <a:chOff x="5839" y="2160"/>
            <a:chExt cx="579" cy="2199"/>
          </a:xfrm>
        </p:grpSpPr>
        <p:sp>
          <p:nvSpPr>
            <p:cNvPr id="10253" name="Rectangle 17"/>
            <p:cNvSpPr>
              <a:spLocks noChangeArrowheads="1"/>
            </p:cNvSpPr>
            <p:nvPr userDrawn="1"/>
          </p:nvSpPr>
          <p:spPr bwMode="auto">
            <a:xfrm>
              <a:off x="5839" y="2160"/>
              <a:ext cx="579" cy="219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1425" tIns="45712" rIns="91425" bIns="45712" anchor="ctr">
              <a:spAutoFit/>
            </a:bodyPr>
            <a:lstStyle/>
            <a:p>
              <a:pPr defTabSz="914400" eaLnBrk="1" hangingPunct="1">
                <a:buClrTx/>
                <a:buSzTx/>
                <a:buFontTx/>
                <a:buNone/>
              </a:pPr>
              <a:endParaRPr lang="zh-CN" altLang="en-US" sz="1800">
                <a:solidFill>
                  <a:srgbClr val="000000"/>
                </a:solidFill>
                <a:latin typeface="Calibri" pitchFamily="34" charset="0"/>
                <a:ea typeface="宋体" pitchFamily="2" charset="-122"/>
              </a:endParaRPr>
            </a:p>
          </p:txBody>
        </p:sp>
        <p:grpSp>
          <p:nvGrpSpPr>
            <p:cNvPr id="10254" name="Group 18"/>
            <p:cNvGrpSpPr>
              <a:grpSpLocks/>
            </p:cNvGrpSpPr>
            <p:nvPr userDrawn="1"/>
          </p:nvGrpSpPr>
          <p:grpSpPr bwMode="auto">
            <a:xfrm>
              <a:off x="5893" y="2387"/>
              <a:ext cx="466" cy="115"/>
              <a:chOff x="5893" y="2387"/>
              <a:chExt cx="466" cy="115"/>
            </a:xfrm>
          </p:grpSpPr>
          <p:sp>
            <p:nvSpPr>
              <p:cNvPr id="10315" name="Rectangle 19"/>
              <p:cNvSpPr>
                <a:spLocks noChangeArrowheads="1"/>
              </p:cNvSpPr>
              <p:nvPr userDrawn="1"/>
            </p:nvSpPr>
            <p:spPr bwMode="auto">
              <a:xfrm flipV="1">
                <a:off x="6010" y="2387"/>
                <a:ext cx="116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6" name="Rectangle 20"/>
              <p:cNvSpPr>
                <a:spLocks noChangeArrowheads="1"/>
              </p:cNvSpPr>
              <p:nvPr userDrawn="1"/>
            </p:nvSpPr>
            <p:spPr bwMode="auto">
              <a:xfrm flipV="1">
                <a:off x="6126" y="2387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7" name="Rectangle 21"/>
              <p:cNvSpPr>
                <a:spLocks noChangeArrowheads="1"/>
              </p:cNvSpPr>
              <p:nvPr userDrawn="1"/>
            </p:nvSpPr>
            <p:spPr bwMode="auto">
              <a:xfrm flipV="1">
                <a:off x="6242" y="2387"/>
                <a:ext cx="117" cy="115"/>
              </a:xfrm>
              <a:prstGeom prst="rect">
                <a:avLst/>
              </a:prstGeom>
              <a:solidFill>
                <a:srgbClr val="99660A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8" name="Rectangle 22"/>
              <p:cNvSpPr>
                <a:spLocks noChangeArrowheads="1"/>
              </p:cNvSpPr>
              <p:nvPr userDrawn="1"/>
            </p:nvSpPr>
            <p:spPr bwMode="auto">
              <a:xfrm flipV="1">
                <a:off x="5893" y="2387"/>
                <a:ext cx="117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55" name="Group 23"/>
            <p:cNvGrpSpPr>
              <a:grpSpLocks/>
            </p:cNvGrpSpPr>
            <p:nvPr userDrawn="1"/>
          </p:nvGrpSpPr>
          <p:grpSpPr bwMode="auto">
            <a:xfrm>
              <a:off x="5893" y="2523"/>
              <a:ext cx="466" cy="115"/>
              <a:chOff x="5893" y="2523"/>
              <a:chExt cx="466" cy="115"/>
            </a:xfrm>
          </p:grpSpPr>
          <p:sp>
            <p:nvSpPr>
              <p:cNvPr id="10311" name="Rectangle 24"/>
              <p:cNvSpPr>
                <a:spLocks noChangeArrowheads="1"/>
              </p:cNvSpPr>
              <p:nvPr userDrawn="1"/>
            </p:nvSpPr>
            <p:spPr bwMode="auto">
              <a:xfrm flipV="1">
                <a:off x="6010" y="2523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2" name="Rectangle 25"/>
              <p:cNvSpPr>
                <a:spLocks noChangeArrowheads="1"/>
              </p:cNvSpPr>
              <p:nvPr userDrawn="1"/>
            </p:nvSpPr>
            <p:spPr bwMode="auto">
              <a:xfrm flipV="1">
                <a:off x="6126" y="2523"/>
                <a:ext cx="116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3" name="Rectangle 26"/>
              <p:cNvSpPr>
                <a:spLocks noChangeArrowheads="1"/>
              </p:cNvSpPr>
              <p:nvPr userDrawn="1"/>
            </p:nvSpPr>
            <p:spPr bwMode="auto">
              <a:xfrm flipV="1">
                <a:off x="6242" y="2523"/>
                <a:ext cx="117" cy="115"/>
              </a:xfrm>
              <a:prstGeom prst="rect">
                <a:avLst/>
              </a:prstGeom>
              <a:solidFill>
                <a:srgbClr val="0099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4" name="Rectangle 27"/>
              <p:cNvSpPr>
                <a:spLocks noChangeArrowheads="1"/>
              </p:cNvSpPr>
              <p:nvPr userDrawn="1"/>
            </p:nvSpPr>
            <p:spPr bwMode="auto">
              <a:xfrm flipV="1">
                <a:off x="5893" y="2523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56" name="Group 28"/>
            <p:cNvGrpSpPr>
              <a:grpSpLocks/>
            </p:cNvGrpSpPr>
            <p:nvPr userDrawn="1"/>
          </p:nvGrpSpPr>
          <p:grpSpPr bwMode="auto">
            <a:xfrm>
              <a:off x="5893" y="2659"/>
              <a:ext cx="466" cy="115"/>
              <a:chOff x="5893" y="2659"/>
              <a:chExt cx="466" cy="115"/>
            </a:xfrm>
          </p:grpSpPr>
          <p:sp>
            <p:nvSpPr>
              <p:cNvPr id="10307" name="Rectangle 29"/>
              <p:cNvSpPr>
                <a:spLocks noChangeArrowheads="1"/>
              </p:cNvSpPr>
              <p:nvPr userDrawn="1"/>
            </p:nvSpPr>
            <p:spPr bwMode="auto">
              <a:xfrm flipV="1">
                <a:off x="6010" y="2659"/>
                <a:ext cx="116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8" name="Rectangle 30"/>
              <p:cNvSpPr>
                <a:spLocks noChangeArrowheads="1"/>
              </p:cNvSpPr>
              <p:nvPr userDrawn="1"/>
            </p:nvSpPr>
            <p:spPr bwMode="auto">
              <a:xfrm flipV="1">
                <a:off x="6126" y="2659"/>
                <a:ext cx="116" cy="115"/>
              </a:xfrm>
              <a:prstGeom prst="rect">
                <a:avLst/>
              </a:prstGeom>
              <a:solidFill>
                <a:srgbClr val="0099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9" name="Rectangle 31"/>
              <p:cNvSpPr>
                <a:spLocks noChangeArrowheads="1"/>
              </p:cNvSpPr>
              <p:nvPr userDrawn="1"/>
            </p:nvSpPr>
            <p:spPr bwMode="auto">
              <a:xfrm flipV="1">
                <a:off x="6242" y="2659"/>
                <a:ext cx="117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0" name="Rectangle 32"/>
              <p:cNvSpPr>
                <a:spLocks noChangeArrowheads="1"/>
              </p:cNvSpPr>
              <p:nvPr userDrawn="1"/>
            </p:nvSpPr>
            <p:spPr bwMode="auto">
              <a:xfrm flipV="1">
                <a:off x="5893" y="2659"/>
                <a:ext cx="117" cy="115"/>
              </a:xfrm>
              <a:prstGeom prst="rect">
                <a:avLst/>
              </a:prstGeom>
              <a:solidFill>
                <a:srgbClr val="CCFF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57" name="Group 33"/>
            <p:cNvGrpSpPr>
              <a:grpSpLocks/>
            </p:cNvGrpSpPr>
            <p:nvPr userDrawn="1"/>
          </p:nvGrpSpPr>
          <p:grpSpPr bwMode="auto">
            <a:xfrm>
              <a:off x="5893" y="2251"/>
              <a:ext cx="466" cy="119"/>
              <a:chOff x="5893" y="2251"/>
              <a:chExt cx="466" cy="119"/>
            </a:xfrm>
          </p:grpSpPr>
          <p:sp>
            <p:nvSpPr>
              <p:cNvPr id="10303" name="Rectangle 34"/>
              <p:cNvSpPr>
                <a:spLocks noChangeArrowheads="1"/>
              </p:cNvSpPr>
              <p:nvPr userDrawn="1"/>
            </p:nvSpPr>
            <p:spPr bwMode="auto">
              <a:xfrm flipV="1">
                <a:off x="6126" y="2251"/>
                <a:ext cx="116" cy="119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4" name="Rectangle 35"/>
              <p:cNvSpPr>
                <a:spLocks noChangeArrowheads="1"/>
              </p:cNvSpPr>
              <p:nvPr userDrawn="1"/>
            </p:nvSpPr>
            <p:spPr bwMode="auto">
              <a:xfrm flipV="1">
                <a:off x="6242" y="2251"/>
                <a:ext cx="117" cy="119"/>
              </a:xfrm>
              <a:prstGeom prst="rect">
                <a:avLst/>
              </a:prstGeom>
              <a:solidFill>
                <a:srgbClr val="CC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5" name="Rectangle 36"/>
              <p:cNvSpPr>
                <a:spLocks noChangeArrowheads="1"/>
              </p:cNvSpPr>
              <p:nvPr userDrawn="1"/>
            </p:nvSpPr>
            <p:spPr bwMode="auto">
              <a:xfrm flipV="1">
                <a:off x="5893" y="2251"/>
                <a:ext cx="117" cy="119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6" name="Rectangle 37"/>
              <p:cNvSpPr>
                <a:spLocks noChangeArrowheads="1"/>
              </p:cNvSpPr>
              <p:nvPr userDrawn="1"/>
            </p:nvSpPr>
            <p:spPr bwMode="auto">
              <a:xfrm flipV="1">
                <a:off x="6010" y="2251"/>
                <a:ext cx="116" cy="119"/>
              </a:xfrm>
              <a:prstGeom prst="rect">
                <a:avLst/>
              </a:prstGeom>
              <a:solidFill>
                <a:srgbClr val="66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58" name="Group 38"/>
            <p:cNvGrpSpPr>
              <a:grpSpLocks/>
            </p:cNvGrpSpPr>
            <p:nvPr userDrawn="1"/>
          </p:nvGrpSpPr>
          <p:grpSpPr bwMode="auto">
            <a:xfrm>
              <a:off x="5893" y="2886"/>
              <a:ext cx="466" cy="115"/>
              <a:chOff x="5893" y="2886"/>
              <a:chExt cx="466" cy="115"/>
            </a:xfrm>
          </p:grpSpPr>
          <p:sp>
            <p:nvSpPr>
              <p:cNvPr id="10299" name="Rectangle 39"/>
              <p:cNvSpPr>
                <a:spLocks noChangeArrowheads="1"/>
              </p:cNvSpPr>
              <p:nvPr userDrawn="1"/>
            </p:nvSpPr>
            <p:spPr bwMode="auto">
              <a:xfrm flipV="1">
                <a:off x="6010" y="2886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0" name="Rectangle 40"/>
              <p:cNvSpPr>
                <a:spLocks noChangeArrowheads="1"/>
              </p:cNvSpPr>
              <p:nvPr userDrawn="1"/>
            </p:nvSpPr>
            <p:spPr bwMode="auto">
              <a:xfrm flipV="1">
                <a:off x="6126" y="2886"/>
                <a:ext cx="116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1" name="Rectangle 41"/>
              <p:cNvSpPr>
                <a:spLocks noChangeArrowheads="1"/>
              </p:cNvSpPr>
              <p:nvPr userDrawn="1"/>
            </p:nvSpPr>
            <p:spPr bwMode="auto">
              <a:xfrm flipV="1">
                <a:off x="6242" y="2886"/>
                <a:ext cx="117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2" name="Rectangle 42"/>
              <p:cNvSpPr>
                <a:spLocks noChangeArrowheads="1"/>
              </p:cNvSpPr>
              <p:nvPr userDrawn="1"/>
            </p:nvSpPr>
            <p:spPr bwMode="auto">
              <a:xfrm flipV="1">
                <a:off x="5893" y="2886"/>
                <a:ext cx="117" cy="115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59" name="Group 43"/>
            <p:cNvGrpSpPr>
              <a:grpSpLocks/>
            </p:cNvGrpSpPr>
            <p:nvPr userDrawn="1"/>
          </p:nvGrpSpPr>
          <p:grpSpPr bwMode="auto">
            <a:xfrm>
              <a:off x="5893" y="3022"/>
              <a:ext cx="466" cy="115"/>
              <a:chOff x="5893" y="3022"/>
              <a:chExt cx="466" cy="115"/>
            </a:xfrm>
          </p:grpSpPr>
          <p:sp>
            <p:nvSpPr>
              <p:cNvPr id="10295" name="Rectangle 44"/>
              <p:cNvSpPr>
                <a:spLocks noChangeArrowheads="1"/>
              </p:cNvSpPr>
              <p:nvPr userDrawn="1"/>
            </p:nvSpPr>
            <p:spPr bwMode="auto">
              <a:xfrm flipV="1">
                <a:off x="6010" y="3022"/>
                <a:ext cx="116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6" name="Rectangle 45"/>
              <p:cNvSpPr>
                <a:spLocks noChangeArrowheads="1"/>
              </p:cNvSpPr>
              <p:nvPr userDrawn="1"/>
            </p:nvSpPr>
            <p:spPr bwMode="auto">
              <a:xfrm flipV="1">
                <a:off x="6126" y="3022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7" name="Rectangle 46"/>
              <p:cNvSpPr>
                <a:spLocks noChangeArrowheads="1"/>
              </p:cNvSpPr>
              <p:nvPr userDrawn="1"/>
            </p:nvSpPr>
            <p:spPr bwMode="auto">
              <a:xfrm flipV="1">
                <a:off x="6242" y="3022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8" name="Rectangle 47"/>
              <p:cNvSpPr>
                <a:spLocks noChangeArrowheads="1"/>
              </p:cNvSpPr>
              <p:nvPr userDrawn="1"/>
            </p:nvSpPr>
            <p:spPr bwMode="auto">
              <a:xfrm flipV="1">
                <a:off x="5893" y="3022"/>
                <a:ext cx="117" cy="115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0" name="Group 48"/>
            <p:cNvGrpSpPr>
              <a:grpSpLocks/>
            </p:cNvGrpSpPr>
            <p:nvPr userDrawn="1"/>
          </p:nvGrpSpPr>
          <p:grpSpPr bwMode="auto">
            <a:xfrm>
              <a:off x="5893" y="3158"/>
              <a:ext cx="466" cy="115"/>
              <a:chOff x="5893" y="3158"/>
              <a:chExt cx="466" cy="115"/>
            </a:xfrm>
          </p:grpSpPr>
          <p:sp>
            <p:nvSpPr>
              <p:cNvPr id="10291" name="Rectangle 49"/>
              <p:cNvSpPr>
                <a:spLocks noChangeArrowheads="1"/>
              </p:cNvSpPr>
              <p:nvPr userDrawn="1"/>
            </p:nvSpPr>
            <p:spPr bwMode="auto">
              <a:xfrm flipV="1">
                <a:off x="6010" y="3158"/>
                <a:ext cx="116" cy="115"/>
              </a:xfrm>
              <a:prstGeom prst="rect">
                <a:avLst/>
              </a:prstGeom>
              <a:solidFill>
                <a:srgbClr val="0099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2" name="Rectangle 50"/>
              <p:cNvSpPr>
                <a:spLocks noChangeArrowheads="1"/>
              </p:cNvSpPr>
              <p:nvPr userDrawn="1"/>
            </p:nvSpPr>
            <p:spPr bwMode="auto">
              <a:xfrm flipV="1">
                <a:off x="6126" y="3158"/>
                <a:ext cx="116" cy="115"/>
              </a:xfrm>
              <a:prstGeom prst="rect">
                <a:avLst/>
              </a:prstGeom>
              <a:solidFill>
                <a:srgbClr val="CCFF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3" name="Rectangle 51"/>
              <p:cNvSpPr>
                <a:spLocks noChangeArrowheads="1"/>
              </p:cNvSpPr>
              <p:nvPr userDrawn="1"/>
            </p:nvSpPr>
            <p:spPr bwMode="auto">
              <a:xfrm flipV="1">
                <a:off x="6242" y="3158"/>
                <a:ext cx="117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4" name="Rectangle 52"/>
              <p:cNvSpPr>
                <a:spLocks noChangeArrowheads="1"/>
              </p:cNvSpPr>
              <p:nvPr userDrawn="1"/>
            </p:nvSpPr>
            <p:spPr bwMode="auto">
              <a:xfrm flipV="1">
                <a:off x="5893" y="3158"/>
                <a:ext cx="117" cy="115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1" name="Group 53"/>
            <p:cNvGrpSpPr>
              <a:grpSpLocks/>
            </p:cNvGrpSpPr>
            <p:nvPr userDrawn="1"/>
          </p:nvGrpSpPr>
          <p:grpSpPr bwMode="auto">
            <a:xfrm>
              <a:off x="5893" y="3385"/>
              <a:ext cx="466" cy="115"/>
              <a:chOff x="5893" y="3385"/>
              <a:chExt cx="466" cy="115"/>
            </a:xfrm>
          </p:grpSpPr>
          <p:sp>
            <p:nvSpPr>
              <p:cNvPr id="10287" name="Rectangle 54"/>
              <p:cNvSpPr>
                <a:spLocks noChangeArrowheads="1"/>
              </p:cNvSpPr>
              <p:nvPr userDrawn="1"/>
            </p:nvSpPr>
            <p:spPr bwMode="auto">
              <a:xfrm flipV="1">
                <a:off x="6010" y="3385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8" name="Rectangle 55"/>
              <p:cNvSpPr>
                <a:spLocks noChangeArrowheads="1"/>
              </p:cNvSpPr>
              <p:nvPr userDrawn="1"/>
            </p:nvSpPr>
            <p:spPr bwMode="auto">
              <a:xfrm flipV="1">
                <a:off x="6126" y="3385"/>
                <a:ext cx="116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9" name="Rectangle 56"/>
              <p:cNvSpPr>
                <a:spLocks noChangeArrowheads="1"/>
              </p:cNvSpPr>
              <p:nvPr userDrawn="1"/>
            </p:nvSpPr>
            <p:spPr bwMode="auto">
              <a:xfrm flipV="1">
                <a:off x="6242" y="3385"/>
                <a:ext cx="117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0" name="Rectangle 57"/>
              <p:cNvSpPr>
                <a:spLocks noChangeArrowheads="1"/>
              </p:cNvSpPr>
              <p:nvPr userDrawn="1"/>
            </p:nvSpPr>
            <p:spPr bwMode="auto">
              <a:xfrm flipV="1">
                <a:off x="5893" y="3385"/>
                <a:ext cx="117" cy="11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2" name="Group 58"/>
            <p:cNvGrpSpPr>
              <a:grpSpLocks/>
            </p:cNvGrpSpPr>
            <p:nvPr userDrawn="1"/>
          </p:nvGrpSpPr>
          <p:grpSpPr bwMode="auto">
            <a:xfrm>
              <a:off x="5893" y="3521"/>
              <a:ext cx="466" cy="115"/>
              <a:chOff x="5893" y="3521"/>
              <a:chExt cx="466" cy="115"/>
            </a:xfrm>
          </p:grpSpPr>
          <p:sp>
            <p:nvSpPr>
              <p:cNvPr id="10283" name="Rectangle 59"/>
              <p:cNvSpPr>
                <a:spLocks noChangeArrowheads="1"/>
              </p:cNvSpPr>
              <p:nvPr userDrawn="1"/>
            </p:nvSpPr>
            <p:spPr bwMode="auto">
              <a:xfrm flipV="1">
                <a:off x="6010" y="3521"/>
                <a:ext cx="116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4" name="Rectangle 60"/>
              <p:cNvSpPr>
                <a:spLocks noChangeArrowheads="1"/>
              </p:cNvSpPr>
              <p:nvPr userDrawn="1"/>
            </p:nvSpPr>
            <p:spPr bwMode="auto">
              <a:xfrm flipV="1">
                <a:off x="6126" y="3521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5" name="Rectangle 61"/>
              <p:cNvSpPr>
                <a:spLocks noChangeArrowheads="1"/>
              </p:cNvSpPr>
              <p:nvPr userDrawn="1"/>
            </p:nvSpPr>
            <p:spPr bwMode="auto">
              <a:xfrm flipV="1">
                <a:off x="6242" y="3521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6" name="Rectangle 62"/>
              <p:cNvSpPr>
                <a:spLocks noChangeArrowheads="1"/>
              </p:cNvSpPr>
              <p:nvPr userDrawn="1"/>
            </p:nvSpPr>
            <p:spPr bwMode="auto">
              <a:xfrm flipV="1">
                <a:off x="5893" y="3521"/>
                <a:ext cx="117" cy="11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3" name="Group 63"/>
            <p:cNvGrpSpPr>
              <a:grpSpLocks/>
            </p:cNvGrpSpPr>
            <p:nvPr userDrawn="1"/>
          </p:nvGrpSpPr>
          <p:grpSpPr bwMode="auto">
            <a:xfrm>
              <a:off x="5893" y="3657"/>
              <a:ext cx="466" cy="115"/>
              <a:chOff x="5893" y="3657"/>
              <a:chExt cx="466" cy="115"/>
            </a:xfrm>
          </p:grpSpPr>
          <p:sp>
            <p:nvSpPr>
              <p:cNvPr id="10279" name="Rectangle 64"/>
              <p:cNvSpPr>
                <a:spLocks noChangeArrowheads="1"/>
              </p:cNvSpPr>
              <p:nvPr userDrawn="1"/>
            </p:nvSpPr>
            <p:spPr bwMode="auto">
              <a:xfrm flipV="1">
                <a:off x="6010" y="3657"/>
                <a:ext cx="116" cy="115"/>
              </a:xfrm>
              <a:prstGeom prst="rect">
                <a:avLst/>
              </a:prstGeom>
              <a:solidFill>
                <a:srgbClr val="0099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0" name="Rectangle 65"/>
              <p:cNvSpPr>
                <a:spLocks noChangeArrowheads="1"/>
              </p:cNvSpPr>
              <p:nvPr userDrawn="1"/>
            </p:nvSpPr>
            <p:spPr bwMode="auto">
              <a:xfrm flipV="1">
                <a:off x="6126" y="3657"/>
                <a:ext cx="116" cy="115"/>
              </a:xfrm>
              <a:prstGeom prst="rect">
                <a:avLst/>
              </a:prstGeom>
              <a:solidFill>
                <a:srgbClr val="CCFF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1" name="Rectangle 66"/>
              <p:cNvSpPr>
                <a:spLocks noChangeArrowheads="1"/>
              </p:cNvSpPr>
              <p:nvPr userDrawn="1"/>
            </p:nvSpPr>
            <p:spPr bwMode="auto">
              <a:xfrm flipV="1">
                <a:off x="6242" y="3657"/>
                <a:ext cx="117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2" name="Rectangle 67"/>
              <p:cNvSpPr>
                <a:spLocks noChangeArrowheads="1"/>
              </p:cNvSpPr>
              <p:nvPr userDrawn="1"/>
            </p:nvSpPr>
            <p:spPr bwMode="auto">
              <a:xfrm flipV="1">
                <a:off x="5893" y="3657"/>
                <a:ext cx="117" cy="11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4" name="Group 68"/>
            <p:cNvGrpSpPr>
              <a:grpSpLocks/>
            </p:cNvGrpSpPr>
            <p:nvPr userDrawn="1"/>
          </p:nvGrpSpPr>
          <p:grpSpPr bwMode="auto">
            <a:xfrm>
              <a:off x="5893" y="3884"/>
              <a:ext cx="466" cy="115"/>
              <a:chOff x="5893" y="3884"/>
              <a:chExt cx="466" cy="115"/>
            </a:xfrm>
          </p:grpSpPr>
          <p:sp>
            <p:nvSpPr>
              <p:cNvPr id="10275" name="Rectangle 69"/>
              <p:cNvSpPr>
                <a:spLocks noChangeArrowheads="1"/>
              </p:cNvSpPr>
              <p:nvPr userDrawn="1"/>
            </p:nvSpPr>
            <p:spPr bwMode="auto">
              <a:xfrm flipV="1">
                <a:off x="6010" y="3884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6" name="Rectangle 70"/>
              <p:cNvSpPr>
                <a:spLocks noChangeArrowheads="1"/>
              </p:cNvSpPr>
              <p:nvPr userDrawn="1"/>
            </p:nvSpPr>
            <p:spPr bwMode="auto">
              <a:xfrm flipV="1">
                <a:off x="6126" y="3884"/>
                <a:ext cx="116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7" name="Rectangle 71"/>
              <p:cNvSpPr>
                <a:spLocks noChangeArrowheads="1"/>
              </p:cNvSpPr>
              <p:nvPr userDrawn="1"/>
            </p:nvSpPr>
            <p:spPr bwMode="auto">
              <a:xfrm flipV="1">
                <a:off x="6242" y="3884"/>
                <a:ext cx="117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8" name="Rectangle 72"/>
              <p:cNvSpPr>
                <a:spLocks noChangeArrowheads="1"/>
              </p:cNvSpPr>
              <p:nvPr userDrawn="1"/>
            </p:nvSpPr>
            <p:spPr bwMode="auto">
              <a:xfrm flipV="1">
                <a:off x="5893" y="3884"/>
                <a:ext cx="117" cy="115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5" name="Group 73"/>
            <p:cNvGrpSpPr>
              <a:grpSpLocks/>
            </p:cNvGrpSpPr>
            <p:nvPr userDrawn="1"/>
          </p:nvGrpSpPr>
          <p:grpSpPr bwMode="auto">
            <a:xfrm>
              <a:off x="5893" y="4026"/>
              <a:ext cx="466" cy="115"/>
              <a:chOff x="5893" y="4026"/>
              <a:chExt cx="466" cy="115"/>
            </a:xfrm>
          </p:grpSpPr>
          <p:sp>
            <p:nvSpPr>
              <p:cNvPr id="10271" name="Rectangle 74"/>
              <p:cNvSpPr>
                <a:spLocks noChangeArrowheads="1"/>
              </p:cNvSpPr>
              <p:nvPr userDrawn="1"/>
            </p:nvSpPr>
            <p:spPr bwMode="auto">
              <a:xfrm flipV="1">
                <a:off x="6010" y="4026"/>
                <a:ext cx="116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2" name="Rectangle 75"/>
              <p:cNvSpPr>
                <a:spLocks noChangeArrowheads="1"/>
              </p:cNvSpPr>
              <p:nvPr userDrawn="1"/>
            </p:nvSpPr>
            <p:spPr bwMode="auto">
              <a:xfrm flipV="1">
                <a:off x="6126" y="4026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3" name="Rectangle 76"/>
              <p:cNvSpPr>
                <a:spLocks noChangeArrowheads="1"/>
              </p:cNvSpPr>
              <p:nvPr userDrawn="1"/>
            </p:nvSpPr>
            <p:spPr bwMode="auto">
              <a:xfrm flipV="1">
                <a:off x="6242" y="4026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4" name="Rectangle 77"/>
              <p:cNvSpPr>
                <a:spLocks noChangeArrowheads="1"/>
              </p:cNvSpPr>
              <p:nvPr userDrawn="1"/>
            </p:nvSpPr>
            <p:spPr bwMode="auto">
              <a:xfrm flipV="1">
                <a:off x="5893" y="4026"/>
                <a:ext cx="117" cy="115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6" name="Group 78"/>
            <p:cNvGrpSpPr>
              <a:grpSpLocks/>
            </p:cNvGrpSpPr>
            <p:nvPr userDrawn="1"/>
          </p:nvGrpSpPr>
          <p:grpSpPr bwMode="auto">
            <a:xfrm>
              <a:off x="5893" y="4167"/>
              <a:ext cx="466" cy="115"/>
              <a:chOff x="5893" y="4167"/>
              <a:chExt cx="466" cy="115"/>
            </a:xfrm>
          </p:grpSpPr>
          <p:sp>
            <p:nvSpPr>
              <p:cNvPr id="10267" name="Rectangle 79"/>
              <p:cNvSpPr>
                <a:spLocks noChangeArrowheads="1"/>
              </p:cNvSpPr>
              <p:nvPr userDrawn="1"/>
            </p:nvSpPr>
            <p:spPr bwMode="auto">
              <a:xfrm flipV="1">
                <a:off x="6010" y="4167"/>
                <a:ext cx="116" cy="115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68" name="Rectangle 80"/>
              <p:cNvSpPr>
                <a:spLocks noChangeArrowheads="1"/>
              </p:cNvSpPr>
              <p:nvPr userDrawn="1"/>
            </p:nvSpPr>
            <p:spPr bwMode="auto">
              <a:xfrm flipV="1">
                <a:off x="6126" y="4167"/>
                <a:ext cx="116" cy="11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69" name="Rectangle 81"/>
              <p:cNvSpPr>
                <a:spLocks noChangeArrowheads="1"/>
              </p:cNvSpPr>
              <p:nvPr userDrawn="1"/>
            </p:nvSpPr>
            <p:spPr bwMode="auto">
              <a:xfrm flipV="1">
                <a:off x="6242" y="4167"/>
                <a:ext cx="117" cy="115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0" name="Rectangle 82"/>
              <p:cNvSpPr>
                <a:spLocks noChangeArrowheads="1"/>
              </p:cNvSpPr>
              <p:nvPr userDrawn="1"/>
            </p:nvSpPr>
            <p:spPr bwMode="auto">
              <a:xfrm flipV="1">
                <a:off x="5893" y="4167"/>
                <a:ext cx="117" cy="115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</p:grpSp>
      <p:sp>
        <p:nvSpPr>
          <p:cNvPr id="10251" name="Rectangle 83"/>
          <p:cNvSpPr>
            <a:spLocks noChangeArrowheads="1"/>
          </p:cNvSpPr>
          <p:nvPr/>
        </p:nvSpPr>
        <p:spPr bwMode="auto">
          <a:xfrm>
            <a:off x="9251950" y="1341438"/>
            <a:ext cx="1192213" cy="172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0124" tIns="40063" rIns="80124" bIns="40063">
            <a:spAutoFit/>
          </a:bodyPr>
          <a:lstStyle/>
          <a:p>
            <a:pPr defTabSz="914400">
              <a:lnSpc>
                <a:spcPct val="120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配色参考方案：</a:t>
            </a:r>
          </a:p>
          <a:p>
            <a:pPr defTabSz="914400">
              <a:lnSpc>
                <a:spcPct val="120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建议同一页面内不超过四种颜色，以下是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13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组配色方案，同一页面内只选择一组使用。（仅供参考）</a:t>
            </a:r>
          </a:p>
        </p:txBody>
      </p:sp>
      <p:sp>
        <p:nvSpPr>
          <p:cNvPr id="10252" name="Rectangle 84"/>
          <p:cNvSpPr>
            <a:spLocks noChangeArrowheads="1"/>
          </p:cNvSpPr>
          <p:nvPr/>
        </p:nvSpPr>
        <p:spPr bwMode="auto">
          <a:xfrm>
            <a:off x="9251950" y="7938"/>
            <a:ext cx="1120775" cy="684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0124" tIns="40063" rIns="80124" bIns="40063">
            <a:spAutoFit/>
          </a:bodyPr>
          <a:lstStyle/>
          <a:p>
            <a:pPr defTabSz="914400" eaLnBrk="1" hangingPunct="1">
              <a:lnSpc>
                <a:spcPct val="120000"/>
              </a:lnSpc>
              <a:buClr>
                <a:srgbClr val="777777"/>
              </a:buClr>
              <a:buSzPct val="60000"/>
              <a:buFont typeface="Wingdings" pitchFamily="2" charset="2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客户或者合作伙伴的标志放在右上角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.</a:t>
            </a: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</p:txBody>
      </p:sp>
      <p:sp>
        <p:nvSpPr>
          <p:cNvPr id="79" name="Rectangle 21"/>
          <p:cNvSpPr>
            <a:spLocks noChangeArrowheads="1"/>
          </p:cNvSpPr>
          <p:nvPr/>
        </p:nvSpPr>
        <p:spPr bwMode="auto">
          <a:xfrm>
            <a:off x="3785716" y="6465937"/>
            <a:ext cx="1527487" cy="18466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0082" tIns="0" rIns="80082" bIns="0">
            <a:spAutoFit/>
          </a:bodyPr>
          <a:lstStyle/>
          <a:p>
            <a:pPr defTabSz="801688">
              <a:buClrTx/>
              <a:buSzTx/>
              <a:buFontTx/>
              <a:buNone/>
              <a:defRPr/>
            </a:pPr>
            <a:r>
              <a:rPr lang="en-US" altLang="zh-CN" sz="1200" dirty="0" smtClean="0">
                <a:solidFill>
                  <a:srgbClr val="000000"/>
                </a:solidFill>
                <a:latin typeface="FrutigerNext LT Medium"/>
                <a:ea typeface="华文细黑"/>
              </a:rPr>
              <a:t>Huawei Confidential</a:t>
            </a:r>
            <a:endParaRPr lang="en-US" altLang="zh-CN" sz="1200" dirty="0">
              <a:solidFill>
                <a:srgbClr val="000000"/>
              </a:solidFill>
              <a:latin typeface="FrutigerNext LT Medium"/>
              <a:ea typeface="华文细黑"/>
            </a:endParaRPr>
          </a:p>
        </p:txBody>
      </p:sp>
      <p:sp>
        <p:nvSpPr>
          <p:cNvPr id="81" name="Rectangle 5"/>
          <p:cNvSpPr>
            <a:spLocks noChangeArrowheads="1"/>
          </p:cNvSpPr>
          <p:nvPr/>
        </p:nvSpPr>
        <p:spPr bwMode="auto">
          <a:xfrm>
            <a:off x="6361113" y="6489701"/>
            <a:ext cx="1803399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defTabSz="914400">
              <a:lnSpc>
                <a:spcPct val="85000"/>
              </a:lnSpc>
              <a:buClrTx/>
              <a:buSzTx/>
              <a:buFontTx/>
              <a:buNone/>
            </a:pPr>
            <a:r>
              <a:rPr lang="de-DE" altLang="zh-CN" sz="1200" dirty="0" smtClean="0">
                <a:solidFill>
                  <a:srgbClr val="000000"/>
                </a:solidFill>
                <a:latin typeface="FrutigerNext LT Bold" pitchFamily="34" charset="0"/>
                <a:ea typeface="MS PGothic" pitchFamily="34" charset="-128"/>
              </a:rPr>
              <a:t> </a:t>
            </a:r>
            <a:fld id="{A4C34F22-587E-473D-9099-376F4F013A30}" type="slidenum">
              <a:rPr lang="de-DE" altLang="zh-CN" sz="1200">
                <a:solidFill>
                  <a:srgbClr val="000000"/>
                </a:solidFill>
                <a:latin typeface="FrutigerNext LT Bold" pitchFamily="34" charset="0"/>
                <a:ea typeface="MS PGothic" pitchFamily="34" charset="-128"/>
              </a:rPr>
              <a:pPr defTabSz="914400">
                <a:lnSpc>
                  <a:spcPct val="85000"/>
                </a:lnSpc>
                <a:buClrTx/>
                <a:buSzTx/>
                <a:buFontTx/>
                <a:buNone/>
              </a:pPr>
              <a:t>‹#›</a:t>
            </a:fld>
            <a:endParaRPr lang="en-GB" altLang="zh-CN" sz="1200" dirty="0">
              <a:solidFill>
                <a:srgbClr val="000000"/>
              </a:solidFill>
              <a:latin typeface="FrutigerNext LT Bold" pitchFamily="34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79141599"/>
      </p:ext>
    </p:extLst>
  </p:cSld>
  <p:clrMap bg1="lt1" tx1="dk1" bg2="lt2" tx2="dk2" accent1="accent1" accent2="accent2" accent3="accent3" accent4="accent4" accent5="accent5" accent6="accent6" hlink="hlink" folHlink="folHlink"/>
  <p:transition advClick="0" advTm="8000">
    <p:fade thruBlk="1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Arial" pitchFamily="34" charset="0"/>
          <a:ea typeface="黑体" pitchFamily="49" charset="-122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黑体" pitchFamily="49" charset="-122"/>
          <a:ea typeface="黑体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黑体" pitchFamily="49" charset="-122"/>
          <a:ea typeface="黑体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黑体" pitchFamily="49" charset="-122"/>
          <a:ea typeface="黑体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黑体" pitchFamily="49" charset="-122"/>
          <a:ea typeface="黑体" pitchFamily="49" charset="-122"/>
          <a:cs typeface="宋体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9pPr>
    </p:titleStyle>
    <p:bodyStyle>
      <a:lvl1pPr marL="342900" indent="-34290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Clr>
          <a:srgbClr val="777777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  <a:ea typeface="黑体" pitchFamily="49" charset="-122"/>
          <a:cs typeface="+mn-cs"/>
        </a:defRPr>
      </a:lvl1pPr>
      <a:lvl2pPr marL="742950" indent="-28575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SzPct val="50000"/>
        <a:buFont typeface="Wingdings" pitchFamily="2" charset="2"/>
        <a:buChar char="p"/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Font typeface="Arial" pitchFamily="34" charset="0"/>
        <a:buChar char="~"/>
        <a:defRPr sz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b="1" dirty="0" smtClean="0">
                <a:solidFill>
                  <a:srgbClr val="000000"/>
                </a:solidFill>
                <a:cs typeface="Arial Unicode MS" charset="0"/>
              </a:rPr>
              <a:t>doc.: IEEE 802.11-20/</a:t>
            </a:r>
            <a:r>
              <a:rPr lang="en-US" altLang="zh-CN" sz="1800" b="1" dirty="0" smtClean="0">
                <a:solidFill>
                  <a:srgbClr val="000000"/>
                </a:solidFill>
                <a:cs typeface="Arial Unicode MS" charset="0"/>
              </a:rPr>
              <a:t>1073</a:t>
            </a:r>
            <a:r>
              <a:rPr lang="en-GB" sz="1800" b="1" dirty="0" smtClean="0">
                <a:solidFill>
                  <a:srgbClr val="000000"/>
                </a:solidFill>
                <a:cs typeface="Arial Unicode MS" charset="0"/>
              </a:rPr>
              <a:t>r4</a:t>
            </a:r>
            <a:endParaRPr lang="en-GB" sz="1800" b="1" dirty="0" smtClean="0">
              <a:solidFill>
                <a:srgbClr val="000000"/>
              </a:solidFill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045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4x EHT-LTFs Sequences Design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GB" dirty="0" smtClean="0"/>
              <a:t>Date: 2020-</a:t>
            </a:r>
            <a:r>
              <a:rPr lang="en-US" dirty="0" smtClean="0"/>
              <a:t>07</a:t>
            </a:r>
            <a:r>
              <a:rPr lang="en-US" altLang="zh-CN" dirty="0" smtClean="0"/>
              <a:t>-12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42950" y="2133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5574173"/>
              </p:ext>
            </p:extLst>
          </p:nvPr>
        </p:nvGraphicFramePr>
        <p:xfrm>
          <a:off x="1219198" y="2821146"/>
          <a:ext cx="6629400" cy="268224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325880"/>
                <a:gridCol w="1325880"/>
                <a:gridCol w="1691642"/>
                <a:gridCol w="960118"/>
                <a:gridCol w="13258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Name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Affiliations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Address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Phone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email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Chenchen Liu</a:t>
                      </a:r>
                      <a:endParaRPr lang="zh-CN" altLang="en-US" sz="1200" dirty="0" smtClean="0"/>
                    </a:p>
                    <a:p>
                      <a:endParaRPr lang="zh-CN" alt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6">
                  <a:txBody>
                    <a:bodyPr/>
                    <a:lstStyle/>
                    <a:p>
                      <a:r>
                        <a:rPr lang="en-US" sz="1200" dirty="0" smtClean="0"/>
                        <a:t>Huawei</a:t>
                      </a:r>
                      <a:r>
                        <a:rPr lang="en-US" sz="1200" baseline="0" dirty="0" smtClean="0"/>
                        <a:t> Technologies Co., Ltd</a:t>
                      </a:r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Base, Bantian, Shenzhen</a:t>
                      </a:r>
                      <a:endParaRPr lang="en-US" altLang="zh-CN" sz="16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liuchenchen1</a:t>
                      </a:r>
                      <a:r>
                        <a:rPr lang="en-US" sz="1200" dirty="0" smtClean="0"/>
                        <a:t>@huawei.com</a:t>
                      </a:r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200" dirty="0" err="1" smtClean="0"/>
                        <a:t>Dandan</a:t>
                      </a:r>
                      <a:r>
                        <a:rPr lang="en-US" altLang="zh-CN" sz="1200" dirty="0" smtClean="0"/>
                        <a:t> Liang </a:t>
                      </a:r>
                      <a:endParaRPr lang="zh-CN" alt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Bo Gong</a:t>
                      </a:r>
                      <a:endParaRPr lang="zh-CN" alt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Ming </a:t>
                      </a:r>
                      <a:r>
                        <a:rPr lang="en-US" altLang="zh-CN" sz="1200" dirty="0" err="1" smtClean="0"/>
                        <a:t>Gan</a:t>
                      </a:r>
                      <a:endParaRPr lang="zh-CN" alt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Yan Xin</a:t>
                      </a:r>
                      <a:endParaRPr lang="zh-CN" alt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Wei</a:t>
                      </a:r>
                      <a:r>
                        <a:rPr lang="en-US" altLang="zh-CN" sz="1200" baseline="0" dirty="0" smtClean="0"/>
                        <a:t> Lin</a:t>
                      </a:r>
                      <a:endParaRPr lang="zh-CN" alt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sp>
        <p:nvSpPr>
          <p:cNvPr id="6" name="Title 1">
            <a:extLst>
              <a:ext uri="{FF2B5EF4-FFF2-40B4-BE49-F238E27FC236}">
                <a16:creationId xmlns="" xmlns:a16="http://schemas.microsoft.com/office/drawing/2014/main" id="{A797E1F7-4B83-D946-B57D-08D9C963AE0C}"/>
              </a:ext>
            </a:extLst>
          </p:cNvPr>
          <p:cNvSpPr txBox="1">
            <a:spLocks/>
          </p:cNvSpPr>
          <p:nvPr/>
        </p:nvSpPr>
        <p:spPr bwMode="auto">
          <a:xfrm>
            <a:off x="2895600" y="1135980"/>
            <a:ext cx="3810000" cy="4763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2000" b="0" kern="0" dirty="0" smtClean="0"/>
              <a:t>Worst case PAPR for </a:t>
            </a:r>
            <a:r>
              <a:rPr lang="en-US" sz="2000" b="0" kern="0" dirty="0" err="1" smtClean="0"/>
              <a:t>Nss</a:t>
            </a:r>
            <a:r>
              <a:rPr lang="en-US" sz="2000" b="0" kern="0" dirty="0" smtClean="0"/>
              <a:t> = 1 to 8</a:t>
            </a:r>
            <a:endParaRPr lang="en-US" sz="2000" b="0" kern="0" dirty="0"/>
          </a:p>
        </p:txBody>
      </p:sp>
      <p:sp>
        <p:nvSpPr>
          <p:cNvPr id="7" name="标题 1"/>
          <p:cNvSpPr>
            <a:spLocks noGrp="1"/>
          </p:cNvSpPr>
          <p:nvPr>
            <p:ph type="title"/>
          </p:nvPr>
        </p:nvSpPr>
        <p:spPr>
          <a:xfrm>
            <a:off x="656980" y="648474"/>
            <a:ext cx="3829510" cy="487506"/>
          </a:xfrm>
        </p:spPr>
        <p:txBody>
          <a:bodyPr/>
          <a:lstStyle/>
          <a:p>
            <a:r>
              <a:rPr lang="en-US" altLang="zh-CN" sz="2000" b="0" dirty="0" smtClean="0"/>
              <a:t>New Sequences </a:t>
            </a:r>
            <a:r>
              <a:rPr lang="en-US" altLang="zh-CN" sz="2000" b="0" dirty="0"/>
              <a:t>Simulation </a:t>
            </a:r>
            <a:r>
              <a:rPr lang="en-US" altLang="zh-CN" sz="2000" b="0" dirty="0" smtClean="0"/>
              <a:t>Results:</a:t>
            </a:r>
            <a:endParaRPr lang="zh-CN" altLang="en-US" sz="2000" b="0" dirty="0"/>
          </a:p>
        </p:txBody>
      </p:sp>
      <p:graphicFrame>
        <p:nvGraphicFramePr>
          <p:cNvPr id="9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2271246"/>
              </p:ext>
            </p:extLst>
          </p:nvPr>
        </p:nvGraphicFramePr>
        <p:xfrm>
          <a:off x="1454774" y="1763329"/>
          <a:ext cx="6774825" cy="4391049"/>
        </p:xfrm>
        <a:graphic>
          <a:graphicData uri="http://schemas.openxmlformats.org/drawingml/2006/table">
            <a:tbl>
              <a:tblPr firstRow="1" firstCol="1" bandRow="1"/>
              <a:tblGrid>
                <a:gridCol w="1644842">
                  <a:extLst>
                    <a:ext uri="{9D8B030D-6E8A-4147-A177-3AD203B41FA5}">
                      <a16:colId xmlns="" xmlns:a16="http://schemas.microsoft.com/office/drawing/2014/main" val="1838284579"/>
                    </a:ext>
                  </a:extLst>
                </a:gridCol>
                <a:gridCol w="715551">
                  <a:extLst>
                    <a:ext uri="{9D8B030D-6E8A-4147-A177-3AD203B41FA5}">
                      <a16:colId xmlns="" xmlns:a16="http://schemas.microsoft.com/office/drawing/2014/main" val="1873277922"/>
                    </a:ext>
                  </a:extLst>
                </a:gridCol>
                <a:gridCol w="948770">
                  <a:extLst>
                    <a:ext uri="{9D8B030D-6E8A-4147-A177-3AD203B41FA5}">
                      <a16:colId xmlns="" xmlns:a16="http://schemas.microsoft.com/office/drawing/2014/main" val="1164492697"/>
                    </a:ext>
                  </a:extLst>
                </a:gridCol>
                <a:gridCol w="798663"/>
                <a:gridCol w="838200">
                  <a:extLst>
                    <a:ext uri="{9D8B030D-6E8A-4147-A177-3AD203B41FA5}">
                      <a16:colId xmlns="" xmlns:a16="http://schemas.microsoft.com/office/drawing/2014/main" val="1910035669"/>
                    </a:ext>
                  </a:extLst>
                </a:gridCol>
                <a:gridCol w="805848"/>
                <a:gridCol w="1022951"/>
              </a:tblGrid>
              <a:tr h="51527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Sequence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BPSK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Median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HE based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</a:t>
                      </a:r>
                      <a:r>
                        <a:rPr lang="en-US" sz="1100" b="1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Jinyoung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1066)</a:t>
                      </a:r>
                      <a:endParaRPr lang="en-US" sz="1100" b="1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New</a:t>
                      </a: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1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Seq</a:t>
                      </a:r>
                      <a:endParaRPr lang="en-US" sz="1100" b="1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</a:t>
                      </a:r>
                      <a:r>
                        <a:rPr lang="en-US" altLang="zh-CN" sz="1100" b="1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Jinyoung</a:t>
                      </a:r>
                      <a:r>
                        <a:rPr lang="en-US" altLang="zh-CN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1066)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New </a:t>
                      </a:r>
                      <a:r>
                        <a:rPr lang="en-US" sz="1100" b="1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Seq</a:t>
                      </a:r>
                      <a:endParaRPr lang="en-US" sz="1100" b="1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(Ron 1216)</a:t>
                      </a: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US" sz="1100" b="1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Opt1</a:t>
                      </a:r>
                      <a:endParaRPr lang="en-US" altLang="zh-CN" sz="1100" b="1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Opt2</a:t>
                      </a:r>
                      <a:endParaRPr lang="en-US" altLang="zh-CN" sz="1100" b="1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03241138"/>
                  </a:ext>
                </a:extLst>
              </a:tr>
              <a:tr h="2333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RU26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5.89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6.13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/>
                        <a:t>3.78</a:t>
                      </a:r>
                      <a:endParaRPr lang="zh-CN" altLang="en-US" sz="1100" b="1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0" dirty="0" smtClean="0"/>
                        <a:t>4.01</a:t>
                      </a:r>
                      <a:endParaRPr lang="zh-CN" altLang="en-US" sz="1100" b="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7.29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4.2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34890953"/>
                  </a:ext>
                </a:extLst>
              </a:tr>
              <a:tr h="2333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RU52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6.71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7.6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/>
                        <a:t>4.63</a:t>
                      </a:r>
                      <a:endParaRPr lang="zh-CN" altLang="en-US" sz="1100" b="1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5.20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8.48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4.64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49324218"/>
                  </a:ext>
                </a:extLst>
              </a:tr>
              <a:tr h="23334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RU52 + RU26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7.10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6.29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6.29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6.82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6.90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/>
                        <a:t>5.99</a:t>
                      </a:r>
                      <a:endParaRPr lang="zh-CN" altLang="en-US" sz="1100" b="1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333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RU106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7.29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6.15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5.54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/>
                        <a:t>4.90</a:t>
                      </a:r>
                      <a:endParaRPr lang="zh-CN" altLang="en-US" sz="1100" b="1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7.21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/>
                        <a:t>4.90</a:t>
                      </a:r>
                      <a:endParaRPr lang="zh-CN" altLang="en-US" sz="1100" b="1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47323313"/>
                  </a:ext>
                </a:extLst>
              </a:tr>
              <a:tr h="23334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RU106 + RU26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7.44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6.42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6.41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6.08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7.47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/>
                        <a:t>5.76</a:t>
                      </a:r>
                      <a:endParaRPr lang="zh-CN" altLang="en-US" sz="1100" b="1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333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RU242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7.94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7.83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5.6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0" dirty="0" smtClean="0"/>
                        <a:t>5.49</a:t>
                      </a:r>
                      <a:endParaRPr lang="zh-CN" altLang="en-US" sz="1100" b="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7.08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/>
                        <a:t>5.42</a:t>
                      </a:r>
                      <a:endParaRPr lang="zh-CN" altLang="en-US" sz="1100" b="1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81887675"/>
                  </a:ext>
                </a:extLst>
              </a:tr>
              <a:tr h="2333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RU484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8.44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7.46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8.03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6.38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7.57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/>
                        <a:t>5.71</a:t>
                      </a:r>
                      <a:endParaRPr lang="zh-CN" altLang="en-US" sz="1100" b="1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31596327"/>
                  </a:ext>
                </a:extLst>
              </a:tr>
              <a:tr h="23334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RU484 + RU242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8.83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8.97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8.35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8.44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8.79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/>
                        <a:t>7.85</a:t>
                      </a:r>
                      <a:endParaRPr lang="zh-CN" altLang="en-US" sz="1100" b="1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333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RU996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8.84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8.47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7.74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6.78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8.52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/>
                        <a:t>5.89</a:t>
                      </a:r>
                      <a:endParaRPr lang="zh-CN" altLang="en-US" sz="1100" b="1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52962486"/>
                  </a:ext>
                </a:extLst>
              </a:tr>
              <a:tr h="2333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+mn-lt"/>
                        </a:rPr>
                        <a:t>RU996 + RU484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9.17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8.78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8.64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8.70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8.59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/>
                        <a:t>7.9</a:t>
                      </a:r>
                      <a:endParaRPr lang="zh-CN" altLang="en-US" sz="1100" b="1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333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RU2</a:t>
                      </a:r>
                      <a:r>
                        <a:rPr lang="zh-CN" altLang="en-US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*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996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9.27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8.52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7.63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7.07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8.61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/>
                        <a:t>6.17</a:t>
                      </a:r>
                      <a:endParaRPr lang="zh-CN" altLang="en-US" sz="1100" b="1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4351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RU2</a:t>
                      </a:r>
                      <a:r>
                        <a:rPr lang="zh-CN" altLang="en-US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*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996 + RU484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9.50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>
                          <a:solidFill>
                            <a:srgbClr val="FF0000"/>
                          </a:solidFill>
                        </a:rPr>
                        <a:t>9.09</a:t>
                      </a:r>
                      <a:endParaRPr lang="zh-CN" altLang="en-US" sz="11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>
                          <a:solidFill>
                            <a:srgbClr val="FF0000"/>
                          </a:solidFill>
                        </a:rPr>
                        <a:t>8.97</a:t>
                      </a:r>
                      <a:endParaRPr lang="zh-CN" altLang="en-US" sz="11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>
                          <a:solidFill>
                            <a:srgbClr val="FF0000"/>
                          </a:solidFill>
                        </a:rPr>
                        <a:t>8.72</a:t>
                      </a:r>
                      <a:endParaRPr lang="zh-CN" altLang="en-US" sz="11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>
                          <a:solidFill>
                            <a:srgbClr val="FF0000"/>
                          </a:solidFill>
                        </a:rPr>
                        <a:t>9.34</a:t>
                      </a:r>
                      <a:endParaRPr lang="zh-CN" altLang="en-US" sz="11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>
                          <a:solidFill>
                            <a:srgbClr val="FF0000"/>
                          </a:solidFill>
                        </a:rPr>
                        <a:t>8.47</a:t>
                      </a:r>
                      <a:endParaRPr lang="zh-CN" altLang="en-US" sz="11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333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RU3</a:t>
                      </a:r>
                      <a:r>
                        <a:rPr lang="zh-CN" altLang="en-US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*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996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9.54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8.48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8.39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/>
                        <a:t>7.97</a:t>
                      </a:r>
                      <a:endParaRPr lang="zh-CN" altLang="en-US" sz="1100" b="1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8.17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/>
                        <a:t>8.15</a:t>
                      </a:r>
                      <a:endParaRPr lang="zh-CN" altLang="en-US" sz="1100" b="1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4351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</a:t>
                      </a:r>
                      <a:r>
                        <a:rPr lang="en-US" altLang="zh-CN" sz="11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3*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996 + </a:t>
                      </a: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484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9.55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9.09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8.68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8.61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9.10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/>
                        <a:t>8.34</a:t>
                      </a:r>
                      <a:endParaRPr lang="zh-CN" altLang="en-US" sz="1100" b="1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333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</a:t>
                      </a:r>
                      <a:r>
                        <a:rPr lang="en-US" altLang="zh-CN" sz="11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4*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996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9.60</a:t>
                      </a:r>
                      <a:endParaRPr lang="en-US" sz="11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8.79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8.40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7.75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/>
                        <a:t>8.15</a:t>
                      </a:r>
                      <a:endParaRPr lang="zh-CN" altLang="en-US" sz="1100" b="1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8.44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36244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9214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zh-CN" b="0" dirty="0"/>
              <a:t>In this contribution, </a:t>
            </a:r>
            <a:r>
              <a:rPr lang="en-GB" altLang="zh-CN" b="0" dirty="0" smtClean="0"/>
              <a:t>4x </a:t>
            </a:r>
            <a:r>
              <a:rPr lang="en-GB" altLang="zh-CN" b="0" dirty="0"/>
              <a:t>EHT-LTF sequences in</a:t>
            </a:r>
          </a:p>
          <a:p>
            <a:r>
              <a:rPr lang="en-GB" altLang="zh-CN" b="0" dirty="0"/>
              <a:t>320MHz/160+160 transmission are proposed.</a:t>
            </a:r>
            <a:endParaRPr lang="en-US" altLang="zh-CN" b="0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2602148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600" b="0" dirty="0"/>
              <a:t>[</a:t>
            </a:r>
            <a:r>
              <a:rPr lang="en-US" altLang="zh-CN" sz="1600" b="0" dirty="0" smtClean="0"/>
              <a:t>1]</a:t>
            </a:r>
            <a:r>
              <a:rPr lang="en-US" altLang="zh-CN" sz="1600" b="0" dirty="0" err="1" smtClean="0"/>
              <a:t>Dandan</a:t>
            </a:r>
            <a:r>
              <a:rPr lang="en-US" altLang="zh-CN" sz="1600" b="0" dirty="0" smtClean="0"/>
              <a:t> Liang, </a:t>
            </a:r>
            <a:r>
              <a:rPr lang="en-US" altLang="zh-CN" sz="1600" b="0" i="1" dirty="0" smtClean="0"/>
              <a:t>et al</a:t>
            </a:r>
            <a:r>
              <a:rPr lang="en-US" altLang="zh-CN" sz="1600" b="0" dirty="0" smtClean="0"/>
              <a:t>, &lt;EHT-LTFs Sequences Design&gt;, IEEE 802.11-20/0926r0 </a:t>
            </a:r>
          </a:p>
          <a:p>
            <a:r>
              <a:rPr lang="en-US" altLang="zh-CN" sz="1600" b="0" dirty="0" smtClean="0"/>
              <a:t>[2]Edward </a:t>
            </a:r>
            <a:r>
              <a:rPr lang="en-US" altLang="zh-CN" sz="1600" b="0" dirty="0"/>
              <a:t>Au, &lt;IEEE P802.11 Wireless LANs&gt;, IEEE 802.11-20/0566r29</a:t>
            </a:r>
          </a:p>
          <a:p>
            <a:r>
              <a:rPr lang="en-US" altLang="zh-CN" sz="1600" b="0" dirty="0" smtClean="0"/>
              <a:t>[3] </a:t>
            </a:r>
            <a:r>
              <a:rPr lang="en-US" altLang="zh-CN" sz="1600" b="0" dirty="0"/>
              <a:t>&lt;802.11ax Draft&gt;, D6.0.</a:t>
            </a:r>
          </a:p>
          <a:p>
            <a:r>
              <a:rPr lang="en-US" altLang="zh-CN" sz="1600" b="0" dirty="0" smtClean="0"/>
              <a:t>[4] </a:t>
            </a:r>
            <a:r>
              <a:rPr lang="en-US" altLang="zh-CN" sz="1600" b="0" dirty="0" err="1"/>
              <a:t>Jinyoung</a:t>
            </a:r>
            <a:r>
              <a:rPr lang="en-US" altLang="zh-CN" sz="1600" b="0" dirty="0"/>
              <a:t> Chun, </a:t>
            </a:r>
            <a:r>
              <a:rPr lang="en-US" altLang="zh-CN" sz="1600" b="0" i="1" dirty="0"/>
              <a:t>et al</a:t>
            </a:r>
            <a:r>
              <a:rPr lang="en-US" altLang="zh-CN" sz="1600" b="0" dirty="0"/>
              <a:t>, &lt;EHT-LTF sequences in new tone plan&gt;, IEEE 802.11-20/825r1</a:t>
            </a:r>
          </a:p>
          <a:p>
            <a:r>
              <a:rPr lang="en-US" altLang="zh-CN" sz="1600" b="0" dirty="0" smtClean="0"/>
              <a:t>[5] </a:t>
            </a:r>
            <a:r>
              <a:rPr lang="en-US" altLang="zh-CN" sz="1600" b="0" dirty="0"/>
              <a:t>Le Liu, </a:t>
            </a:r>
            <a:r>
              <a:rPr lang="en-US" altLang="zh-CN" sz="1600" b="0" i="1" dirty="0"/>
              <a:t>et al</a:t>
            </a:r>
            <a:r>
              <a:rPr lang="en-US" altLang="zh-CN" sz="1600" b="0" dirty="0"/>
              <a:t>, &lt;HE-LTF Sequence Design&gt;, IEEE 802.11-15/1334</a:t>
            </a:r>
          </a:p>
          <a:p>
            <a:r>
              <a:rPr lang="en-US" altLang="zh-CN" dirty="0"/>
              <a:t> 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4105326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3899" y="347254"/>
            <a:ext cx="7770813" cy="1065213"/>
          </a:xfrm>
        </p:spPr>
        <p:txBody>
          <a:bodyPr/>
          <a:lstStyle/>
          <a:p>
            <a:r>
              <a:rPr lang="en-US" altLang="zh-CN" dirty="0" smtClean="0"/>
              <a:t>Straw Poll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27805" y="1143000"/>
            <a:ext cx="7770813" cy="4113213"/>
          </a:xfrm>
        </p:spPr>
        <p:txBody>
          <a:bodyPr/>
          <a:lstStyle/>
          <a:p>
            <a:r>
              <a:rPr lang="en-US" altLang="zh-CN" dirty="0" smtClean="0"/>
              <a:t>Do you support to add to SFD</a:t>
            </a:r>
            <a:r>
              <a:rPr lang="zh-CN" altLang="en-US" dirty="0" smtClean="0"/>
              <a:t>：</a:t>
            </a:r>
            <a:r>
              <a:rPr lang="en-US" altLang="zh-CN" dirty="0" smtClean="0"/>
              <a:t>320MHz/160+160MHz 4x EHT-LTF sequences(Opt </a:t>
            </a:r>
            <a:r>
              <a:rPr lang="en-US" altLang="zh-CN" dirty="0" smtClean="0"/>
              <a:t>2 </a:t>
            </a:r>
            <a:r>
              <a:rPr lang="en-US" altLang="zh-CN" dirty="0" smtClean="0"/>
              <a:t>in slides 8):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mc="http://schemas.openxmlformats.org/markup-compatibility/2006" xmlns:a14="http://schemas.microsoft.com/office/drawing/2010/main" xmlns="" xmlns:a16="http://schemas.microsoft.com/office/drawing/2014/main" id="{C71180A7-BA33-8844-A444-2E0D4B3126DD}"/>
              </a:ext>
            </a:extLst>
          </p:cNvPr>
          <p:cNvSpPr txBox="1">
            <a:spLocks/>
          </p:cNvSpPr>
          <p:nvPr/>
        </p:nvSpPr>
        <p:spPr bwMode="auto">
          <a:xfrm>
            <a:off x="247780" y="1949042"/>
            <a:ext cx="8458995" cy="45666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lnSpc>
                <a:spcPct val="70000"/>
              </a:lnSpc>
            </a:pPr>
            <a:r>
              <a:rPr lang="en-US" altLang="zh-CN" sz="1400" kern="0" dirty="0" smtClean="0"/>
              <a:t>LTF320M_4x =  </a:t>
            </a:r>
          </a:p>
          <a:p>
            <a:pPr marL="0" indent="0">
              <a:lnSpc>
                <a:spcPct val="70000"/>
              </a:lnSpc>
            </a:pPr>
            <a:r>
              <a:rPr lang="en-US" altLang="zh-CN" sz="1400" b="0" kern="0" dirty="0" smtClean="0"/>
              <a:t>[ C(1)*</a:t>
            </a:r>
            <a:r>
              <a:rPr lang="en-US" altLang="zh-CN" sz="1400" kern="0" dirty="0" smtClean="0"/>
              <a:t>LTF80M_4x_left</a:t>
            </a:r>
            <a:r>
              <a:rPr lang="en-US" altLang="zh-CN" sz="1400" b="0" kern="0" dirty="0" smtClean="0"/>
              <a:t>, zeros(1,5), C(2)*</a:t>
            </a:r>
            <a:r>
              <a:rPr lang="en-US" altLang="zh-CN" sz="1400" kern="0" dirty="0" smtClean="0"/>
              <a:t>LTF80M_4x_right</a:t>
            </a:r>
            <a:r>
              <a:rPr lang="en-US" altLang="zh-CN" sz="1400" b="0" kern="0" dirty="0" smtClean="0"/>
              <a:t>,  zeros(1,23), ...</a:t>
            </a:r>
          </a:p>
          <a:p>
            <a:pPr marL="0" indent="0">
              <a:lnSpc>
                <a:spcPct val="70000"/>
              </a:lnSpc>
            </a:pPr>
            <a:r>
              <a:rPr lang="en-US" altLang="zh-CN" sz="1400" b="0" kern="0" dirty="0" smtClean="0"/>
              <a:t>  C(3)*</a:t>
            </a:r>
            <a:r>
              <a:rPr lang="en-US" altLang="zh-CN" sz="1400" kern="0" dirty="0" smtClean="0"/>
              <a:t>LTF80M_4x_left</a:t>
            </a:r>
            <a:r>
              <a:rPr lang="en-US" altLang="zh-CN" sz="1400" b="0" kern="0" dirty="0" smtClean="0"/>
              <a:t>, zeros(1,5), C(4)*</a:t>
            </a:r>
            <a:r>
              <a:rPr lang="en-US" altLang="zh-CN" sz="1400" kern="0" dirty="0" smtClean="0"/>
              <a:t>LTF80M_4x_right</a:t>
            </a:r>
            <a:r>
              <a:rPr lang="en-US" altLang="zh-CN" sz="1400" b="0" kern="0" dirty="0" smtClean="0"/>
              <a:t>,  zeros(1,23), ...</a:t>
            </a:r>
          </a:p>
          <a:p>
            <a:pPr marL="0" indent="0">
              <a:lnSpc>
                <a:spcPct val="70000"/>
              </a:lnSpc>
            </a:pPr>
            <a:r>
              <a:rPr lang="en-US" altLang="zh-CN" sz="1400" b="0" kern="0" dirty="0" smtClean="0"/>
              <a:t>  C(5)*</a:t>
            </a:r>
            <a:r>
              <a:rPr lang="en-US" altLang="zh-CN" sz="1400" kern="0" dirty="0" smtClean="0"/>
              <a:t>LTF80M_4x_left</a:t>
            </a:r>
            <a:r>
              <a:rPr lang="en-US" altLang="zh-CN" sz="1400" b="0" kern="0" dirty="0" smtClean="0"/>
              <a:t>, zeros(1,5), C(6)*</a:t>
            </a:r>
            <a:r>
              <a:rPr lang="en-US" altLang="zh-CN" sz="1400" kern="0" dirty="0" smtClean="0"/>
              <a:t>LTF80M_4x_right</a:t>
            </a:r>
            <a:r>
              <a:rPr lang="en-US" altLang="zh-CN" sz="1400" b="0" kern="0" dirty="0" smtClean="0"/>
              <a:t>,  zeros(1,23), ...</a:t>
            </a:r>
          </a:p>
          <a:p>
            <a:pPr marL="0" indent="0">
              <a:lnSpc>
                <a:spcPct val="70000"/>
              </a:lnSpc>
            </a:pPr>
            <a:r>
              <a:rPr lang="en-US" altLang="zh-CN" sz="1400" b="0" kern="0" dirty="0" smtClean="0"/>
              <a:t>  C(7)*</a:t>
            </a:r>
            <a:r>
              <a:rPr lang="en-US" altLang="zh-CN" sz="1400" kern="0" dirty="0" smtClean="0"/>
              <a:t>LTF80M_4x_left</a:t>
            </a:r>
            <a:r>
              <a:rPr lang="en-US" altLang="zh-CN" sz="1400" b="0" kern="0" dirty="0" smtClean="0"/>
              <a:t>, zeros(1,5), C(8)*</a:t>
            </a:r>
            <a:r>
              <a:rPr lang="en-US" altLang="zh-CN" sz="1400" kern="0" dirty="0" smtClean="0"/>
              <a:t>LTF80M_4x_right</a:t>
            </a:r>
            <a:r>
              <a:rPr lang="en-US" altLang="zh-CN" sz="1400" b="0" kern="0" dirty="0" smtClean="0"/>
              <a:t> ]; </a:t>
            </a:r>
          </a:p>
          <a:p>
            <a:pPr marL="0" indent="0">
              <a:lnSpc>
                <a:spcPct val="70000"/>
              </a:lnSpc>
            </a:pPr>
            <a:r>
              <a:rPr lang="en-US" altLang="zh-CN" sz="1100" b="0" kern="0" dirty="0" smtClean="0"/>
              <a:t>where</a:t>
            </a:r>
            <a:r>
              <a:rPr lang="en-US" altLang="zh-CN" sz="1100" kern="0" dirty="0" smtClean="0"/>
              <a:t>, </a:t>
            </a:r>
            <a:r>
              <a:rPr lang="en-US" altLang="zh-CN" sz="1100" b="0" kern="0" dirty="0" smtClean="0"/>
              <a:t>C</a:t>
            </a:r>
            <a:r>
              <a:rPr lang="en-US" altLang="zh-CN" sz="1100" kern="0" dirty="0" smtClean="0"/>
              <a:t> =[ 1     </a:t>
            </a:r>
            <a:r>
              <a:rPr lang="en-US" altLang="zh-CN" sz="1100" kern="0" dirty="0"/>
              <a:t>1    </a:t>
            </a:r>
            <a:r>
              <a:rPr lang="en-US" altLang="zh-CN" sz="1100" kern="0" dirty="0" smtClean="0"/>
              <a:t>1    </a:t>
            </a:r>
            <a:r>
              <a:rPr lang="en-US" altLang="zh-CN" sz="1100" kern="0" dirty="0"/>
              <a:t>-1    </a:t>
            </a:r>
            <a:r>
              <a:rPr lang="en-US" altLang="zh-CN" sz="1100" kern="0" dirty="0" smtClean="0"/>
              <a:t>-1     -1     -1     </a:t>
            </a:r>
            <a:r>
              <a:rPr lang="en-US" altLang="zh-CN" sz="1100" kern="0" dirty="0"/>
              <a:t>1</a:t>
            </a:r>
            <a:r>
              <a:rPr lang="en-US" altLang="zh-CN" sz="1100" kern="0" dirty="0" smtClean="0"/>
              <a:t>]</a:t>
            </a:r>
          </a:p>
          <a:p>
            <a:pPr marL="0" indent="0">
              <a:lnSpc>
                <a:spcPct val="70000"/>
              </a:lnSpc>
            </a:pPr>
            <a:endParaRPr lang="en-US" altLang="zh-CN" sz="1100" b="0" kern="0" dirty="0"/>
          </a:p>
          <a:p>
            <a:pPr marL="0" indent="0">
              <a:lnSpc>
                <a:spcPct val="70000"/>
              </a:lnSpc>
            </a:pPr>
            <a:r>
              <a:rPr lang="en-US" altLang="zh-CN" sz="1100" kern="0" dirty="0"/>
              <a:t>LTF80M_4x_left </a:t>
            </a:r>
            <a:r>
              <a:rPr lang="en-US" altLang="zh-CN" sz="1000" b="0" kern="0" dirty="0"/>
              <a:t>=[+1  -1  -1  -1  -1  +1  -1  -1  +1  -1  -1  -1  +1  +1  -1  -1  -1  +1  -1  -1  +1  -1  +1  +1  +1  -1  +1  -1  +1  -1  -1  -1  -1  +1  +1  +1  +1  +1  -1  -1  +1  -1  +1  -1  -1  -1  +1  +1  -1  -1  +1  -1  -1  -1  +1  +1  +1  -1  -1  +1  +1  -1  -1  +1  -1  +1  +1  -1  +1  -1  +1  +1  +1  -1  +1  -1  +1  +1  +1  +1  +1  +1  -1  -1  -1  +1  -1  +1  -1  -1  -1  +1  -1  -1  +1  +1  +1  +1  +1  +1  -1  +1  -1  +1  +1  -1  +1  -1  +1  -1  +1  -1  +1  -1  -1  +1  +1  +1  +1  -1  -1  -1  -1  -1  -1  -1  -1  +1  -1  -1  +1  -1  -1  +1  +1  +1  -1  +1  -1  -1  -1  +1  +1  +1  -1  +1  +1  -1  -1  +1  -1  -1  -1  +1  +1  +1  +1  -1  +1  +1  +1  +1  +1  +1  -1  +1  -1  -1  +1  -1  +1  -1  -1  +1  +1  +1  +1  +1  -1  +1  +1  -1  -1  +1  +1  +1  -1  +1  +1  -1  +1  +1  -1  -1  +1  +1  -1  -1  -1  -1  +1  +1  +1  +1  +1  -1  +1  +1  +1  +1  +1  -1  +1  -1  +1  -1  -1  +1  -1  -1  -1  -1  -1  +1  -1  -1  -1  +1  +1  -1  +1  -1  +1  -1  -1  -1  -1  -1  +1  +1  +1  +1  -1  +1  -1  -1  +1  +1  -1  -1  -1  +1  +1  +1  +1  +1  -1  +1  -1  +1  -1  -1  +1  +1  +1  -1  +1  +1  +1  +1  +1  -1  +1  +1  -1  +1  -1  +1  -1  -1  -1  -1  -1  +1  -1  -1  -1  -1  -1  +1  +1  +1  +1  -1  -1  +1  +1  -1  -1  +1  -1  -1  +1  -1  -1  -1  +1  +1  -1  -1  +1  -1  -1  -1  -1  -1  +1  +1  -1  +1  -1  +1  +1  -1  +1  -1  -1  -1  -1  -1  -1  +1  -1  -1  -1  -1  +1  +1  +1  -1  +1  +1  -1  -1  +1  -1  -1  -1  +1  +1  +1  -1  +1  -1  +1  -1  -1  -1  +1  -1  +1  -1  +1  -1  -1  -1  +1  -1  -1  +1  -1  +1  +1  -1  -1  -1  +1  +1  -1  -1  -1  -1  +1  -1  +1  +1  -1  +1  -1  +1  +1  +1  +1  +1  +1  -1  -1  +1  -1  -1  -1  +1  -1  +1  -1  -1  -1  +1  +1  +1  +1  +1  +1  -1  +1  -1  +1  +1  +1  -1  +1  -1  +1  +1  -1  +1  -1  -1  +1  +1  -1  -1  +1  +1  +1  -1  -1  -1  +1  -1  -1  +1  +1  -1  -1  -1  +1  -1  +1  -1  -1  +1  +1  +1  +1  +1  -1  -1  -1  -1  +1  -1  +1  -1  +1  +1  +1  -1  +1  -1  -1  +1  -1  -1  -1  +1  +1  -1  -1  -1  +1  -1  -1  +1  -1  -1  -1  -1  +1  -1  +1  +1  -1  -1  -1  +1  -1  -1]</a:t>
            </a:r>
          </a:p>
          <a:p>
            <a:pPr marL="0" indent="0">
              <a:lnSpc>
                <a:spcPct val="70000"/>
              </a:lnSpc>
            </a:pPr>
            <a:endParaRPr lang="en-US" altLang="zh-CN" sz="1000" b="0" kern="0" dirty="0"/>
          </a:p>
          <a:p>
            <a:pPr marL="0" indent="0">
              <a:lnSpc>
                <a:spcPct val="70000"/>
              </a:lnSpc>
            </a:pPr>
            <a:r>
              <a:rPr lang="en-US" altLang="zh-CN" sz="1100" kern="0" dirty="0"/>
              <a:t>LTF80M_4x_right</a:t>
            </a:r>
            <a:r>
              <a:rPr lang="en-US" altLang="zh-CN" sz="900" kern="0" dirty="0"/>
              <a:t> </a:t>
            </a:r>
            <a:r>
              <a:rPr lang="en-US" altLang="zh-CN" sz="1000" b="0" kern="0" dirty="0"/>
              <a:t>=[ -1  -1  +1  -1  +1  +1  +1  +1  +1  +1  -1  -1  -1  -1  +1  -1  -1  +1  -1  -1  -1  +1  +1  -1  -1  -1  +1  -1  -1  +1  -1  +1  +1  +1  -1  +1  -1  +1  -1  -1  -1  -1  +1  +1  +1  +1  +1  -1  -1  +1  -1  +1  -1  -1  -1  +1  +1  -1  -1  +1  -1  -1  -1  +1  +1  +1  -1  -1  +1  +1  -1  -1  +1  -1  +1  +1  -1  +1  -1  +1  +1  +1  -1  +1  -1  +1  +1  +1  +1  +1  +1  -1  -1  -1  +1  -1  +1  -1  -1  -1  +1  -1  -1  +1  +1  +1  +1  +1  +1  -1  +1  -1  +1  +1  -1  +1  -1  -1  -1  -1  +1  +1  -1  -1  -1  +1  +1  -1  +1  -1  -1  +1  -1  -1  -1  +1  -1  +1  -1  +1  -1  -1  -1  +1  -1  +1  -1  +1  +1  +1  -1  -1  -1  +1  -1  -1  +1  +1  -1  +1  +1  +1  -1  -1  -1  -1  +1  -1  -1  -1  -1  -1  -1  +1  -1  +1  +1  -1  +1  -1  +1  +1  -1  -1  -1  -1  -1  +1  -1  -1  +1  +1  -1  -1  -1  +1  -1  -1  +1  -1  -1  +1  +1  -1  -1  +1  +1  +1  +1  -1  -1  -1  -1  -1  +1  -1  -1  -1  -1  -1  +1  -1  +1  -1  +1  +1  -1  +1  +1  +1  +1  +1  -1  +1  +1  +1  -1  -1  +1  -1  +1  -1  +1  +1  +1  +1  +1  -1  -1  -1  +1  +1  -1  -1  -1  -1  -1  -1  -1  -1  +1  +1  +1  +1  +1  -1  +1  -1  +1  -1  -1  +1  +1  +1  -1  +1  +1  +1  +1  +1  -1  +1  +1  -1  +1  -1  +1  -1  -1  -1  -1  -1  +1  -1  -1  -1  -1  -1  +1  +1  +1  +1  -1  -1  +1  +1  -1  -1  +1  -1  -1  +1  -1  -1  -1  +1  +1  -1  -1  +1  -1  -1  -1  -1  -1  +1  +1  -1  +1  -1  +1  +1  -1  +1  -1  -1  -1  -1  -1  -1  +1  -1  -1  -1  -1  +1  +1  +1  -1  +1  +1  -1  -1  +1  -1  -1  -1  +1  +1  +1  -1  +1  -1  -1  -1  +1  +1  -1  +1  +1  -1  +1  +1  +1  +1  +1  +1  +1  +1  -1  -1  -1  -1  +1  +1  -1  +1  -1  +1  -1  +1  -1  +1  -1  -1  +1  -1  +1  -1  -1  -1  -1  -1  -1  +1  +1  -1  +1  +1  +1  -1  +1  -1  +1  +1  +1  -1  -1  -1  -1  -1  -1  +1  -1  +1  -1  -1  -1  +1  -1  +1  -1  -1  +1  -1  +1  +1  -1  -1  +1  +1  -1  -1  -1  +1  +1  +1  -1  +1  +1  -1  -1  +1  +1  +1  -1  +1  -1  +1  +1  -1  -1  -1  -1  -1  +1  +1  +1  +1  -1  +1  -1  +1  -1  -1  -1  +1  -1  +1  +1  -1  +1  +1  +1  -1  -1  +1  +1  +1    -1  +1  +1  -1  +1  +1  +1  +1  -1 ]</a:t>
            </a:r>
          </a:p>
          <a:p>
            <a:pPr marL="0" indent="0">
              <a:lnSpc>
                <a:spcPct val="70000"/>
              </a:lnSpc>
            </a:pPr>
            <a:endParaRPr lang="en-US" altLang="zh-CN" sz="1000" b="0" dirty="0" smtClean="0"/>
          </a:p>
        </p:txBody>
      </p:sp>
    </p:spTree>
    <p:extLst>
      <p:ext uri="{BB962C8B-B14F-4D97-AF65-F5344CB8AC3E}">
        <p14:creationId xmlns:p14="http://schemas.microsoft.com/office/powerpoint/2010/main" val="2792888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Abstract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This contribution proposes </a:t>
            </a:r>
            <a:r>
              <a:rPr lang="en-US" altLang="zh-CN" dirty="0" smtClean="0"/>
              <a:t>4x </a:t>
            </a:r>
            <a:r>
              <a:rPr lang="en-US" altLang="zh-CN" dirty="0"/>
              <a:t>EHT-LTFs sequences </a:t>
            </a:r>
            <a:r>
              <a:rPr lang="en-US" altLang="zh-CN" dirty="0" smtClean="0"/>
              <a:t>for</a:t>
            </a:r>
          </a:p>
          <a:p>
            <a:r>
              <a:rPr lang="en-US" altLang="zh-CN" dirty="0" smtClean="0"/>
              <a:t>320/160+160MHz</a:t>
            </a:r>
            <a:r>
              <a:rPr lang="en-US" altLang="zh-CN" dirty="0"/>
              <a:t>.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3991468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799" y="1981200"/>
            <a:ext cx="7770813" cy="4113213"/>
          </a:xfrm>
        </p:spPr>
        <p:txBody>
          <a:bodyPr/>
          <a:lstStyle/>
          <a:p>
            <a:pPr marL="0">
              <a:spcBef>
                <a:spcPts val="0"/>
              </a:spcBef>
            </a:pPr>
            <a:r>
              <a:rPr lang="en-US" altLang="zh-CN" b="0" dirty="0" smtClean="0"/>
              <a:t>In [1], the 320MHz/160+160MHz 4x EHT-LTF sequences has been proposed without considering the punctured 240MHz/160MHz+80MHz transmission.</a:t>
            </a:r>
            <a:br>
              <a:rPr lang="en-US" altLang="zh-CN" b="0" dirty="0" smtClean="0"/>
            </a:br>
            <a:endParaRPr lang="en-US" altLang="zh-CN" b="0" dirty="0" smtClean="0"/>
          </a:p>
          <a:p>
            <a:pPr marL="0">
              <a:spcBef>
                <a:spcPts val="0"/>
              </a:spcBef>
            </a:pPr>
            <a:r>
              <a:rPr lang="en-US" altLang="zh-CN" b="0" dirty="0" smtClean="0"/>
              <a:t>In this contribution</a:t>
            </a:r>
            <a:r>
              <a:rPr lang="en-US" altLang="zh-CN" b="0" dirty="0"/>
              <a:t>, the 320MHz/160+160MHz </a:t>
            </a:r>
            <a:r>
              <a:rPr lang="en-US" altLang="zh-CN" b="0" dirty="0" smtClean="0"/>
              <a:t>4x EHT-LTF sequences are </a:t>
            </a:r>
            <a:r>
              <a:rPr lang="en-US" altLang="zh-CN" b="0" dirty="0"/>
              <a:t>proposed considering the punctured 240MHz/160MHz+80MHz transmission.</a:t>
            </a:r>
          </a:p>
          <a:p>
            <a:pPr marL="0">
              <a:spcBef>
                <a:spcPts val="0"/>
              </a:spcBef>
            </a:pPr>
            <a:endParaRPr lang="zh-CN" altLang="en-US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2571013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7197037"/>
              </p:ext>
            </p:extLst>
          </p:nvPr>
        </p:nvGraphicFramePr>
        <p:xfrm>
          <a:off x="403776" y="2132013"/>
          <a:ext cx="8334860" cy="24419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3024"/>
                <a:gridCol w="533400"/>
                <a:gridCol w="479976"/>
                <a:gridCol w="510624"/>
                <a:gridCol w="427281"/>
                <a:gridCol w="520050"/>
                <a:gridCol w="520050"/>
                <a:gridCol w="520050"/>
                <a:gridCol w="520051"/>
                <a:gridCol w="520051"/>
                <a:gridCol w="520050"/>
                <a:gridCol w="520050"/>
                <a:gridCol w="520050"/>
                <a:gridCol w="520051"/>
                <a:gridCol w="520051"/>
                <a:gridCol w="520051"/>
              </a:tblGrid>
              <a:tr h="285922">
                <a:tc>
                  <a:txBody>
                    <a:bodyPr/>
                    <a:lstStyle/>
                    <a:p>
                      <a:pPr algn="ctr"/>
                      <a:endParaRPr lang="zh-CN" altLang="en-US" sz="1600" dirty="0"/>
                    </a:p>
                  </a:txBody>
                  <a:tcPr/>
                </a:tc>
                <a:tc gridSpan="15"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4x EHT-LTF Full</a:t>
                      </a:r>
                      <a:r>
                        <a:rPr lang="en-US" altLang="zh-CN" sz="1600" baseline="0" dirty="0" smtClean="0"/>
                        <a:t> bandwidth &amp; </a:t>
                      </a:r>
                      <a:r>
                        <a:rPr lang="en-US" altLang="zh-CN" sz="1600" dirty="0" smtClean="0"/>
                        <a:t>PP &amp; MRU Patterns</a:t>
                      </a:r>
                      <a:endParaRPr lang="zh-CN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600" dirty="0"/>
                    </a:p>
                  </a:txBody>
                  <a:tcPr/>
                </a:tc>
              </a:tr>
              <a:tr h="7927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RU26+RU52</a:t>
                      </a: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RU106</a:t>
                      </a: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RU26+RU106</a:t>
                      </a: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RU242</a:t>
                      </a: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RU484</a:t>
                      </a: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RU242+RU484</a:t>
                      </a: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RU996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RU484+RU996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RU2*996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RU484+RU2*996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3*996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RU3*996+RU484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4*996</a:t>
                      </a:r>
                    </a:p>
                  </a:txBody>
                  <a:tcPr/>
                </a:tc>
              </a:tr>
              <a:tr h="11770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Number of type considered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36*4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16</a:t>
                      </a:r>
                      <a:r>
                        <a:rPr lang="zh-CN" altLang="en-US" sz="1100" dirty="0" smtClean="0">
                          <a:solidFill>
                            <a:schemeClr val="dk1"/>
                          </a:solidFill>
                        </a:rPr>
                        <a:t>*</a:t>
                      </a: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4</a:t>
                      </a: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4*4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8*4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4*4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4*4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2*4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4*4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1*4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4*2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1" kern="120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1" kern="120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2*6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1033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Design Methods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Option 1: </a:t>
            </a:r>
            <a:r>
              <a:rPr lang="en-US" altLang="zh-CN" dirty="0"/>
              <a:t>Based on partial of 80MHz </a:t>
            </a:r>
            <a:r>
              <a:rPr lang="en-US" altLang="zh-CN" dirty="0" smtClean="0"/>
              <a:t>EHT-LTF [3-4]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400" i="1" u="sng" dirty="0" smtClean="0"/>
              <a:t>For 4x, repeating </a:t>
            </a:r>
            <a:r>
              <a:rPr lang="en-US" altLang="zh-CN" sz="1400" i="1" u="sng" dirty="0"/>
              <a:t>11ax 80MHz LTF sequences and apply the coefficient value on the first - fifth part of 80MHz LTF</a:t>
            </a:r>
            <a:r>
              <a:rPr lang="en-US" altLang="zh-CN" sz="1400" i="1" u="sng" dirty="0" smtClean="0"/>
              <a:t>.</a:t>
            </a:r>
            <a:endParaRPr lang="en-US" altLang="zh-CN" dirty="0" smtClean="0"/>
          </a:p>
          <a:p>
            <a:r>
              <a:rPr lang="en-US" altLang="zh-CN" dirty="0" smtClean="0"/>
              <a:t>Option 2: </a:t>
            </a:r>
            <a:r>
              <a:rPr lang="en-US" altLang="zh-CN" dirty="0"/>
              <a:t>New Sequences</a:t>
            </a:r>
            <a:endParaRPr lang="en-US" altLang="zh-CN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400" i="1" u="sng" dirty="0"/>
              <a:t>Not using 11ax 80MHz </a:t>
            </a:r>
            <a:r>
              <a:rPr lang="en-US" altLang="zh-CN" sz="1400" i="1" u="sng" dirty="0" smtClean="0"/>
              <a:t>4x </a:t>
            </a:r>
            <a:r>
              <a:rPr lang="en-US" altLang="zh-CN" sz="1400" i="1" u="sng" dirty="0"/>
              <a:t>LTF sequences to construct the 320MHz/160+160MHz </a:t>
            </a:r>
            <a:r>
              <a:rPr lang="en-US" altLang="zh-CN" sz="1400" i="1" u="sng" dirty="0" smtClean="0"/>
              <a:t>4x </a:t>
            </a:r>
            <a:r>
              <a:rPr lang="en-US" altLang="zh-CN" sz="1400" i="1" u="sng" dirty="0"/>
              <a:t>LTF sequences.</a:t>
            </a:r>
          </a:p>
          <a:p>
            <a:endParaRPr lang="en-US" altLang="zh-CN" sz="2000" b="0" dirty="0">
              <a:solidFill>
                <a:schemeClr val="tx1"/>
              </a:solidFill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2852651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Sequences Design Considerations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zh-CN" sz="1800" b="0" dirty="0" smtClean="0"/>
              <a:t>Optimized the PAPR of all RU </a:t>
            </a:r>
            <a:r>
              <a:rPr lang="en-US" altLang="zh-CN" sz="1800" b="0" dirty="0"/>
              <a:t>or aggregated RU size: page 4 &amp; </a:t>
            </a:r>
            <a:r>
              <a:rPr lang="en-US" altLang="zh-CN" sz="1800" b="0" dirty="0" smtClean="0"/>
              <a:t>5.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800" b="0" dirty="0" smtClean="0"/>
              <a:t>Single stream pilot impact [5]: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sz="1400" b="0" dirty="0" smtClean="0"/>
              <a:t>Pilot position: passed </a:t>
            </a:r>
            <a:r>
              <a:rPr lang="en-US" altLang="zh-CN" sz="1400" b="0" dirty="0"/>
              <a:t>SPs </a:t>
            </a:r>
            <a:r>
              <a:rPr lang="en-US" altLang="zh-CN" sz="1400" b="0" dirty="0" smtClean="0"/>
              <a:t>[2]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sz="1400" dirty="0" smtClean="0"/>
              <a:t>P matrices:</a:t>
            </a:r>
          </a:p>
          <a:p>
            <a:pPr marL="457200" lvl="1" indent="0"/>
            <a:endParaRPr lang="en-US" altLang="zh-CN" sz="1400" b="0" dirty="0"/>
          </a:p>
          <a:p>
            <a:r>
              <a:rPr lang="en-US" altLang="zh-CN" sz="1800" b="0" dirty="0"/>
              <a:t>                           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8225551"/>
              </p:ext>
            </p:extLst>
          </p:nvPr>
        </p:nvGraphicFramePr>
        <p:xfrm>
          <a:off x="722312" y="3808808"/>
          <a:ext cx="1603375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0" name="Equation" r:id="rId3" imgW="1600200" imgH="914400" progId="Equation.DSMT4">
                  <p:embed/>
                </p:oleObj>
              </mc:Choice>
              <mc:Fallback>
                <p:oleObj name="Equation" r:id="rId3" imgW="1600200" imgH="914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2312" y="3808808"/>
                        <a:ext cx="1603375" cy="923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6196511"/>
              </p:ext>
            </p:extLst>
          </p:nvPr>
        </p:nvGraphicFramePr>
        <p:xfrm>
          <a:off x="6553200" y="4000888"/>
          <a:ext cx="124777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1" name="Equation" r:id="rId5" imgW="1244520" imgH="482400" progId="Equation.DSMT4">
                  <p:embed/>
                </p:oleObj>
              </mc:Choice>
              <mc:Fallback>
                <p:oleObj name="Equation" r:id="rId5" imgW="124452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4000888"/>
                        <a:ext cx="1247775" cy="48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对象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6103698"/>
              </p:ext>
            </p:extLst>
          </p:nvPr>
        </p:nvGraphicFramePr>
        <p:xfrm>
          <a:off x="2873375" y="3579813"/>
          <a:ext cx="2943225" cy="1400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2" name="Equation" r:id="rId7" imgW="2946240" imgH="1396800" progId="Equation.DSMT4">
                  <p:embed/>
                </p:oleObj>
              </mc:Choice>
              <mc:Fallback>
                <p:oleObj name="Equation" r:id="rId7" imgW="2946240" imgH="1396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3375" y="3579813"/>
                        <a:ext cx="2943225" cy="1400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0275902"/>
              </p:ext>
            </p:extLst>
          </p:nvPr>
        </p:nvGraphicFramePr>
        <p:xfrm>
          <a:off x="3886200" y="5210175"/>
          <a:ext cx="1143000" cy="20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3" name="Equation" r:id="rId9" imgW="1143000" imgH="203040" progId="Equation.DSMT4">
                  <p:embed/>
                </p:oleObj>
              </mc:Choice>
              <mc:Fallback>
                <p:oleObj name="Equation" r:id="rId9" imgW="11430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5210175"/>
                        <a:ext cx="1143000" cy="2000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69065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3899" y="360617"/>
            <a:ext cx="7770813" cy="1065213"/>
          </a:xfrm>
        </p:spPr>
        <p:txBody>
          <a:bodyPr/>
          <a:lstStyle/>
          <a:p>
            <a:r>
              <a:rPr lang="en-US" altLang="zh-CN" dirty="0" smtClean="0"/>
              <a:t>320MHz 4x EHT-LTF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899" y="1309603"/>
            <a:ext cx="3768695" cy="442998"/>
          </a:xfrm>
        </p:spPr>
        <p:txBody>
          <a:bodyPr/>
          <a:lstStyle/>
          <a:p>
            <a:r>
              <a:rPr lang="en-US" altLang="zh-CN" sz="1800" dirty="0" smtClean="0"/>
              <a:t>Option 1: 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4121676" y="6505857"/>
            <a:ext cx="528637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sp>
        <p:nvSpPr>
          <p:cNvPr id="7" name="矩形 6"/>
          <p:cNvSpPr/>
          <p:nvPr/>
        </p:nvSpPr>
        <p:spPr>
          <a:xfrm>
            <a:off x="1523205" y="1752601"/>
            <a:ext cx="6172200" cy="4013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eaLnBrk="1" fontAlgn="auto" hangingPunct="1">
              <a:lnSpc>
                <a:spcPts val="2400"/>
              </a:lnSpc>
              <a:spcBef>
                <a:spcPts val="1000"/>
              </a:spcBef>
              <a:spcAft>
                <a:spcPts val="0"/>
              </a:spcAft>
              <a:buClrTx/>
              <a:buSzTx/>
            </a:pPr>
            <a:r>
              <a:rPr lang="en-US" altLang="zh-CN" sz="12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320MHz 4x </a:t>
            </a:r>
            <a:r>
              <a:rPr lang="en-US" altLang="zh-CN" sz="1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EHT-LTF </a:t>
            </a:r>
            <a:r>
              <a:rPr lang="en-US" altLang="zh-CN" sz="1200" dirty="0">
                <a:solidFill>
                  <a:schemeClr val="tx1"/>
                </a:solidFill>
                <a:latin typeface="Times New Roman" panose="02020603050405020304" pitchFamily="18" charset="0"/>
              </a:rPr>
              <a:t>= [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80MHz_part1_4x </a:t>
            </a:r>
            <a:r>
              <a:rPr lang="en-US" altLang="zh-CN" sz="1200" dirty="0" smtClean="0">
                <a:solidFill>
                  <a:schemeClr val="tx1"/>
                </a:solidFill>
              </a:rPr>
              <a:t>, 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80MHz_part2_4x </a:t>
            </a:r>
            <a:r>
              <a:rPr lang="en-US" altLang="zh-CN" sz="1200" dirty="0" smtClean="0">
                <a:solidFill>
                  <a:schemeClr val="tx1"/>
                </a:solidFill>
              </a:rPr>
              <a:t>, 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12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-</a:t>
            </a:r>
            <a:r>
              <a:rPr lang="en-US" altLang="zh-CN" sz="1200" dirty="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en-US" altLang="zh-CN" sz="1200" dirty="0">
                <a:solidFill>
                  <a:schemeClr val="tx1"/>
                </a:solidFill>
                <a:latin typeface="Times New Roman" panose="02020603050405020304" pitchFamily="18" charset="0"/>
              </a:rPr>
              <a:t>)*</a:t>
            </a:r>
            <a:r>
              <a:rPr lang="en-US" altLang="zh-CN" sz="1200" dirty="0">
                <a:solidFill>
                  <a:schemeClr val="tx1"/>
                </a:solidFill>
              </a:rPr>
              <a:t>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80MHz_part3_4x </a:t>
            </a:r>
            <a:r>
              <a:rPr lang="en-US" altLang="zh-CN" sz="1200" dirty="0" smtClean="0">
                <a:solidFill>
                  <a:schemeClr val="tx1"/>
                </a:solidFill>
              </a:rPr>
              <a:t>,  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80MHz_part4_4x</a:t>
            </a:r>
            <a:r>
              <a:rPr lang="en-US" altLang="zh-CN" sz="1200" dirty="0" smtClean="0">
                <a:solidFill>
                  <a:schemeClr val="tx1"/>
                </a:solidFill>
              </a:rPr>
              <a:t> ,  </a:t>
            </a:r>
            <a:r>
              <a:rPr lang="en-US" altLang="zh-CN" sz="1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12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-</a:t>
            </a:r>
            <a:r>
              <a:rPr lang="en-US" altLang="zh-CN" sz="1200" dirty="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en-US" altLang="zh-CN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)*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80MHz_part5_4x</a:t>
            </a:r>
            <a:r>
              <a:rPr lang="en-US" altLang="zh-CN" sz="1200" dirty="0" smtClean="0">
                <a:solidFill>
                  <a:schemeClr val="tx1"/>
                </a:solidFill>
              </a:rPr>
              <a:t> ,  </a:t>
            </a:r>
            <a:r>
              <a:rPr lang="en-US" altLang="zh-CN" sz="1200" dirty="0">
                <a:solidFill>
                  <a:schemeClr val="tx1"/>
                </a:solidFill>
              </a:rPr>
              <a:t>0</a:t>
            </a:r>
            <a:r>
              <a:rPr lang="en-US" altLang="zh-CN" sz="1200" baseline="-25000" dirty="0">
                <a:solidFill>
                  <a:schemeClr val="tx1"/>
                </a:solidFill>
              </a:rPr>
              <a:t>23</a:t>
            </a:r>
            <a:r>
              <a:rPr lang="en-US" altLang="zh-CN" sz="1200" dirty="0">
                <a:solidFill>
                  <a:schemeClr val="tx1"/>
                </a:solidFill>
              </a:rPr>
              <a:t> </a:t>
            </a:r>
            <a:r>
              <a:rPr lang="en-US" altLang="zh-CN" sz="1200" dirty="0" smtClean="0">
                <a:solidFill>
                  <a:schemeClr val="tx1"/>
                </a:solidFill>
              </a:rPr>
              <a:t>,  </a:t>
            </a:r>
            <a:r>
              <a:rPr lang="en-US" altLang="zh-CN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1200" dirty="0">
                <a:solidFill>
                  <a:srgbClr val="FF0000"/>
                </a:solidFill>
                <a:latin typeface="Times New Roman" panose="02020603050405020304" pitchFamily="18" charset="0"/>
              </a:rPr>
              <a:t>-1</a:t>
            </a:r>
            <a:r>
              <a:rPr lang="en-US" altLang="zh-CN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)*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80MHz_part1_4x</a:t>
            </a:r>
            <a:r>
              <a:rPr lang="en-US" altLang="zh-CN" sz="1200" dirty="0" smtClean="0">
                <a:solidFill>
                  <a:schemeClr val="tx1"/>
                </a:solidFill>
              </a:rPr>
              <a:t> , 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80MHz_part2_4x</a:t>
            </a:r>
            <a:r>
              <a:rPr lang="en-US" altLang="zh-CN" sz="1200" dirty="0" smtClean="0">
                <a:solidFill>
                  <a:schemeClr val="tx1"/>
                </a:solidFill>
              </a:rPr>
              <a:t> ,   </a:t>
            </a:r>
            <a:r>
              <a:rPr lang="en-US" altLang="zh-CN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1200" dirty="0">
                <a:solidFill>
                  <a:srgbClr val="FF0000"/>
                </a:solidFill>
                <a:latin typeface="Times New Roman" panose="02020603050405020304" pitchFamily="18" charset="0"/>
              </a:rPr>
              <a:t>-1</a:t>
            </a:r>
            <a:r>
              <a:rPr lang="en-US" altLang="zh-CN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)*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80MHz_part3_4x</a:t>
            </a:r>
            <a:r>
              <a:rPr lang="en-US" altLang="zh-CN" sz="1200" dirty="0" smtClean="0">
                <a:solidFill>
                  <a:schemeClr val="tx1"/>
                </a:solidFill>
              </a:rPr>
              <a:t> , </a:t>
            </a:r>
            <a:r>
              <a:rPr lang="en-US" altLang="zh-CN" sz="1200" dirty="0" smtClean="0">
                <a:solidFill>
                  <a:srgbClr val="0070C0"/>
                </a:solidFill>
              </a:rPr>
              <a:t> </a:t>
            </a:r>
            <a:r>
              <a:rPr lang="en-US" altLang="zh-CN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1200" dirty="0">
                <a:solidFill>
                  <a:srgbClr val="FF0000"/>
                </a:solidFill>
                <a:latin typeface="Times New Roman" panose="02020603050405020304" pitchFamily="18" charset="0"/>
              </a:rPr>
              <a:t>-1</a:t>
            </a:r>
            <a:r>
              <a:rPr lang="en-US" altLang="zh-CN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)*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80MHz_part4_4x</a:t>
            </a:r>
            <a:r>
              <a:rPr lang="en-US" altLang="zh-CN" sz="1200" dirty="0" smtClean="0">
                <a:solidFill>
                  <a:schemeClr val="tx1"/>
                </a:solidFill>
              </a:rPr>
              <a:t> ,  </a:t>
            </a:r>
            <a:r>
              <a:rPr lang="en-US" altLang="zh-CN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1200" dirty="0">
                <a:solidFill>
                  <a:srgbClr val="FF0000"/>
                </a:solidFill>
                <a:latin typeface="Times New Roman" panose="02020603050405020304" pitchFamily="18" charset="0"/>
              </a:rPr>
              <a:t>-1</a:t>
            </a:r>
            <a:r>
              <a:rPr lang="en-US" altLang="zh-CN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)*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80MHz_part5_4x</a:t>
            </a:r>
            <a:r>
              <a:rPr lang="en-US" altLang="zh-CN" sz="1200" dirty="0" smtClean="0">
                <a:solidFill>
                  <a:schemeClr val="tx1"/>
                </a:solidFill>
              </a:rPr>
              <a:t> ,  0</a:t>
            </a:r>
            <a:r>
              <a:rPr lang="en-US" altLang="zh-CN" sz="1200" baseline="-25000" dirty="0" smtClean="0">
                <a:solidFill>
                  <a:schemeClr val="tx1"/>
                </a:solidFill>
              </a:rPr>
              <a:t>23</a:t>
            </a:r>
            <a:r>
              <a:rPr lang="en-US" altLang="zh-CN" sz="1200" dirty="0" smtClean="0">
                <a:solidFill>
                  <a:schemeClr val="tx1"/>
                </a:solidFill>
              </a:rPr>
              <a:t> ,  </a:t>
            </a:r>
            <a:r>
              <a:rPr lang="en-US" altLang="zh-CN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1200" dirty="0">
                <a:solidFill>
                  <a:srgbClr val="FF0000"/>
                </a:solidFill>
                <a:latin typeface="Times New Roman" panose="02020603050405020304" pitchFamily="18" charset="0"/>
              </a:rPr>
              <a:t>-1</a:t>
            </a:r>
            <a:r>
              <a:rPr lang="en-US" altLang="zh-CN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)*</a:t>
            </a:r>
            <a:r>
              <a:rPr lang="en-US" altLang="zh-CN" sz="12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80MHz_part1_4x</a:t>
            </a:r>
            <a:r>
              <a:rPr lang="en-US" altLang="zh-CN" sz="1200" dirty="0" smtClean="0">
                <a:solidFill>
                  <a:schemeClr val="tx1"/>
                </a:solidFill>
              </a:rPr>
              <a:t> ,  </a:t>
            </a:r>
            <a:r>
              <a:rPr lang="en-US" altLang="zh-CN" sz="1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12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-</a:t>
            </a:r>
            <a:r>
              <a:rPr lang="en-US" altLang="zh-CN" sz="1200" dirty="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en-US" altLang="zh-CN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)*</a:t>
            </a:r>
            <a:r>
              <a:rPr lang="en-US" altLang="zh-CN" sz="12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80MHz_part2_4x </a:t>
            </a:r>
            <a:r>
              <a:rPr lang="en-US" altLang="zh-CN" sz="1200" dirty="0" smtClean="0">
                <a:solidFill>
                  <a:schemeClr val="tx1"/>
                </a:solidFill>
              </a:rPr>
              <a:t>,  </a:t>
            </a:r>
            <a:r>
              <a:rPr lang="en-US" altLang="zh-CN" sz="1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12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-</a:t>
            </a:r>
            <a:r>
              <a:rPr lang="en-US" altLang="zh-CN" sz="1200" dirty="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en-US" altLang="zh-CN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)*</a:t>
            </a:r>
            <a:r>
              <a:rPr lang="en-US" altLang="zh-CN" sz="12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80MHz_part3_4x</a:t>
            </a:r>
            <a:r>
              <a:rPr lang="en-US" altLang="zh-CN" sz="1200" dirty="0" smtClean="0">
                <a:solidFill>
                  <a:schemeClr val="tx1"/>
                </a:solidFill>
              </a:rPr>
              <a:t> , 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80MHz_part4_4x</a:t>
            </a:r>
            <a:r>
              <a:rPr lang="en-US" altLang="zh-CN" sz="1200" dirty="0" smtClean="0">
                <a:solidFill>
                  <a:schemeClr val="tx1"/>
                </a:solidFill>
              </a:rPr>
              <a:t> ,  </a:t>
            </a:r>
            <a:r>
              <a:rPr lang="en-US" altLang="zh-CN" sz="1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12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-</a:t>
            </a:r>
            <a:r>
              <a:rPr lang="en-US" altLang="zh-CN" sz="1200" dirty="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en-US" altLang="zh-CN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)*</a:t>
            </a:r>
            <a:r>
              <a:rPr lang="en-US" altLang="zh-CN" sz="12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80MHz_part5_4x</a:t>
            </a:r>
            <a:r>
              <a:rPr lang="en-US" altLang="zh-CN" sz="1200" dirty="0" smtClean="0">
                <a:solidFill>
                  <a:schemeClr val="tx1"/>
                </a:solidFill>
              </a:rPr>
              <a:t> ,  0</a:t>
            </a:r>
            <a:r>
              <a:rPr lang="en-US" altLang="zh-CN" sz="1200" baseline="-25000" dirty="0" smtClean="0">
                <a:solidFill>
                  <a:schemeClr val="tx1"/>
                </a:solidFill>
              </a:rPr>
              <a:t>23</a:t>
            </a:r>
            <a:r>
              <a:rPr lang="en-US" altLang="zh-CN" sz="1200" dirty="0" smtClean="0">
                <a:solidFill>
                  <a:schemeClr val="tx1"/>
                </a:solidFill>
              </a:rPr>
              <a:t> ,  </a:t>
            </a:r>
            <a:r>
              <a:rPr lang="en-US" altLang="zh-CN" sz="1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12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-</a:t>
            </a:r>
            <a:r>
              <a:rPr lang="en-US" altLang="zh-CN" sz="1200" dirty="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en-US" altLang="zh-CN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)*</a:t>
            </a:r>
            <a:r>
              <a:rPr lang="en-US" altLang="zh-CN" sz="12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80MHz_part1_4x</a:t>
            </a:r>
            <a:r>
              <a:rPr lang="en-US" altLang="zh-CN" sz="1200" dirty="0" smtClean="0">
                <a:solidFill>
                  <a:schemeClr val="tx1"/>
                </a:solidFill>
              </a:rPr>
              <a:t> , </a:t>
            </a:r>
            <a:r>
              <a:rPr lang="en-US" altLang="zh-CN" sz="12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80MHz_part2_4x</a:t>
            </a:r>
            <a:r>
              <a:rPr lang="en-US" altLang="zh-CN" sz="1200" dirty="0" smtClean="0">
                <a:solidFill>
                  <a:schemeClr val="tx1"/>
                </a:solidFill>
              </a:rPr>
              <a:t> ,</a:t>
            </a:r>
            <a:r>
              <a:rPr lang="en-US" altLang="zh-CN" sz="1200" dirty="0" smtClean="0">
                <a:solidFill>
                  <a:srgbClr val="0070C0"/>
                </a:solidFill>
              </a:rPr>
              <a:t> 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80MHz_part3_4x</a:t>
            </a:r>
            <a:r>
              <a:rPr lang="en-US" altLang="zh-CN" sz="1200" dirty="0" smtClean="0">
                <a:solidFill>
                  <a:schemeClr val="tx1"/>
                </a:solidFill>
              </a:rPr>
              <a:t> ,  </a:t>
            </a:r>
            <a:r>
              <a:rPr lang="en-US" altLang="zh-CN" sz="12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80MHz_part4_4x</a:t>
            </a:r>
            <a:r>
              <a:rPr lang="en-US" altLang="zh-CN" sz="1200" dirty="0" smtClean="0">
                <a:solidFill>
                  <a:schemeClr val="tx1"/>
                </a:solidFill>
              </a:rPr>
              <a:t> ,  </a:t>
            </a:r>
            <a:r>
              <a:rPr lang="en-US" altLang="zh-CN" sz="12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80MHz_part5_4x</a:t>
            </a:r>
            <a:r>
              <a:rPr lang="en-US" altLang="zh-CN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];</a:t>
            </a:r>
          </a:p>
          <a:p>
            <a:pPr lvl="0" defTabSz="9144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</a:pPr>
            <a:r>
              <a:rPr lang="en-US" altLang="zh-CN" sz="12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Where, Coefficient </a:t>
            </a:r>
            <a:r>
              <a:rPr lang="en-US" altLang="zh-CN" sz="12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values = </a:t>
            </a:r>
            <a:r>
              <a:rPr lang="en-US" altLang="zh-CN" sz="1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[1 1 -1 </a:t>
            </a:r>
            <a:r>
              <a:rPr lang="en-US" altLang="zh-CN" sz="1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 </a:t>
            </a:r>
            <a:r>
              <a:rPr lang="en-US" altLang="zh-CN" sz="1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-1  -1 </a:t>
            </a:r>
            <a:r>
              <a:rPr lang="en-US" altLang="zh-CN" sz="1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 </a:t>
            </a:r>
            <a:r>
              <a:rPr lang="en-US" altLang="zh-CN" sz="1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-1 -1 -1 -1 </a:t>
            </a:r>
            <a:r>
              <a:rPr lang="en-US" altLang="zh-CN" sz="1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-1 -1 </a:t>
            </a:r>
            <a:r>
              <a:rPr lang="en-US" altLang="zh-CN" sz="1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 </a:t>
            </a:r>
            <a:r>
              <a:rPr lang="en-US" altLang="zh-CN" sz="1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-1 -1 </a:t>
            </a:r>
            <a:r>
              <a:rPr lang="en-US" altLang="zh-CN" sz="1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1 1 1 1</a:t>
            </a:r>
            <a:r>
              <a:rPr lang="en-US" altLang="zh-CN" sz="1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], </a:t>
            </a:r>
          </a:p>
          <a:p>
            <a:pPr lvl="0" defTabSz="9144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</a:pP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80MHz_part1_4x </a:t>
            </a:r>
            <a:r>
              <a:rPr lang="en-US" altLang="ko-KR" sz="1200" dirty="0" smtClean="0">
                <a:solidFill>
                  <a:schemeClr val="tx1"/>
                </a:solidFill>
              </a:rPr>
              <a:t>=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80M_4x </a:t>
            </a:r>
            <a:r>
              <a:rPr lang="en-US" altLang="ko-KR" sz="1200" dirty="0" smtClean="0">
                <a:solidFill>
                  <a:schemeClr val="tx1"/>
                </a:solidFill>
              </a:rPr>
              <a:t>(-500:-259),</a:t>
            </a:r>
          </a:p>
          <a:p>
            <a:pPr defTabSz="9144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</a:pP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80MHz_part2_4x </a:t>
            </a:r>
            <a:r>
              <a:rPr lang="en-US" altLang="ko-KR" sz="1200" dirty="0" smtClean="0">
                <a:solidFill>
                  <a:schemeClr val="tx1"/>
                </a:solidFill>
              </a:rPr>
              <a:t>=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80M_4x </a:t>
            </a:r>
            <a:r>
              <a:rPr lang="en-US" altLang="ko-KR" sz="1200" dirty="0" smtClean="0">
                <a:solidFill>
                  <a:schemeClr val="tx1"/>
                </a:solidFill>
              </a:rPr>
              <a:t>(-258:-17),</a:t>
            </a:r>
          </a:p>
          <a:p>
            <a:pPr defTabSz="9144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</a:pP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80MHz_part3_4x </a:t>
            </a:r>
            <a:r>
              <a:rPr lang="en-US" altLang="ko-KR" sz="1200" dirty="0" smtClean="0">
                <a:solidFill>
                  <a:schemeClr val="tx1"/>
                </a:solidFill>
              </a:rPr>
              <a:t>=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80M_4x </a:t>
            </a:r>
            <a:r>
              <a:rPr lang="en-US" altLang="ko-KR" sz="1200" dirty="0" smtClean="0">
                <a:solidFill>
                  <a:schemeClr val="tx1"/>
                </a:solidFill>
              </a:rPr>
              <a:t>(-16:16),</a:t>
            </a:r>
          </a:p>
          <a:p>
            <a:pPr defTabSz="9144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</a:pP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80MHz_part4_4x </a:t>
            </a:r>
            <a:r>
              <a:rPr lang="en-US" altLang="ko-KR" sz="1200" dirty="0" smtClean="0">
                <a:solidFill>
                  <a:schemeClr val="tx1"/>
                </a:solidFill>
              </a:rPr>
              <a:t>=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80M_4x </a:t>
            </a:r>
            <a:r>
              <a:rPr lang="en-US" altLang="ko-KR" sz="1200" dirty="0" smtClean="0">
                <a:solidFill>
                  <a:schemeClr val="tx1"/>
                </a:solidFill>
              </a:rPr>
              <a:t>17:258),</a:t>
            </a:r>
          </a:p>
          <a:p>
            <a:pPr defTabSz="9144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</a:pP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80MHz_part5_4x </a:t>
            </a:r>
            <a:r>
              <a:rPr lang="en-US" altLang="ko-KR" sz="1200" dirty="0" smtClean="0">
                <a:solidFill>
                  <a:schemeClr val="tx1"/>
                </a:solidFill>
              </a:rPr>
              <a:t>=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80M_4x </a:t>
            </a:r>
            <a:r>
              <a:rPr lang="en-US" altLang="ko-KR" sz="1200" dirty="0" smtClean="0">
                <a:solidFill>
                  <a:schemeClr val="tx1"/>
                </a:solidFill>
              </a:rPr>
              <a:t>(259:500),</a:t>
            </a:r>
            <a:endParaRPr lang="en-US" altLang="ko-KR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5173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3899" y="360617"/>
            <a:ext cx="7770813" cy="1065213"/>
          </a:xfrm>
        </p:spPr>
        <p:txBody>
          <a:bodyPr/>
          <a:lstStyle/>
          <a:p>
            <a:r>
              <a:rPr lang="en-US" altLang="zh-CN" dirty="0" smtClean="0"/>
              <a:t>320MHz 4x EHT-LTF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3943" y="1048309"/>
            <a:ext cx="3768695" cy="442998"/>
          </a:xfrm>
        </p:spPr>
        <p:txBody>
          <a:bodyPr/>
          <a:lstStyle/>
          <a:p>
            <a:r>
              <a:rPr lang="en-US" altLang="zh-CN" sz="1800" dirty="0" smtClean="0"/>
              <a:t>Option </a:t>
            </a:r>
            <a:r>
              <a:rPr lang="en-US" altLang="zh-CN" sz="1800" dirty="0" smtClean="0"/>
              <a:t>2: </a:t>
            </a:r>
            <a:endParaRPr lang="en-US" altLang="zh-CN" sz="180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4121676" y="6505857"/>
            <a:ext cx="528637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="" xmlns:a16="http://schemas.microsoft.com/office/drawing/2014/main" id="{C71180A7-BA33-8844-A444-2E0D4B3126DD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117259" y="1529365"/>
                <a:ext cx="8763000" cy="4566635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 marL="0" indent="0">
                  <a:lnSpc>
                    <a:spcPct val="70000"/>
                  </a:lnSpc>
                </a:pPr>
                <a:r>
                  <a:rPr lang="en-US" altLang="zh-CN" sz="1400" kern="0" dirty="0" smtClean="0"/>
                  <a:t>LTF320M_4x =  </a:t>
                </a:r>
              </a:p>
              <a:p>
                <a:pPr marL="0" indent="0">
                  <a:lnSpc>
                    <a:spcPct val="70000"/>
                  </a:lnSpc>
                </a:pPr>
                <a:r>
                  <a:rPr lang="en-US" altLang="zh-CN" sz="1400" b="0" kern="0" dirty="0" smtClean="0"/>
                  <a:t>[ C(1)*</a:t>
                </a:r>
                <a:r>
                  <a:rPr lang="en-US" altLang="zh-CN" sz="1400" kern="0" dirty="0" smtClean="0"/>
                  <a:t>LTF80M_4x_left</a:t>
                </a:r>
                <a:r>
                  <a:rPr lang="en-US" altLang="zh-CN" sz="1400" b="0" kern="0" dirty="0" smtClean="0"/>
                  <a:t>, zeros(1,5), C(2)*</a:t>
                </a:r>
                <a:r>
                  <a:rPr lang="en-US" altLang="zh-CN" sz="1400" kern="0" dirty="0" smtClean="0"/>
                  <a:t>LTF80M_4x_right</a:t>
                </a:r>
                <a:r>
                  <a:rPr lang="en-US" altLang="zh-CN" sz="1400" b="0" kern="0" dirty="0" smtClean="0"/>
                  <a:t>,  zeros(1,23), ...</a:t>
                </a:r>
              </a:p>
              <a:p>
                <a:pPr marL="0" indent="0">
                  <a:lnSpc>
                    <a:spcPct val="70000"/>
                  </a:lnSpc>
                </a:pPr>
                <a:r>
                  <a:rPr lang="en-US" altLang="zh-CN" sz="1400" b="0" kern="0" dirty="0" smtClean="0"/>
                  <a:t>  C(3)*</a:t>
                </a:r>
                <a:r>
                  <a:rPr lang="en-US" altLang="zh-CN" sz="1400" kern="0" dirty="0" smtClean="0"/>
                  <a:t>LTF80M_4x_left</a:t>
                </a:r>
                <a:r>
                  <a:rPr lang="en-US" altLang="zh-CN" sz="1400" b="0" kern="0" dirty="0" smtClean="0"/>
                  <a:t>, zeros(1,5), C(4)*</a:t>
                </a:r>
                <a:r>
                  <a:rPr lang="en-US" altLang="zh-CN" sz="1400" kern="0" dirty="0" smtClean="0"/>
                  <a:t>LTF80M_4x_right</a:t>
                </a:r>
                <a:r>
                  <a:rPr lang="en-US" altLang="zh-CN" sz="1400" b="0" kern="0" dirty="0" smtClean="0"/>
                  <a:t>,  zeros(1,23), ...</a:t>
                </a:r>
              </a:p>
              <a:p>
                <a:pPr marL="0" indent="0">
                  <a:lnSpc>
                    <a:spcPct val="70000"/>
                  </a:lnSpc>
                </a:pPr>
                <a:r>
                  <a:rPr lang="en-US" altLang="zh-CN" sz="1400" b="0" kern="0" dirty="0" smtClean="0"/>
                  <a:t>  C(5)*</a:t>
                </a:r>
                <a:r>
                  <a:rPr lang="en-US" altLang="zh-CN" sz="1400" kern="0" dirty="0" smtClean="0"/>
                  <a:t>LTF80M_4x_left</a:t>
                </a:r>
                <a:r>
                  <a:rPr lang="en-US" altLang="zh-CN" sz="1400" b="0" kern="0" dirty="0" smtClean="0"/>
                  <a:t>, zeros(1,5), C(6)*</a:t>
                </a:r>
                <a:r>
                  <a:rPr lang="en-US" altLang="zh-CN" sz="1400" kern="0" dirty="0" smtClean="0"/>
                  <a:t>LTF80M_4x_right</a:t>
                </a:r>
                <a:r>
                  <a:rPr lang="en-US" altLang="zh-CN" sz="1400" b="0" kern="0" dirty="0" smtClean="0"/>
                  <a:t>,  zeros(1,23), ...</a:t>
                </a:r>
              </a:p>
              <a:p>
                <a:pPr marL="0" indent="0">
                  <a:lnSpc>
                    <a:spcPct val="70000"/>
                  </a:lnSpc>
                </a:pPr>
                <a:r>
                  <a:rPr lang="en-US" altLang="zh-CN" sz="1400" b="0" kern="0" dirty="0" smtClean="0"/>
                  <a:t>  C(7)*</a:t>
                </a:r>
                <a:r>
                  <a:rPr lang="en-US" altLang="zh-CN" sz="1400" kern="0" dirty="0" smtClean="0"/>
                  <a:t>LTF80M_4x_left</a:t>
                </a:r>
                <a:r>
                  <a:rPr lang="en-US" altLang="zh-CN" sz="1400" b="0" kern="0" dirty="0" smtClean="0"/>
                  <a:t>, zeros(1,5), C(8)*</a:t>
                </a:r>
                <a:r>
                  <a:rPr lang="en-US" altLang="zh-CN" sz="1400" kern="0" dirty="0" smtClean="0"/>
                  <a:t>LTF80M_4x_right</a:t>
                </a:r>
                <a:r>
                  <a:rPr lang="en-US" altLang="zh-CN" sz="1400" b="0" kern="0" dirty="0" smtClean="0"/>
                  <a:t> ]; </a:t>
                </a:r>
              </a:p>
              <a:p>
                <a:pPr marL="0" indent="0">
                  <a:lnSpc>
                    <a:spcPct val="70000"/>
                  </a:lnSpc>
                </a:pPr>
                <a:r>
                  <a:rPr lang="en-US" altLang="zh-CN" sz="1100" b="0" kern="0" dirty="0" smtClean="0"/>
                  <a:t>where</a:t>
                </a:r>
                <a:r>
                  <a:rPr lang="en-US" altLang="zh-CN" sz="1100" kern="0" dirty="0" smtClean="0"/>
                  <a:t>, </a:t>
                </a:r>
                <a:r>
                  <a:rPr lang="en-US" altLang="zh-CN" sz="1100" b="0" kern="0" dirty="0" smtClean="0"/>
                  <a:t>C</a:t>
                </a:r>
                <a:r>
                  <a:rPr lang="en-US" altLang="zh-CN" sz="1100" kern="0" dirty="0" smtClean="0"/>
                  <a:t> =[ 1     </a:t>
                </a:r>
                <a:r>
                  <a:rPr lang="en-US" altLang="zh-CN" sz="1100" kern="0" dirty="0"/>
                  <a:t>1    </a:t>
                </a:r>
                <a:r>
                  <a:rPr lang="en-US" altLang="zh-CN" sz="1100" kern="0" dirty="0" smtClean="0"/>
                  <a:t>1    </a:t>
                </a:r>
                <a:r>
                  <a:rPr lang="en-US" altLang="zh-CN" sz="1100" kern="0" dirty="0"/>
                  <a:t>-1    </a:t>
                </a:r>
                <a:r>
                  <a:rPr lang="en-US" altLang="zh-CN" sz="1100" kern="0" dirty="0" smtClean="0"/>
                  <a:t>-1     -1     -1     </a:t>
                </a:r>
                <a:r>
                  <a:rPr lang="en-US" altLang="zh-CN" sz="1100" kern="0" dirty="0"/>
                  <a:t>1</a:t>
                </a:r>
                <a:r>
                  <a:rPr lang="en-US" altLang="zh-CN" sz="1100" kern="0" dirty="0" smtClean="0"/>
                  <a:t>]</a:t>
                </a:r>
                <a:r>
                  <a:rPr lang="en-US" altLang="zh-CN" sz="1100" b="0" kern="0" dirty="0" smtClean="0"/>
                  <a:t>,</a:t>
                </a:r>
                <a:r>
                  <a:rPr lang="en-US" altLang="zh-CN" sz="1100" kern="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100" i="1" kern="0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100" i="0" kern="0" dirty="0">
                            <a:latin typeface="Cambria Math" panose="02040503050406030204" pitchFamily="18" charset="0"/>
                          </a:rPr>
                          <m:t>𝐋𝐓𝐅𝟖𝟎𝐌</m:t>
                        </m:r>
                        <m:r>
                          <a:rPr lang="en-US" altLang="zh-CN" sz="1100" i="0" kern="0" dirty="0"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a:rPr lang="en-US" altLang="zh-CN" sz="1100" i="0" kern="0" dirty="0">
                            <a:latin typeface="Cambria Math" panose="02040503050406030204" pitchFamily="18" charset="0"/>
                          </a:rPr>
                          <m:t>𝟒𝐱</m:t>
                        </m:r>
                      </m:e>
                      <m:sub>
                        <m:r>
                          <a:rPr lang="en-US" altLang="zh-CN" sz="1100" b="1" i="1" kern="0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zh-CN" sz="1100" b="1" i="1" kern="0" dirty="0" smtClean="0">
                            <a:latin typeface="Cambria Math" panose="02040503050406030204" pitchFamily="18" charset="0"/>
                          </a:rPr>
                          <m:t>𝟓𝟎𝟎</m:t>
                        </m:r>
                        <m:r>
                          <a:rPr lang="en-US" altLang="zh-CN" sz="1100" b="1" i="1" kern="0" dirty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CN" sz="1100" b="1" i="1" kern="0" dirty="0" smtClean="0">
                            <a:latin typeface="Cambria Math" panose="02040503050406030204" pitchFamily="18" charset="0"/>
                          </a:rPr>
                          <m:t>𝟓𝟎𝟎</m:t>
                        </m:r>
                      </m:sub>
                    </m:sSub>
                  </m:oMath>
                </a14:m>
                <a:r>
                  <a:rPr lang="en-US" sz="1100" kern="0" dirty="0" smtClean="0"/>
                  <a:t>=[</a:t>
                </a:r>
                <a:r>
                  <a:rPr lang="en-US" altLang="zh-CN" sz="1100" kern="0" dirty="0" smtClean="0"/>
                  <a:t>LTF80M_4x_left,</a:t>
                </a:r>
                <a:r>
                  <a:rPr lang="en-US" altLang="zh-CN" sz="1100" kern="0" dirty="0"/>
                  <a:t> </a:t>
                </a:r>
                <a:r>
                  <a:rPr lang="en-US" altLang="zh-CN" sz="1100" b="0" kern="0" dirty="0"/>
                  <a:t>zeros(1,5)</a:t>
                </a:r>
                <a:r>
                  <a:rPr lang="en-US" altLang="zh-CN" sz="1100" kern="0" dirty="0"/>
                  <a:t>, </a:t>
                </a:r>
                <a:r>
                  <a:rPr lang="en-US" altLang="zh-CN" sz="1100" kern="0" dirty="0" smtClean="0"/>
                  <a:t>LTF80M_4x_right</a:t>
                </a:r>
                <a:r>
                  <a:rPr lang="en-US" sz="1100" kern="0" dirty="0" smtClean="0"/>
                  <a:t>]</a:t>
                </a:r>
              </a:p>
              <a:p>
                <a:pPr marL="0" indent="0">
                  <a:lnSpc>
                    <a:spcPct val="70000"/>
                  </a:lnSpc>
                </a:pPr>
                <a:r>
                  <a:rPr lang="en-US" altLang="zh-CN" sz="1100" kern="0" dirty="0"/>
                  <a:t>LTF80M_4x_left </a:t>
                </a:r>
                <a:r>
                  <a:rPr lang="en-US" sz="1100" b="0" kern="0" dirty="0" smtClean="0"/>
                  <a:t>=[+</a:t>
                </a:r>
                <a:r>
                  <a:rPr lang="en-US" sz="1100" b="0" kern="0" dirty="0"/>
                  <a:t>1  -1  -1  -1  -1  +1  -1  -1  +1  -1  -1  -1  +1  +1  -1  -1  -1  +1  -1  -1  +1  -1  +1  +1  +1  -1  +1  -1  +1  -1  -1  -1  -1  +1  +1  +1  +1  +1  -1  -1  +1  -1  +1  -1  -1  -1  +1  +1  -1  -1  +1  -1  -1  -1  +1  +1  +1  -1  -1  +1  +1  -1  -1  +1  -1  +1  +1  -1  +1  -1  +1  +1  +1  -1  +1  -1  +1  +1  +1  +1  +1  +1  -1  -1  -1  +1  -1  +1  -1  -1  -1  +1  -1  -1  +1  +1  +1  +1  +1  +1  -1  +1  -1  +1  +1  -1  +1  -1  +1  -1  +1  -1  +1  -1  -1  +1  +1  +1  +1  -1  -1  -1  -1  -1  -1  -1  -1  +1  -1  -1  +1  -1  -1  +1  +1  +1  -1  +1  -1  -1  -1  +1  +1  +1  -1  +1  +1  -1  -1  +1  -1  -1  -1  +1  +1  +1  +1  -1  +1  +1  +1  +1  +1  +1  -1  +1  -1  -1  +1  -1  +1  -1  -1  +1  +1  +1  +1  +1  -1  +1  +1  -1  -1  +1  +1  +1  -1  +1  +1  -1  +1  +1  -1  -1  +1  +1  -1  -1  -1  -1  +1  +1  +1  +1  +1  -1  +1  +1  +1  +1  +1  -1  +1  -1  +1  -1  -1  +1  -1  -1  -1  -1  -1  +1  -1  -1  -1  +1  +1  -1  +1  -1  +1  -1  -1  -1  -1  -1  +1  +1  +1  +1  -1  +1  -1  -1  +1  +1  -1  -1  -1  +1  +1  +1  +1  +1  -1  +1  -1  +1  -1  -1  +1  +1  +1  -1  +1  +1  +1  +1  +1  -1  +1  +1  -1  +1  -1  +1  -1  -1  -1  -1  -1  +1  -1  -1  -1  -1  -1  +1  +1  +1  +1  -1  -1  +1  +1  -1  -1  +1  -1  -1  +1  -1  -1  -1  +1  +1  -1  -1  +1  -1  -1  -1  -1  -1  +1  +1  -1  +1  -1  +1  +1  -1  +1  -1  -1  -1  -1  -1  -1  +1  -1  -1  -1  -1  +1  +1  +1  -1  +1  +1  -1  -1  +1  -1  -1  -1  +1  +1  +1  -1  +1  -1  +1  -1  -1  -1  +1  -1  +1  -1  +1  -1  -1  -1  +1  -1  -1  +1  -1  +1  +1  -1  -1  -1  +1  +1  -1  -1  -1  -1  +1  -1  +1  +1  -1  +1  -1  +1  +1  +1  +1  +1  +1  -1  -1  +1  -1  -1  -1  +1  -1  +1  -1  -1  -1  +1  +1  +1  +1  +1  +1  -1  +1  -1  +1  +1  +1  -1  +1  -1  +1  +1  -1  +1  -1  -1  +1  +1  -1  -1  +1  +1  +1  -1  -1  -1  +1  -1  -1  +1  +1  -1  -1  -1  +1  -1  +1  -1  -1  +1  +1  +1  +1  +1  -1  -1  -1  -1  +1  -1  +1  -1  +1  +1  +1  -1  +1  -1  -1  +1  -1  -1  -1  +1  +1  -1  -1  -1  +1  -1  -1  +1  -1  -1  -1  -1  +1  -1  +1  +1  -1  -1  -1  +1  -1  -</a:t>
                </a:r>
                <a:r>
                  <a:rPr lang="en-US" sz="1100" b="0" kern="0" dirty="0" smtClean="0"/>
                  <a:t>1]</a:t>
                </a:r>
                <a:endParaRPr lang="en-US" sz="1100" b="0" kern="0" dirty="0"/>
              </a:p>
              <a:p>
                <a:pPr marL="0" indent="0">
                  <a:lnSpc>
                    <a:spcPct val="70000"/>
                  </a:lnSpc>
                </a:pPr>
                <a:r>
                  <a:rPr lang="en-US" altLang="zh-CN" sz="1100" kern="0" dirty="0" smtClean="0"/>
                  <a:t>LTF80M_4x_right</a:t>
                </a:r>
                <a:r>
                  <a:rPr lang="en-US" altLang="zh-CN" sz="900" kern="0" dirty="0" smtClean="0"/>
                  <a:t> </a:t>
                </a:r>
                <a:r>
                  <a:rPr lang="en-US" altLang="zh-CN" sz="1100" b="0" kern="0" dirty="0" smtClean="0"/>
                  <a:t>=[ -</a:t>
                </a:r>
                <a:r>
                  <a:rPr lang="en-US" altLang="zh-CN" sz="1100" b="0" kern="0" dirty="0"/>
                  <a:t>1  -1  +1  -1  +1  +1  +1  +1  +1  +1  -1  -1  -1  -1  +1  -1  -1  +1  -1  -1  -1  +1  +1  -1  -1  -1  +1  -1  -1  +1  -1  +1  +1  +1  -1  +1  -1  +1  -1  -1  -1  -1  +1  +1  +1  +1  +1  -1  -1  +1  -1  +1  -1  -1  -1  +1  +1  -1  -1  +1  -1  -1  -1  +1  +1  +1  -1  -1  +1  +1  -1  -1  +1  -1  +1  +1  -1  +1  -1  +1  +1  +1  -1  +1  -1  +1  +1  +1  +1  +1  +1  -1  -1  -1  +1  -1  +1  -1  -1  -1  +1  -1  -1  +1  +1  +1  +1  +1  +1  -1  +1  -1  +1  +1  -1  +1  -1  -1  -1  -1  +1  +1  -1  -1  -1  +1  +1  -1  +1  -1  -1  +1  -1  -1  -1  +1  -1  +1  -1  +1  -1  -1  -1  +1  -1  +1  -1  +1  +1  +1  -1  -1  -1  +1  -1  -1  +1  +1  -1  +1  +1  +1  -1  -1  -1  -1  +1  -1  -1  -1  -1  -1  -1  +1  -1  +1  +1  -1  +1  -1  +1  +1  -1  -1  -1  -1  -1  +1  -1  -1  +1  +1  -1  -1  -1  +1  -1  -1  +1  -1  -1  +1  +1  -1  -1  +1  +1  +1  +1  -1  -1  -1  -1  -1  +1  -1  -1  -1  -1  -1  +1  -1  +1  -1  +1  +1  -1  +1  +1  +1  +1  +1  -1  +1  +1  +1  -1  -1  +1  -1  +1  -1  +1  +1  +1  +1  +1  -1  -1  -1  +1  +1  -1  -1  -1  -1  -1  -1  -1  -1  +1  +1  +1  +1  +1  -1  +1  -1  +1  -1  -1  +1  +1  +1  -1  +1  +1  +1  +1  +1  -1  +1  +1  -1  +1  -1  +1  -1  -1  -1  -1  -1  +1  -1  -1  -1  -1  -1  +1  +1  +1  +1  -1  -1  +1  +1  -1  -1  +1  -1  -1  +1  -1  -1  -1  +1  +1  -1  -1  +1  -1  -1  -1  -1  -1  +1  +1  -1  +1  -1  +1  +1  -1  +1  -1  -1  -1  -1  -1  -1  +1  -1  -1  -1  -1  +1  +1  +1  -1  +1  +1  -1  -1  +1  -1  -1  -1  +1  +1  +1  -1  +1  -1  -1  -1  +1  +1  -1  +1  +1  -1  +1  +1  +1  +1  +1  +1  +1  +1  -1  -1  -1  -1  +1  +1  -1  +1  -1  +1  -1  +1  -1  +1  -1  -1  +1  -1  +1  -1  -1  -1  -1  -1  -1  +1  +1  -1  +1  +1  +1  -1  +1  -1  +1  +1  +1  -1  -1  -1  -1  -1  -1  +1  -1  +1  -1  -1  -1  +1  -1  +1  -1  -1  +1  -1  +1  +1  -1  -1  +1  +1  -1  -1  -1  +1  +1  +1  -1  +1  +1  -1  -1  +1  +1  +1  -1  +1  -1  +1  +1  -1  -1  -1  -1  -1  +1  +1  +1  +1  -1  +1  -1  +1  -1  -1  -1  +1  -1  +1  +1  -1  +1  +1  +1  -1  -1  +1  +1  +1  -1  +1  +1  -1  +1  +1  +1  +1  -1 </a:t>
                </a:r>
                <a:r>
                  <a:rPr lang="en-US" altLang="zh-CN" sz="1100" b="0" kern="0" dirty="0" smtClean="0"/>
                  <a:t>]</a:t>
                </a:r>
                <a:endParaRPr lang="en-US" altLang="zh-CN" sz="1100" b="0" dirty="0" smtClean="0"/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C71180A7-BA33-8844-A444-2E0D4B3126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7259" y="1529365"/>
                <a:ext cx="8763000" cy="4566635"/>
              </a:xfrm>
              <a:prstGeom prst="rect">
                <a:avLst/>
              </a:prstGeom>
              <a:blipFill rotWithShape="0">
                <a:blip r:embed="rId2"/>
                <a:stretch>
                  <a:fillRect l="-209" t="-1602" r="-556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95417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66290" y="838200"/>
            <a:ext cx="3829510" cy="487506"/>
          </a:xfrm>
        </p:spPr>
        <p:txBody>
          <a:bodyPr/>
          <a:lstStyle/>
          <a:p>
            <a:r>
              <a:rPr lang="en-US" altLang="zh-CN" sz="2000" b="0" dirty="0" smtClean="0"/>
              <a:t>New Sequences </a:t>
            </a:r>
            <a:r>
              <a:rPr lang="en-US" altLang="zh-CN" sz="2000" b="0" dirty="0"/>
              <a:t>Simulation </a:t>
            </a:r>
            <a:r>
              <a:rPr lang="en-US" altLang="zh-CN" sz="2000" b="0" dirty="0" smtClean="0"/>
              <a:t>Results:</a:t>
            </a:r>
            <a:endParaRPr lang="zh-CN" altLang="en-US" sz="2000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sp>
        <p:nvSpPr>
          <p:cNvPr id="7" name="Title 1">
            <a:extLst>
              <a:ext uri="{FF2B5EF4-FFF2-40B4-BE49-F238E27FC236}">
                <a16:creationId xmlns="" xmlns:a16="http://schemas.microsoft.com/office/drawing/2014/main" id="{A797E1F7-4B83-D946-B57D-08D9C963AE0C}"/>
              </a:ext>
            </a:extLst>
          </p:cNvPr>
          <p:cNvSpPr txBox="1">
            <a:spLocks/>
          </p:cNvSpPr>
          <p:nvPr/>
        </p:nvSpPr>
        <p:spPr bwMode="auto">
          <a:xfrm>
            <a:off x="2437209" y="1366187"/>
            <a:ext cx="4344194" cy="3825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2000" b="0" kern="0" dirty="0" smtClean="0"/>
              <a:t>Multi-RU PAPR for </a:t>
            </a:r>
            <a:r>
              <a:rPr lang="en-US" sz="2000" b="0" kern="0" dirty="0" err="1" smtClean="0"/>
              <a:t>Nss</a:t>
            </a:r>
            <a:r>
              <a:rPr lang="en-US" sz="2000" b="0" kern="0" dirty="0" smtClean="0"/>
              <a:t> = 1 to 8</a:t>
            </a:r>
            <a:endParaRPr lang="en-US" sz="2000" b="0" kern="0" dirty="0"/>
          </a:p>
        </p:txBody>
      </p:sp>
      <p:graphicFrame>
        <p:nvGraphicFramePr>
          <p:cNvPr id="8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667281"/>
              </p:ext>
            </p:extLst>
          </p:nvPr>
        </p:nvGraphicFramePr>
        <p:xfrm>
          <a:off x="656319" y="1907202"/>
          <a:ext cx="3551152" cy="416152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330646">
                  <a:extLst>
                    <a:ext uri="{9D8B030D-6E8A-4147-A177-3AD203B41FA5}">
                      <a16:colId xmlns="" xmlns:a16="http://schemas.microsoft.com/office/drawing/2014/main" val="766816259"/>
                    </a:ext>
                  </a:extLst>
                </a:gridCol>
                <a:gridCol w="592136">
                  <a:extLst>
                    <a:ext uri="{9D8B030D-6E8A-4147-A177-3AD203B41FA5}">
                      <a16:colId xmlns="" xmlns:a16="http://schemas.microsoft.com/office/drawing/2014/main" val="3049093043"/>
                    </a:ext>
                  </a:extLst>
                </a:gridCol>
                <a:gridCol w="814185"/>
                <a:gridCol w="814185">
                  <a:extLst>
                    <a:ext uri="{9D8B030D-6E8A-4147-A177-3AD203B41FA5}">
                      <a16:colId xmlns="" xmlns:a16="http://schemas.microsoft.com/office/drawing/2014/main" val="277393169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  <a:latin typeface="+mn-lt"/>
                        </a:rPr>
                        <a:t>RU size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  <a:latin typeface="+mn-lt"/>
                        </a:rPr>
                        <a:t>BPSK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LTF Opt1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  <a:latin typeface="+mn-lt"/>
                        </a:rPr>
                        <a:t>LTF </a:t>
                      </a:r>
                      <a:r>
                        <a:rPr lang="en-US" sz="1000" b="1" u="none" strike="noStrike" dirty="0" smtClean="0">
                          <a:effectLst/>
                          <a:latin typeface="+mn-lt"/>
                        </a:rPr>
                        <a:t>Opt2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extLst>
                  <a:ext uri="{0D108BD9-81ED-4DB2-BD59-A6C34878D82A}">
                    <a16:rowId xmlns="" xmlns:a16="http://schemas.microsoft.com/office/drawing/2014/main" val="633412274"/>
                  </a:ext>
                </a:extLst>
              </a:tr>
              <a:tr h="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 smtClean="0">
                          <a:effectLst/>
                          <a:latin typeface="+mn-lt"/>
                        </a:rPr>
                        <a:t>996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  <a:latin typeface="+mn-lt"/>
                        </a:rPr>
                        <a:t>8.84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8.33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5.87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23842812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8.01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5.89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31053057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8.52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5.87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73453019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8.52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5.89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854457154"/>
                  </a:ext>
                </a:extLst>
              </a:tr>
              <a:tr h="0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  <a:latin typeface="+mn-lt"/>
                        </a:rPr>
                        <a:t>996 + </a:t>
                      </a:r>
                      <a:r>
                        <a:rPr lang="en-US" sz="1200" b="1" u="none" strike="noStrike" dirty="0" smtClean="0">
                          <a:effectLst/>
                          <a:latin typeface="+mn-lt"/>
                        </a:rPr>
                        <a:t>484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  <a:latin typeface="+mn-lt"/>
                        </a:rPr>
                        <a:t>9.17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8.21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7.57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90436596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8.59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7.9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428553482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8.23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7.7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29160227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7.74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7.66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95522159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8.54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7.57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413555488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7.71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7.9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11122832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8.13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7.7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26672444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8.57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7.66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664165232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 smtClean="0">
                          <a:effectLst/>
                          <a:latin typeface="+mn-lt"/>
                        </a:rPr>
                        <a:t>2*996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  <a:latin typeface="+mn-lt"/>
                        </a:rPr>
                        <a:t>9.27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8.03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6.17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52146033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8.61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6.17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67773825"/>
                  </a:ext>
                </a:extLst>
              </a:tr>
              <a:tr h="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 smtClean="0">
                          <a:effectLst/>
                          <a:latin typeface="+mn-lt"/>
                        </a:rPr>
                        <a:t>3*996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(puncture 80MHz)</a:t>
                      </a:r>
                    </a:p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  <a:latin typeface="+mn-lt"/>
                        </a:rPr>
                        <a:t>9.54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8.17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7.83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45935567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8.08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8.15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51297858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7.67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7.83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415371975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7.52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8.15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543444740"/>
                  </a:ext>
                </a:extLst>
              </a:tr>
              <a:tr h="0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  <a:latin typeface="+mn-lt"/>
                        </a:rPr>
                        <a:t>3*996 + </a:t>
                      </a:r>
                      <a:r>
                        <a:rPr lang="en-US" sz="1200" b="1" u="none" strike="noStrike" dirty="0" smtClean="0">
                          <a:effectLst/>
                          <a:latin typeface="+mn-lt"/>
                        </a:rPr>
                        <a:t>484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(puncture 40MHz)</a:t>
                      </a:r>
                    </a:p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  <a:latin typeface="+mn-lt"/>
                        </a:rPr>
                        <a:t>9.55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8.93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8.3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15431796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8.65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8.34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33006548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8.55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8.24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22726416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8.59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8.18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04618250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9.10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8.24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17471607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8.86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8.17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82330321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8.71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8.28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51577385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8.52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8.33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544207368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  <a:latin typeface="+mn-lt"/>
                        </a:rPr>
                        <a:t>4*996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9.60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8.15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8.44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534806847"/>
                  </a:ext>
                </a:extLst>
              </a:tr>
            </a:tbl>
          </a:graphicData>
        </a:graphic>
      </p:graphicFrame>
      <p:graphicFrame>
        <p:nvGraphicFramePr>
          <p:cNvPr id="10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0599399"/>
              </p:ext>
            </p:extLst>
          </p:nvPr>
        </p:nvGraphicFramePr>
        <p:xfrm>
          <a:off x="5257800" y="1907202"/>
          <a:ext cx="2932525" cy="193386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73413">
                  <a:extLst>
                    <a:ext uri="{9D8B030D-6E8A-4147-A177-3AD203B41FA5}">
                      <a16:colId xmlns="" xmlns:a16="http://schemas.microsoft.com/office/drawing/2014/main" val="294116655"/>
                    </a:ext>
                  </a:extLst>
                </a:gridCol>
                <a:gridCol w="483382">
                  <a:extLst>
                    <a:ext uri="{9D8B030D-6E8A-4147-A177-3AD203B41FA5}">
                      <a16:colId xmlns="" xmlns:a16="http://schemas.microsoft.com/office/drawing/2014/main" val="4290497012"/>
                    </a:ext>
                  </a:extLst>
                </a:gridCol>
                <a:gridCol w="837865"/>
                <a:gridCol w="837865">
                  <a:extLst>
                    <a:ext uri="{9D8B030D-6E8A-4147-A177-3AD203B41FA5}">
                      <a16:colId xmlns="" xmlns:a16="http://schemas.microsoft.com/office/drawing/2014/main" val="29470448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RU size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BPSK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LTF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Opt1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 smtClean="0">
                          <a:effectLst/>
                        </a:rPr>
                        <a:t>LTF</a:t>
                      </a:r>
                      <a:r>
                        <a:rPr lang="en-US" sz="1100" b="1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100" b="1" u="none" strike="noStrike" baseline="0" dirty="0" smtClean="0">
                          <a:effectLst/>
                        </a:rPr>
                        <a:t>Opt2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extLst>
                  <a:ext uri="{0D108BD9-81ED-4DB2-BD59-A6C34878D82A}">
                    <a16:rowId xmlns="" xmlns:a16="http://schemas.microsoft.com/office/drawing/2014/main" val="1512655585"/>
                  </a:ext>
                </a:extLst>
              </a:tr>
              <a:tr h="0">
                <a:tc rowSpan="12"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2*996 + </a:t>
                      </a:r>
                      <a:r>
                        <a:rPr lang="en-US" sz="1200" b="1" u="none" strike="noStrike" dirty="0" smtClean="0">
                          <a:effectLst/>
                        </a:rPr>
                        <a:t>484</a:t>
                      </a:r>
                    </a:p>
                  </a:txBody>
                  <a:tcPr marL="6002" marR="6002" marT="6002" marB="0" anchor="ctr"/>
                </a:tc>
                <a:tc rowSpan="12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</a:rPr>
                        <a:t>9.50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9.34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7.05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9697491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8.94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7.21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42989073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8.24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8.3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414196141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8.48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8.17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3126823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8.98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7.01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97691510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9.33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7.23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30729721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9.06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6.87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1901589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8.77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7.12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91613706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8.66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8.47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10348742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8.60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8.4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46690669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8.70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6.89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97576100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9.29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6.98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41732514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6175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9_主题1">
  <a:themeElements>
    <a:clrScheme name="default 5">
      <a:dk1>
        <a:srgbClr val="000000"/>
      </a:dk1>
      <a:lt1>
        <a:srgbClr val="FFFFFF"/>
      </a:lt1>
      <a:dk2>
        <a:srgbClr val="990000"/>
      </a:dk2>
      <a:lt2>
        <a:srgbClr val="B2B2B2"/>
      </a:lt2>
      <a:accent1>
        <a:srgbClr val="FFCC66"/>
      </a:accent1>
      <a:accent2>
        <a:srgbClr val="FFCC99"/>
      </a:accent2>
      <a:accent3>
        <a:srgbClr val="FFFFFF"/>
      </a:accent3>
      <a:accent4>
        <a:srgbClr val="000000"/>
      </a:accent4>
      <a:accent5>
        <a:srgbClr val="FFE2B8"/>
      </a:accent5>
      <a:accent6>
        <a:srgbClr val="E7B98A"/>
      </a:accent6>
      <a:hlink>
        <a:srgbClr val="FF9900"/>
      </a:hlink>
      <a:folHlink>
        <a:srgbClr val="990000"/>
      </a:folHlink>
    </a:clrScheme>
    <a:fontScheme name="default">
      <a:majorFont>
        <a:latin typeface="FrutigerNext LT Medium"/>
        <a:ea typeface="华文细黑"/>
        <a:cs typeface="宋体"/>
      </a:majorFont>
      <a:minorFont>
        <a:latin typeface="FrutigerNext LT Medium"/>
        <a:ea typeface="华文细黑"/>
        <a:cs typeface="宋体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>
          <a:solidFill>
            <a:schemeClr val="tx1"/>
          </a:solidFill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CC9900"/>
          </a:buClr>
          <a:buSzTx/>
          <a:buFont typeface="Wingdings" pitchFamily="2" charset="2"/>
          <a:buChar char="n"/>
          <a:tabLst/>
          <a:defRPr kumimoji="0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宋体" charset="-122"/>
          </a:defRPr>
        </a:defPPr>
      </a:lstStyle>
    </a:spDef>
    <a:lnDef>
      <a:spPr bwMode="auto">
        <a:ln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>
    <a:extraClrScheme>
      <a:clrScheme name="default 1">
        <a:dk1>
          <a:srgbClr val="000000"/>
        </a:dk1>
        <a:lt1>
          <a:srgbClr val="FFFFFF"/>
        </a:lt1>
        <a:dk2>
          <a:srgbClr val="990000"/>
        </a:dk2>
        <a:lt2>
          <a:srgbClr val="808080"/>
        </a:lt2>
        <a:accent1>
          <a:srgbClr val="99CCFF"/>
        </a:accent1>
        <a:accent2>
          <a:srgbClr val="669900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5C8A00"/>
        </a:accent6>
        <a:hlink>
          <a:srgbClr val="FF9900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2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99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7B95C"/>
        </a:accent6>
        <a:hlink>
          <a:srgbClr val="FF99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3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99CC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4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FF99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FFCA"/>
        </a:accent5>
        <a:accent6>
          <a:srgbClr val="8AB9B9"/>
        </a:accent6>
        <a:hlink>
          <a:srgbClr val="0099CC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5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6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7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8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9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0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1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2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3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74823</TotalTime>
  <Words>2971</Words>
  <Application>Microsoft Office PowerPoint</Application>
  <PresentationFormat>全屏显示(4:3)</PresentationFormat>
  <Paragraphs>364</Paragraphs>
  <Slides>13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3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30" baseType="lpstr">
      <vt:lpstr>Arial Unicode MS</vt:lpstr>
      <vt:lpstr>FrutigerNext LT Bold</vt:lpstr>
      <vt:lpstr>FrutigerNext LT Medium</vt:lpstr>
      <vt:lpstr>MS Gothic</vt:lpstr>
      <vt:lpstr>MS PGothic</vt:lpstr>
      <vt:lpstr>黑体</vt:lpstr>
      <vt:lpstr>华文细黑</vt:lpstr>
      <vt:lpstr>宋体</vt:lpstr>
      <vt:lpstr>Arial</vt:lpstr>
      <vt:lpstr>Calibri</vt:lpstr>
      <vt:lpstr>Cambria Math</vt:lpstr>
      <vt:lpstr>Times New Roman</vt:lpstr>
      <vt:lpstr>Wingdings</vt:lpstr>
      <vt:lpstr>Office Theme</vt:lpstr>
      <vt:lpstr>9_主题1</vt:lpstr>
      <vt:lpstr>1_Office Theme</vt:lpstr>
      <vt:lpstr>Equation</vt:lpstr>
      <vt:lpstr>4x EHT-LTFs Sequences Design</vt:lpstr>
      <vt:lpstr>Abstract</vt:lpstr>
      <vt:lpstr>Introduction</vt:lpstr>
      <vt:lpstr>Introduction</vt:lpstr>
      <vt:lpstr>Design Methods</vt:lpstr>
      <vt:lpstr>Sequences Design Considerations</vt:lpstr>
      <vt:lpstr>320MHz 4x EHT-LTF </vt:lpstr>
      <vt:lpstr>320MHz 4x EHT-LTF </vt:lpstr>
      <vt:lpstr>New Sequences Simulation Results:</vt:lpstr>
      <vt:lpstr>New Sequences Simulation Results:</vt:lpstr>
      <vt:lpstr>Conclusion</vt:lpstr>
      <vt:lpstr>Reference</vt:lpstr>
      <vt:lpstr>Straw Poll 1</vt:lpstr>
    </vt:vector>
  </TitlesOfParts>
  <Company>Huawei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 Coordination in EHT</dc:title>
  <dc:creator>Dandan Liang（Huawei）</dc:creator>
  <cp:lastModifiedBy>liuchenchen</cp:lastModifiedBy>
  <cp:revision>1700</cp:revision>
  <cp:lastPrinted>1601-01-01T00:00:00Z</cp:lastPrinted>
  <dcterms:created xsi:type="dcterms:W3CDTF">2015-10-31T00:33:08Z</dcterms:created>
  <dcterms:modified xsi:type="dcterms:W3CDTF">2020-10-28T01:20:28Z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(3)nyO1n/ORmkgXt/wn+Jc7Kw5tqFYq6Ydqn1lLdodRHwwANupTJzwYmNC7trbbirESBV/qmAXB
/LsSIB4PAlFKDu2p/P6sYfZoRE5N1WtmFxCeKXAnkTdeYwRc6uSKNkUIf6BqWoPcLJQac+VH
c7awlxuRD5XbDtT8z9s2D2xKXEqyhldu/q2SnflgzQwIuwKVpZWs83SfHq/zo/3r8SiFboSh
MqySGOqV3u1k9WJdsy</vt:lpwstr>
  </property>
  <property fmtid="{D5CDD505-2E9C-101B-9397-08002B2CF9AE}" pid="3" name="_2015_ms_pID_7253431">
    <vt:lpwstr>97um+xgwTthnnIog//R1zmjtKBaJfWqqjixXYTEYEmtkwU70Obdsjn
GkZjbNbLLC4kCrdoU023bBDalf7rUABRYjOeybNh4d7V35CWIsjgROzskvSzz/DB/WuguV87
USWDUiL7UoBGUszwkR4JeZQ3o+cMXJ2Cefp6kG2MiBg4vWkmzEoi6tADvgHUj+jbmgvXG4/e
bScKKdMk8R+CZIyLJV55QdTFS81/H9UwGKNR</vt:lpwstr>
  </property>
  <property fmtid="{D5CDD505-2E9C-101B-9397-08002B2CF9AE}" pid="4" name="_2015_ms_pID_7253432">
    <vt:lpwstr>fw==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1602548896</vt:lpwstr>
  </property>
</Properties>
</file>