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61" r:id="rId3"/>
  </p:sldMasterIdLst>
  <p:notesMasterIdLst>
    <p:notesMasterId r:id="rId18"/>
  </p:notesMasterIdLst>
  <p:handoutMasterIdLst>
    <p:handoutMasterId r:id="rId19"/>
  </p:handoutMasterIdLst>
  <p:sldIdLst>
    <p:sldId id="256" r:id="rId4"/>
    <p:sldId id="375" r:id="rId5"/>
    <p:sldId id="376" r:id="rId6"/>
    <p:sldId id="417" r:id="rId7"/>
    <p:sldId id="337" r:id="rId8"/>
    <p:sldId id="418" r:id="rId9"/>
    <p:sldId id="388" r:id="rId10"/>
    <p:sldId id="445" r:id="rId11"/>
    <p:sldId id="446" r:id="rId12"/>
    <p:sldId id="447" r:id="rId13"/>
    <p:sldId id="448" r:id="rId14"/>
    <p:sldId id="439" r:id="rId15"/>
    <p:sldId id="419" r:id="rId16"/>
    <p:sldId id="44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angdandan (2012)" initials="L(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63" autoAdjust="0"/>
    <p:restoredTop sz="96309" autoAdjust="0"/>
  </p:normalViewPr>
  <p:slideViewPr>
    <p:cSldViewPr>
      <p:cViewPr varScale="1">
        <p:scale>
          <a:sx n="108" d="100"/>
          <a:sy n="108" d="100"/>
        </p:scale>
        <p:origin x="207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</a:t>
            </a:r>
            <a:r>
              <a:rPr lang="en-US" dirty="0" smtClean="0"/>
              <a:t>Doe  </a:t>
            </a:r>
            <a:r>
              <a:rPr lang="en-US" dirty="0"/>
              <a:t>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</a:t>
            </a:r>
            <a:r>
              <a:rPr lang="en-GB" dirty="0" err="1" smtClean="0"/>
              <a:t>etc</a:t>
            </a:r>
            <a:r>
              <a:rPr lang="en-GB" dirty="0" smtClean="0"/>
              <a:t>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</a:t>
            </a:r>
            <a:r>
              <a:rPr lang="en-GB" dirty="0" err="1" smtClean="0">
                <a:solidFill>
                  <a:srgbClr val="FFFFFF"/>
                </a:solidFill>
              </a:rPr>
              <a:t>etc</a:t>
            </a:r>
            <a:r>
              <a:rPr lang="en-GB" dirty="0" smtClean="0">
                <a:solidFill>
                  <a:srgbClr val="FFFFFF"/>
                </a:solidFill>
              </a:rPr>
              <a:t>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097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Chenchen Liu, et al., Huawei Technologies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0163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196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70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2020-01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Ross Jian Yu, etc., Huawei Technologies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28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687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838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88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>
                <a:solidFill>
                  <a:srgbClr val="FFFFFF"/>
                </a:solidFill>
              </a:rPr>
              <a:t>Shahrnaz Azizi, etc., Intel Corporation</a:t>
            </a:r>
            <a:endParaRPr lang="en-GB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77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Chenchen Liu et al.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  etc. 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2020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Shahrnaz</a:t>
            </a:r>
            <a:r>
              <a:rPr lang="en-GB" dirty="0" smtClean="0"/>
              <a:t> </a:t>
            </a:r>
            <a:r>
              <a:rPr lang="en-GB" dirty="0" err="1" smtClean="0"/>
              <a:t>Azizi</a:t>
            </a:r>
            <a:r>
              <a:rPr lang="en-GB" dirty="0" smtClean="0"/>
              <a:t>  etc.  Intel Corporation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</a:t>
            </a:r>
            <a:r>
              <a:rPr lang="en-US" altLang="zh-CN" sz="1800" b="1" dirty="0" smtClean="0">
                <a:solidFill>
                  <a:schemeClr val="tx1"/>
                </a:solidFill>
                <a:effectLst/>
              </a:rPr>
              <a:t>1073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68032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 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doc.: IEEE 802.11-20/</a:t>
            </a:r>
            <a:r>
              <a:rPr lang="en-US" altLang="zh-CN" sz="1800" b="1" dirty="0" smtClean="0">
                <a:solidFill>
                  <a:srgbClr val="000000"/>
                </a:solidFill>
                <a:cs typeface="Arial Unicode MS" charset="0"/>
              </a:rPr>
              <a:t>1073</a:t>
            </a:r>
            <a:r>
              <a:rPr lang="en-GB" sz="1800" b="1" dirty="0" smtClean="0">
                <a:solidFill>
                  <a:srgbClr val="000000"/>
                </a:solidFill>
                <a:cs typeface="Arial Unicode MS" charset="0"/>
              </a:rPr>
              <a:t>r3</a:t>
            </a:r>
            <a:endParaRPr lang="en-GB" sz="1800" b="1" dirty="0" smtClean="0">
              <a:solidFill>
                <a:srgbClr val="000000"/>
              </a:solidFill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4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4x EHT-LTFs Sequences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2020-</a:t>
            </a:r>
            <a:r>
              <a:rPr lang="en-US" dirty="0" smtClean="0"/>
              <a:t>07</a:t>
            </a:r>
            <a:r>
              <a:rPr lang="en-US" altLang="zh-CN" dirty="0" smtClean="0"/>
              <a:t>-12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574173"/>
              </p:ext>
            </p:extLst>
          </p:nvPr>
        </p:nvGraphicFramePr>
        <p:xfrm>
          <a:off x="1219198" y="2821146"/>
          <a:ext cx="6629400" cy="26822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Chenchen Liu</a:t>
                      </a:r>
                      <a:endParaRPr lang="zh-CN" altLang="en-US" sz="1200" dirty="0" smtClean="0"/>
                    </a:p>
                    <a:p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Bantian,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liuchenchen1</a:t>
                      </a:r>
                      <a:r>
                        <a:rPr lang="en-US" sz="1200" dirty="0" smtClean="0"/>
                        <a:t>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Dandan</a:t>
                      </a:r>
                      <a:r>
                        <a:rPr lang="en-US" altLang="zh-CN" sz="1200" dirty="0" smtClean="0"/>
                        <a:t> Liang 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Bo Gong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Ming </a:t>
                      </a:r>
                      <a:r>
                        <a:rPr lang="en-US" altLang="zh-CN" sz="1200" dirty="0" err="1" smtClean="0"/>
                        <a:t>Gan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Yan Xin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Wei</a:t>
                      </a:r>
                      <a:r>
                        <a:rPr lang="en-US" altLang="zh-CN" sz="1200" baseline="0" dirty="0" smtClean="0"/>
                        <a:t> Lin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66290" y="838200"/>
            <a:ext cx="3829510" cy="487506"/>
          </a:xfrm>
        </p:spPr>
        <p:txBody>
          <a:bodyPr/>
          <a:lstStyle/>
          <a:p>
            <a:r>
              <a:rPr lang="en-US" altLang="zh-CN" sz="2000" b="0" dirty="0" smtClean="0"/>
              <a:t>New Sequences </a:t>
            </a:r>
            <a:r>
              <a:rPr lang="en-US" altLang="zh-CN" sz="2000" b="0" dirty="0"/>
              <a:t>Simulation </a:t>
            </a:r>
            <a:r>
              <a:rPr lang="en-US" altLang="zh-CN" sz="2000" b="0" dirty="0" smtClean="0"/>
              <a:t>Results:</a:t>
            </a:r>
            <a:endParaRPr lang="zh-CN" altLang="en-US" sz="2000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 txBox="1">
            <a:spLocks/>
          </p:cNvSpPr>
          <p:nvPr/>
        </p:nvSpPr>
        <p:spPr bwMode="auto">
          <a:xfrm>
            <a:off x="2437209" y="1366187"/>
            <a:ext cx="4344194" cy="382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0" kern="0" dirty="0" smtClean="0"/>
              <a:t>Multi-RU PAPR for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 = 1 to 8</a:t>
            </a:r>
            <a:endParaRPr lang="en-US" sz="2000" b="0" kern="0" dirty="0"/>
          </a:p>
        </p:txBody>
      </p:sp>
      <p:graphicFrame>
        <p:nvGraphicFramePr>
          <p:cNvPr id="8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294055"/>
              </p:ext>
            </p:extLst>
          </p:nvPr>
        </p:nvGraphicFramePr>
        <p:xfrm>
          <a:off x="656319" y="1907202"/>
          <a:ext cx="4217305" cy="416152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330646">
                  <a:extLst>
                    <a:ext uri="{9D8B030D-6E8A-4147-A177-3AD203B41FA5}">
                      <a16:colId xmlns:a16="http://schemas.microsoft.com/office/drawing/2014/main" xmlns="" val="766816259"/>
                    </a:ext>
                  </a:extLst>
                </a:gridCol>
                <a:gridCol w="592136">
                  <a:extLst>
                    <a:ext uri="{9D8B030D-6E8A-4147-A177-3AD203B41FA5}">
                      <a16:colId xmlns:a16="http://schemas.microsoft.com/office/drawing/2014/main" xmlns="" val="3049093043"/>
                    </a:ext>
                  </a:extLst>
                </a:gridCol>
                <a:gridCol w="814185"/>
                <a:gridCol w="814185">
                  <a:extLst>
                    <a:ext uri="{9D8B030D-6E8A-4147-A177-3AD203B41FA5}">
                      <a16:colId xmlns:a16="http://schemas.microsoft.com/office/drawing/2014/main" xmlns="" val="2773931699"/>
                    </a:ext>
                  </a:extLst>
                </a:gridCol>
                <a:gridCol w="6661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RU size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  <a:latin typeface="+mn-lt"/>
                        </a:rPr>
                        <a:t>BPSK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LTF Opt1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LTF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Opt2A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  <a:latin typeface="+mn-lt"/>
                        </a:rPr>
                        <a:t>LTF </a:t>
                      </a:r>
                      <a:r>
                        <a:rPr lang="en-US" sz="1000" b="1" u="none" strike="noStrike" dirty="0" smtClean="0">
                          <a:effectLst/>
                          <a:latin typeface="+mn-lt"/>
                        </a:rPr>
                        <a:t>Opt2B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extLst>
                  <a:ext uri="{0D108BD9-81ED-4DB2-BD59-A6C34878D82A}">
                    <a16:rowId xmlns:a16="http://schemas.microsoft.com/office/drawing/2014/main" xmlns="" val="633412274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996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8.84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5.61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3842812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105305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5.61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7345301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54457154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996 + </a:t>
                      </a: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484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0436596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28553482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7.84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9160227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7.43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5522159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3555488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7.88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112283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266724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66416523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2*996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9.27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6.03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214603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5.82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67773825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3*996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80MHz)</a:t>
                      </a:r>
                    </a:p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9.54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7.83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45935567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5129785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7.67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7.83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7.75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5371975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3444740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3*996 + </a:t>
                      </a:r>
                      <a:r>
                        <a:rPr lang="en-US" sz="1200" b="1" u="none" strike="noStrike" dirty="0" smtClean="0">
                          <a:effectLst/>
                          <a:latin typeface="+mn-lt"/>
                        </a:rPr>
                        <a:t>484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(puncture 40MHz)</a:t>
                      </a:r>
                    </a:p>
                    <a:p>
                      <a:pPr algn="ctr" fontAlgn="ctr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  <a:latin typeface="+mn-lt"/>
                        </a:rPr>
                        <a:t>9.55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8.93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5431796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7.59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33006548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2272641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7.94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0461825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9.10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747160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8.86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7.14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8233032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8.71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157738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544207368"/>
                  </a:ext>
                </a:extLst>
              </a:tr>
              <a:tr h="1554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  <a:latin typeface="+mn-lt"/>
                        </a:rPr>
                        <a:t>4*996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  <a:latin typeface="+mn-lt"/>
                        </a:rPr>
                        <a:t>9.60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216" marR="6216" marT="6216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6.07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534806847"/>
                  </a:ext>
                </a:extLst>
              </a:tr>
            </a:tbl>
          </a:graphicData>
        </a:graphic>
      </p:graphicFrame>
      <p:graphicFrame>
        <p:nvGraphicFramePr>
          <p:cNvPr id="10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450496"/>
              </p:ext>
            </p:extLst>
          </p:nvPr>
        </p:nvGraphicFramePr>
        <p:xfrm>
          <a:off x="5257800" y="1907202"/>
          <a:ext cx="3657600" cy="193386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73413">
                  <a:extLst>
                    <a:ext uri="{9D8B030D-6E8A-4147-A177-3AD203B41FA5}">
                      <a16:colId xmlns:a16="http://schemas.microsoft.com/office/drawing/2014/main" xmlns="" val="294116655"/>
                    </a:ext>
                  </a:extLst>
                </a:gridCol>
                <a:gridCol w="483382">
                  <a:extLst>
                    <a:ext uri="{9D8B030D-6E8A-4147-A177-3AD203B41FA5}">
                      <a16:colId xmlns:a16="http://schemas.microsoft.com/office/drawing/2014/main" xmlns="" val="4290497012"/>
                    </a:ext>
                  </a:extLst>
                </a:gridCol>
                <a:gridCol w="837865"/>
                <a:gridCol w="837865">
                  <a:extLst>
                    <a:ext uri="{9D8B030D-6E8A-4147-A177-3AD203B41FA5}">
                      <a16:colId xmlns:a16="http://schemas.microsoft.com/office/drawing/2014/main" xmlns="" val="2947044818"/>
                    </a:ext>
                  </a:extLst>
                </a:gridCol>
                <a:gridCol w="7250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BPSK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LTF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Opt1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LTF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Opt2A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 smtClean="0">
                          <a:effectLst/>
                        </a:rPr>
                        <a:t>LTF</a:t>
                      </a:r>
                      <a:r>
                        <a:rPr lang="en-US" sz="1100" b="1" u="none" strike="noStrike" baseline="0" dirty="0" smtClean="0">
                          <a:effectLst/>
                        </a:rPr>
                        <a:t> Opt2B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extLst>
                  <a:ext uri="{0D108BD9-81ED-4DB2-BD59-A6C34878D82A}">
                    <a16:rowId xmlns:a16="http://schemas.microsoft.com/office/drawing/2014/main" xmlns="" val="1512655585"/>
                  </a:ext>
                </a:extLst>
              </a:tr>
              <a:tr h="0"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2*996 + </a:t>
                      </a:r>
                      <a:r>
                        <a:rPr lang="en-US" sz="1200" b="1" u="none" strike="noStrike" dirty="0" smtClean="0">
                          <a:effectLst/>
                        </a:rPr>
                        <a:t>484</a:t>
                      </a:r>
                    </a:p>
                  </a:txBody>
                  <a:tcPr marL="6002" marR="6002" marT="6002" marB="0" anchor="ctr"/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 smtClean="0">
                          <a:effectLst/>
                        </a:rPr>
                        <a:t>9.50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9.34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7.05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9697491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8.94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42989073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8.24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9.25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4196141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9.24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12682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8.98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7.01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8.18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7691510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9.33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7.23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8.07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3072972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9.06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6.87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7.39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90158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8.77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7.12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1613706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8.47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8.36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310348742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8.60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8.4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8.52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6690669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8.70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6.89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7.32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97576100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2" marR="6002" marT="6002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9.29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6.98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900" dirty="0" smtClean="0"/>
                        <a:t>7.21</a:t>
                      </a:r>
                      <a:endParaRPr lang="zh-CN" altLang="en-US" sz="900" dirty="0"/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417325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617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A797E1F7-4B83-D946-B57D-08D9C963AE0C}"/>
              </a:ext>
            </a:extLst>
          </p:cNvPr>
          <p:cNvSpPr txBox="1">
            <a:spLocks/>
          </p:cNvSpPr>
          <p:nvPr/>
        </p:nvSpPr>
        <p:spPr bwMode="auto">
          <a:xfrm>
            <a:off x="2895600" y="1135980"/>
            <a:ext cx="3810000" cy="4763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000" b="0" kern="0" dirty="0" smtClean="0"/>
              <a:t>Worst case PAPR for </a:t>
            </a:r>
            <a:r>
              <a:rPr lang="en-US" sz="2000" b="0" kern="0" dirty="0" err="1" smtClean="0"/>
              <a:t>Nss</a:t>
            </a:r>
            <a:r>
              <a:rPr lang="en-US" sz="2000" b="0" kern="0" dirty="0" smtClean="0"/>
              <a:t> = 1 to 8</a:t>
            </a:r>
            <a:endParaRPr lang="en-US" sz="2000" b="0" kern="0" dirty="0"/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656980" y="648474"/>
            <a:ext cx="3829510" cy="487506"/>
          </a:xfrm>
        </p:spPr>
        <p:txBody>
          <a:bodyPr/>
          <a:lstStyle/>
          <a:p>
            <a:r>
              <a:rPr lang="en-US" altLang="zh-CN" sz="2000" b="0" dirty="0" smtClean="0"/>
              <a:t>New Sequences </a:t>
            </a:r>
            <a:r>
              <a:rPr lang="en-US" altLang="zh-CN" sz="2000" b="0" dirty="0"/>
              <a:t>Simulation </a:t>
            </a:r>
            <a:r>
              <a:rPr lang="en-US" altLang="zh-CN" sz="2000" b="0" dirty="0" smtClean="0"/>
              <a:t>Results:</a:t>
            </a:r>
            <a:endParaRPr lang="zh-CN" altLang="en-US" sz="2000" b="0" dirty="0"/>
          </a:p>
        </p:txBody>
      </p:sp>
      <p:graphicFrame>
        <p:nvGraphicFramePr>
          <p:cNvPr id="9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578876"/>
              </p:ext>
            </p:extLst>
          </p:nvPr>
        </p:nvGraphicFramePr>
        <p:xfrm>
          <a:off x="762000" y="1752600"/>
          <a:ext cx="6770736" cy="4235762"/>
        </p:xfrm>
        <a:graphic>
          <a:graphicData uri="http://schemas.openxmlformats.org/drawingml/2006/table">
            <a:tbl>
              <a:tblPr firstRow="1" firstCol="1" bandRow="1"/>
              <a:tblGrid>
                <a:gridCol w="1403415">
                  <a:extLst>
                    <a:ext uri="{9D8B030D-6E8A-4147-A177-3AD203B41FA5}">
                      <a16:colId xmlns:a16="http://schemas.microsoft.com/office/drawing/2014/main" xmlns="" val="1838284579"/>
                    </a:ext>
                  </a:extLst>
                </a:gridCol>
                <a:gridCol w="610524">
                  <a:extLst>
                    <a:ext uri="{9D8B030D-6E8A-4147-A177-3AD203B41FA5}">
                      <a16:colId xmlns:a16="http://schemas.microsoft.com/office/drawing/2014/main" xmlns="" val="1873277922"/>
                    </a:ext>
                  </a:extLst>
                </a:gridCol>
                <a:gridCol w="809511">
                  <a:extLst>
                    <a:ext uri="{9D8B030D-6E8A-4147-A177-3AD203B41FA5}">
                      <a16:colId xmlns:a16="http://schemas.microsoft.com/office/drawing/2014/main" xmlns="" val="1164492697"/>
                    </a:ext>
                  </a:extLst>
                </a:gridCol>
                <a:gridCol w="580046"/>
                <a:gridCol w="631324">
                  <a:extLst>
                    <a:ext uri="{9D8B030D-6E8A-4147-A177-3AD203B41FA5}">
                      <a16:colId xmlns:a16="http://schemas.microsoft.com/office/drawing/2014/main" xmlns="" val="1910035669"/>
                    </a:ext>
                  </a:extLst>
                </a:gridCol>
                <a:gridCol w="872804"/>
                <a:gridCol w="872804"/>
                <a:gridCol w="990308"/>
              </a:tblGrid>
              <a:tr h="5152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Sequence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BPSK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Median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 based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New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1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Seq</a:t>
                      </a:r>
                      <a:endParaRPr lang="en-US" sz="1100" b="1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BRCM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Opt2A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Opt2B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Huawei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03241138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5.89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6.13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3.78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/>
                        <a:t>4.01</a:t>
                      </a:r>
                      <a:endParaRPr lang="zh-CN" altLang="en-US" sz="1100" b="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7.29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4.17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34890953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RU52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6.71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4.63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5.20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4.64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4.62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49324218"/>
                  </a:ext>
                </a:extLst>
              </a:tr>
              <a:tr h="233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RU52 + RU26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7.10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6.29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6.29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6.82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6.90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5.99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5.37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7.29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6.15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5.54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4.90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7.21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4.90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4.98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47323313"/>
                  </a:ext>
                </a:extLst>
              </a:tr>
              <a:tr h="233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RU106 + RU26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7.44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6.42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6.41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6.08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7.47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5.76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5.72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RU242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7.94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7.83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/>
                        <a:t>5.49</a:t>
                      </a:r>
                      <a:endParaRPr lang="zh-CN" altLang="en-US" sz="1100" b="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7.08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5.42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5.45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81887675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RU484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8.44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7.46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8.03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6.38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7.57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5.71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5.79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31596327"/>
                  </a:ext>
                </a:extLst>
              </a:tr>
              <a:tr h="233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RU484 + RU242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8.83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8.97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8.35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8.79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7.85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7.95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8.84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7.74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6.78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8.52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5.89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5.8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2962486"/>
                  </a:ext>
                </a:extLst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+mn-lt"/>
                        </a:rPr>
                        <a:t>RU996 + RU484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9.17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8.78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8.70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8.59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7.9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</a:t>
                      </a:r>
                      <a:r>
                        <a:rPr lang="zh-CN" alt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9.27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8.52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7.63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7.07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6.17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6.03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35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RU2</a:t>
                      </a:r>
                      <a:r>
                        <a:rPr lang="zh-CN" alt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 + RU484</a:t>
                      </a: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9.50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9.09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8.97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8.72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9.34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8.47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</a:rPr>
                        <a:t>9.25</a:t>
                      </a:r>
                      <a:endParaRPr lang="zh-CN" altLang="en-US" sz="1100" b="1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RU3</a:t>
                      </a:r>
                      <a:r>
                        <a:rPr lang="zh-CN" alt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9.54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8.39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7.97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8.17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8.15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/>
                        <a:t>8.02</a:t>
                      </a:r>
                      <a:endParaRPr lang="zh-CN" altLang="en-US" sz="1100" b="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351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altLang="zh-CN" sz="11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 + </a:t>
                      </a:r>
                      <a:r>
                        <a:rPr lang="en-US" sz="11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9.55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9.09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8.68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8.61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9.10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8.34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8.17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333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RU</a:t>
                      </a:r>
                      <a:r>
                        <a:rPr lang="en-US" altLang="zh-CN" sz="1100" b="1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4*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996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9.60</a:t>
                      </a:r>
                      <a:endParaRPr lang="en-US" sz="11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8.79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8.40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7.75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8.15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8.44</a:t>
                      </a:r>
                      <a:endParaRPr lang="zh-CN" altLang="en-US" sz="1100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1" dirty="0" smtClean="0"/>
                        <a:t>6.07</a:t>
                      </a:r>
                      <a:endParaRPr lang="zh-CN" altLang="en-US" sz="1100" b="1" dirty="0"/>
                    </a:p>
                  </a:txBody>
                  <a:tcPr marL="68580" marR="68580" marT="0" marB="0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436244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21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b="0" dirty="0"/>
              <a:t>In this contribution, </a:t>
            </a:r>
            <a:r>
              <a:rPr lang="en-GB" altLang="zh-CN" b="0" dirty="0" smtClean="0"/>
              <a:t>4x </a:t>
            </a:r>
            <a:r>
              <a:rPr lang="en-GB" altLang="zh-CN" b="0" dirty="0"/>
              <a:t>EHT-LTF sequences in</a:t>
            </a:r>
          </a:p>
          <a:p>
            <a:r>
              <a:rPr lang="en-GB" altLang="zh-CN" b="0" dirty="0"/>
              <a:t>320MHz/160+160 transmission are proposed.</a:t>
            </a:r>
            <a:endParaRPr lang="en-US" altLang="zh-CN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6021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600" b="0" dirty="0"/>
              <a:t>[</a:t>
            </a:r>
            <a:r>
              <a:rPr lang="en-US" altLang="zh-CN" sz="1600" b="0" dirty="0" smtClean="0"/>
              <a:t>1]</a:t>
            </a:r>
            <a:r>
              <a:rPr lang="en-US" altLang="zh-CN" sz="1600" b="0" dirty="0" err="1" smtClean="0"/>
              <a:t>Dandan</a:t>
            </a:r>
            <a:r>
              <a:rPr lang="en-US" altLang="zh-CN" sz="1600" b="0" dirty="0" smtClean="0"/>
              <a:t> Liang, </a:t>
            </a:r>
            <a:r>
              <a:rPr lang="en-US" altLang="zh-CN" sz="1600" b="0" i="1" dirty="0" smtClean="0"/>
              <a:t>et al</a:t>
            </a:r>
            <a:r>
              <a:rPr lang="en-US" altLang="zh-CN" sz="1600" b="0" dirty="0" smtClean="0"/>
              <a:t>, &lt;EHT-LTFs Sequences Design&gt;, IEEE 802.11-20/0926r0 </a:t>
            </a:r>
          </a:p>
          <a:p>
            <a:r>
              <a:rPr lang="en-US" altLang="zh-CN" sz="1600" b="0" dirty="0" smtClean="0"/>
              <a:t>[2]Edward </a:t>
            </a:r>
            <a:r>
              <a:rPr lang="en-US" altLang="zh-CN" sz="1600" b="0" dirty="0"/>
              <a:t>Au, &lt;IEEE P802.11 Wireless LANs&gt;, IEEE 802.11-20/0566r29</a:t>
            </a:r>
          </a:p>
          <a:p>
            <a:r>
              <a:rPr lang="en-US" altLang="zh-CN" sz="1600" b="0" dirty="0" smtClean="0"/>
              <a:t>[3] </a:t>
            </a:r>
            <a:r>
              <a:rPr lang="en-US" altLang="zh-CN" sz="1600" b="0" dirty="0"/>
              <a:t>&lt;802.11ax Draft&gt;, D6.0.</a:t>
            </a:r>
          </a:p>
          <a:p>
            <a:r>
              <a:rPr lang="en-US" altLang="zh-CN" sz="1600" b="0" dirty="0" smtClean="0"/>
              <a:t>[4] </a:t>
            </a:r>
            <a:r>
              <a:rPr lang="en-US" altLang="zh-CN" sz="1600" b="0" dirty="0" err="1"/>
              <a:t>Jinyoung</a:t>
            </a:r>
            <a:r>
              <a:rPr lang="en-US" altLang="zh-CN" sz="1600" b="0" dirty="0"/>
              <a:t> Chun,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&lt;EHT-LTF sequences in new tone plan&gt;, IEEE 802.11-20/825r1</a:t>
            </a:r>
          </a:p>
          <a:p>
            <a:r>
              <a:rPr lang="en-US" altLang="zh-CN" sz="1600" b="0" dirty="0" smtClean="0"/>
              <a:t>[5] </a:t>
            </a:r>
            <a:r>
              <a:rPr lang="en-US" altLang="zh-CN" sz="1600" b="0" dirty="0"/>
              <a:t>Le Liu, </a:t>
            </a:r>
            <a:r>
              <a:rPr lang="en-US" altLang="zh-CN" sz="1600" b="0" i="1" dirty="0"/>
              <a:t>et al</a:t>
            </a:r>
            <a:r>
              <a:rPr lang="en-US" altLang="zh-CN" sz="1600" b="0" dirty="0"/>
              <a:t>, &lt;HE-LTF Sequence Design&gt;, IEEE 802.11-15/1334</a:t>
            </a:r>
          </a:p>
          <a:p>
            <a:r>
              <a:rPr lang="en-US" altLang="zh-CN" dirty="0"/>
              <a:t> 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4105326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47254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7805" y="1143000"/>
            <a:ext cx="7770813" cy="4113213"/>
          </a:xfrm>
        </p:spPr>
        <p:txBody>
          <a:bodyPr/>
          <a:lstStyle/>
          <a:p>
            <a:r>
              <a:rPr lang="en-US" altLang="zh-CN" dirty="0" smtClean="0"/>
              <a:t>Do you support to add to SFD</a:t>
            </a:r>
            <a:r>
              <a:rPr lang="zh-CN" altLang="en-US" dirty="0" smtClean="0"/>
              <a:t>：</a:t>
            </a:r>
            <a:r>
              <a:rPr lang="en-US" altLang="zh-CN" dirty="0" smtClean="0"/>
              <a:t>320MHz/160+160MHz 4x EHT-LTF sequences(Opt 2A in slides 8):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xmlns:a14="http://schemas.microsoft.com/office/drawing/2010/main" xmlns:mc="http://schemas.openxmlformats.org/markup-compatibility/2006" id="{C71180A7-BA33-8844-A444-2E0D4B3126DD}"/>
              </a:ext>
            </a:extLst>
          </p:cNvPr>
          <p:cNvSpPr txBox="1">
            <a:spLocks/>
          </p:cNvSpPr>
          <p:nvPr/>
        </p:nvSpPr>
        <p:spPr bwMode="auto">
          <a:xfrm>
            <a:off x="247780" y="1949042"/>
            <a:ext cx="8458995" cy="45666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70000"/>
              </a:lnSpc>
            </a:pPr>
            <a:r>
              <a:rPr lang="en-US" altLang="zh-CN" sz="1400" kern="0" dirty="0" smtClean="0"/>
              <a:t>LTF320M_4x =  </a:t>
            </a:r>
          </a:p>
          <a:p>
            <a:pPr marL="0" indent="0">
              <a:lnSpc>
                <a:spcPct val="70000"/>
              </a:lnSpc>
            </a:pPr>
            <a:r>
              <a:rPr lang="en-US" altLang="zh-CN" sz="1400" b="0" kern="0" dirty="0" smtClean="0"/>
              <a:t>[ C(1)*</a:t>
            </a:r>
            <a:r>
              <a:rPr lang="en-US" altLang="zh-CN" sz="1400" kern="0" dirty="0" smtClean="0"/>
              <a:t>LTF80M_4x_left</a:t>
            </a:r>
            <a:r>
              <a:rPr lang="en-US" altLang="zh-CN" sz="1400" b="0" kern="0" dirty="0" smtClean="0"/>
              <a:t>, zeros(1,5), C(2)*</a:t>
            </a:r>
            <a:r>
              <a:rPr lang="en-US" altLang="zh-CN" sz="1400" kern="0" dirty="0" smtClean="0"/>
              <a:t>LTF80M_4x_right</a:t>
            </a:r>
            <a:r>
              <a:rPr lang="en-US" altLang="zh-CN" sz="1400" b="0" kern="0" dirty="0" smtClean="0"/>
              <a:t>,  zeros(1,23), ...</a:t>
            </a:r>
          </a:p>
          <a:p>
            <a:pPr marL="0" indent="0">
              <a:lnSpc>
                <a:spcPct val="70000"/>
              </a:lnSpc>
            </a:pPr>
            <a:r>
              <a:rPr lang="en-US" altLang="zh-CN" sz="1400" b="0" kern="0" dirty="0" smtClean="0"/>
              <a:t>  C(3)*</a:t>
            </a:r>
            <a:r>
              <a:rPr lang="en-US" altLang="zh-CN" sz="1400" kern="0" dirty="0" smtClean="0"/>
              <a:t>LTF80M_4x_left</a:t>
            </a:r>
            <a:r>
              <a:rPr lang="en-US" altLang="zh-CN" sz="1400" b="0" kern="0" dirty="0" smtClean="0"/>
              <a:t>, zeros(1,5), C(4)*</a:t>
            </a:r>
            <a:r>
              <a:rPr lang="en-US" altLang="zh-CN" sz="1400" kern="0" dirty="0" smtClean="0"/>
              <a:t>LTF80M_4x_right</a:t>
            </a:r>
            <a:r>
              <a:rPr lang="en-US" altLang="zh-CN" sz="1400" b="0" kern="0" dirty="0" smtClean="0"/>
              <a:t>,  zeros(1,23), ...</a:t>
            </a:r>
          </a:p>
          <a:p>
            <a:pPr marL="0" indent="0">
              <a:lnSpc>
                <a:spcPct val="70000"/>
              </a:lnSpc>
            </a:pPr>
            <a:r>
              <a:rPr lang="en-US" altLang="zh-CN" sz="1400" b="0" kern="0" dirty="0" smtClean="0"/>
              <a:t>  C(5)*</a:t>
            </a:r>
            <a:r>
              <a:rPr lang="en-US" altLang="zh-CN" sz="1400" kern="0" dirty="0" smtClean="0"/>
              <a:t>LTF80M_4x_left</a:t>
            </a:r>
            <a:r>
              <a:rPr lang="en-US" altLang="zh-CN" sz="1400" b="0" kern="0" dirty="0" smtClean="0"/>
              <a:t>, zeros(1,5), C(6)*</a:t>
            </a:r>
            <a:r>
              <a:rPr lang="en-US" altLang="zh-CN" sz="1400" kern="0" dirty="0" smtClean="0"/>
              <a:t>LTF80M_4x_right</a:t>
            </a:r>
            <a:r>
              <a:rPr lang="en-US" altLang="zh-CN" sz="1400" b="0" kern="0" dirty="0" smtClean="0"/>
              <a:t>,  zeros(1,23), ...</a:t>
            </a:r>
          </a:p>
          <a:p>
            <a:pPr marL="0" indent="0">
              <a:lnSpc>
                <a:spcPct val="70000"/>
              </a:lnSpc>
            </a:pPr>
            <a:r>
              <a:rPr lang="en-US" altLang="zh-CN" sz="1400" b="0" kern="0" dirty="0" smtClean="0"/>
              <a:t>  C(7)*</a:t>
            </a:r>
            <a:r>
              <a:rPr lang="en-US" altLang="zh-CN" sz="1400" kern="0" dirty="0" smtClean="0"/>
              <a:t>LTF80M_4x_left</a:t>
            </a:r>
            <a:r>
              <a:rPr lang="en-US" altLang="zh-CN" sz="1400" b="0" kern="0" dirty="0" smtClean="0"/>
              <a:t>, zeros(1,5), C(8)*</a:t>
            </a:r>
            <a:r>
              <a:rPr lang="en-US" altLang="zh-CN" sz="1400" kern="0" dirty="0" smtClean="0"/>
              <a:t>LTF80M_4x_right</a:t>
            </a:r>
            <a:r>
              <a:rPr lang="en-US" altLang="zh-CN" sz="1400" b="0" kern="0" dirty="0" smtClean="0"/>
              <a:t> ]; </a:t>
            </a:r>
          </a:p>
          <a:p>
            <a:pPr marL="0" indent="0">
              <a:lnSpc>
                <a:spcPct val="70000"/>
              </a:lnSpc>
            </a:pPr>
            <a:r>
              <a:rPr lang="en-US" altLang="zh-CN" sz="1100" b="0" kern="0" dirty="0" smtClean="0"/>
              <a:t>where</a:t>
            </a:r>
            <a:r>
              <a:rPr lang="en-US" altLang="zh-CN" sz="1100" kern="0" dirty="0" smtClean="0"/>
              <a:t>, </a:t>
            </a:r>
            <a:r>
              <a:rPr lang="en-US" altLang="zh-CN" sz="1100" b="0" kern="0" dirty="0" smtClean="0"/>
              <a:t>C</a:t>
            </a:r>
            <a:r>
              <a:rPr lang="en-US" altLang="zh-CN" sz="1100" kern="0" dirty="0" smtClean="0"/>
              <a:t> =[ 1     </a:t>
            </a:r>
            <a:r>
              <a:rPr lang="en-US" altLang="zh-CN" sz="1100" kern="0" dirty="0"/>
              <a:t>1    </a:t>
            </a:r>
            <a:r>
              <a:rPr lang="en-US" altLang="zh-CN" sz="1100" kern="0" dirty="0" smtClean="0"/>
              <a:t>1    </a:t>
            </a:r>
            <a:r>
              <a:rPr lang="en-US" altLang="zh-CN" sz="1100" kern="0" dirty="0"/>
              <a:t>-1    </a:t>
            </a:r>
            <a:r>
              <a:rPr lang="en-US" altLang="zh-CN" sz="1100" kern="0" dirty="0" smtClean="0"/>
              <a:t>-1     -1     -1     </a:t>
            </a:r>
            <a:r>
              <a:rPr lang="en-US" altLang="zh-CN" sz="1100" kern="0" dirty="0"/>
              <a:t>1</a:t>
            </a:r>
            <a:r>
              <a:rPr lang="en-US" altLang="zh-CN" sz="1100" kern="0" dirty="0" smtClean="0"/>
              <a:t>]</a:t>
            </a:r>
          </a:p>
          <a:p>
            <a:pPr marL="0" indent="0">
              <a:lnSpc>
                <a:spcPct val="70000"/>
              </a:lnSpc>
            </a:pPr>
            <a:endParaRPr lang="en-US" altLang="zh-CN" sz="1100" b="0" kern="0" dirty="0"/>
          </a:p>
          <a:p>
            <a:pPr marL="0" indent="0">
              <a:lnSpc>
                <a:spcPct val="70000"/>
              </a:lnSpc>
            </a:pPr>
            <a:r>
              <a:rPr lang="en-US" altLang="zh-CN" sz="1100" kern="0" dirty="0"/>
              <a:t>LTF80M_4x_left </a:t>
            </a:r>
            <a:r>
              <a:rPr lang="en-US" altLang="zh-CN" sz="1000" b="0" kern="0" dirty="0"/>
              <a:t>=[+1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+1  -1  +1  -1  +1  -1  -1  +1  +1  +1  +1  -1  -1  -1  -1  -1  -1  -1  -1  +1  -1  -1  +1  -1  -1  +1  +1  +1  -1  +1  -1  -1  -1  +1  +1  +1  -1  +1  +1  -1  -1  +1  -1  -1  -1  +1  +1  +1  +1  -1  +1  +1  +1  +1  +1  +1  -1  +1  -1  -1  +1  -1  +1  -1  -1  +1  +1  +1  +1  +1  -1  +1  +1  -1  -1  +1  +1  +1  -1  +1  +1  -1  +1  +1  -1  -1  +1  +1  -1  -1  -1  -1  +1  +1  +1  +1  +1  -1  +1  +1  +1  +1  +1  -1  +1  -1  +1  -1  -1  +1  -1  -1  -1  -1  -1  +1  -1  -1  -1  +1  +1  -1  +1  -1  +1  -1  -1  -1  -1  -1  +1  +1  +1  +1  -1  +1  -1  -1  +1  +1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+1  -1  -1  -1  +1  -1  +1  -1  +1  -1  -1  -1  +1  -1  -1  +1  -1  +1  +1  -1  -1  -1  +1  +1  -1  -1  -1  -1  +1  -1  +1  +1  -1  +1  -1  +1  +1  +1  +1  +1  +1  -1  -1  +1  -1  -1  -1  +1  -1  +1  -1  -1  -1  +1  +1  +1  +1  +1  +1  -1  +1  -1  +1  +1  +1  -1  +1  -1  +1  +1  -1  +1  -1  -1  +1  +1  -1  -1  +1  +1  +1  -1  -1  -1  +1  -1  -1  +1  +1  -1  -1  -1  +1  -1  +1  -1  -1  +1  +1  +1  +1  +1  -1  -1  -1  -1  +1  -1  +1  -1  +1  +1  +1  -1  +1  -1  -1  +1  -1  -1  -1  +1  +1  -1  -1  -1  +1  -1  -1  +1  -1  -1  -1  -1  +1  -1  +1  +1  -1  -1  -1  +1  -1  -1]</a:t>
            </a:r>
          </a:p>
          <a:p>
            <a:pPr marL="0" indent="0">
              <a:lnSpc>
                <a:spcPct val="70000"/>
              </a:lnSpc>
            </a:pPr>
            <a:endParaRPr lang="en-US" altLang="zh-CN" sz="1000" b="0" kern="0" dirty="0"/>
          </a:p>
          <a:p>
            <a:pPr marL="0" indent="0">
              <a:lnSpc>
                <a:spcPct val="70000"/>
              </a:lnSpc>
            </a:pPr>
            <a:r>
              <a:rPr lang="en-US" altLang="zh-CN" sz="1100" kern="0" dirty="0"/>
              <a:t>LTF80M_4x_right</a:t>
            </a:r>
            <a:r>
              <a:rPr lang="en-US" altLang="zh-CN" sz="900" kern="0" dirty="0"/>
              <a:t> </a:t>
            </a:r>
            <a:r>
              <a:rPr lang="en-US" altLang="zh-CN" sz="1000" b="0" kern="0" dirty="0"/>
              <a:t>=[ -1  -1  +1  -1  +1  +1  +1  +1  +1  +1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-1  -1  -1  +1  +1  -1  -1  -1  +1  +1  -1  +1  -1  -1  +1  -1  -1  -1  +1  -1  +1  -1  +1  -1  -1  -1  +1  -1  +1  -1  +1  +1  +1  -1  -1  -1  +1  -1  -1  +1  +1  -1  +1  +1  +1  -1  -1  -1  -1  +1  -1  -1  -1  -1  -1  -1  +1  -1  +1  +1  -1  +1  -1  +1  +1  -1  -1  -1  -1  -1  +1  -1  -1  +1  +1  -1  -1  -1  +1  -1  -1  +1  -1  -1  +1  +1  -1  -1  +1  +1  +1  +1  -1  -1  -1  -1  -1  +1  -1  -1  -1  -1  -1  +1  -1  +1  -1  +1  +1  -1  +1  +1  +1  +1  +1  -1  +1  +1  +1  -1  -1  +1  -1  +1  -1  +1  +1  +1  +1  +1  -1  -1  -1  +1  +1  -1  -1  -1  -1  -1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-1  -1  +1  +1  -1  +1  +1  -1  +1  +1  +1  +1  +1  +1  +1  +1  -1  -1  -1  -1  +1  +1  -1  +1  -1  +1  -1  +1  -1  +1  -1  -1  +1  -1  +1  -1  -1  -1  -1  -1  -1  +1  +1  -1  +1  +1  +1  -1  +1  -1  +1  +1  +1  -1  -1  -1  -1  -1  -1  +1  -1  +1  -1  -1  -1  +1  -1  +1  -1  -1  +1  -1  +1  +1  -1  -1  +1  +1  -1  -1  -1  +1  +1  +1  -1  +1  +1  -1  -1  +1  +1  +1  -1  +1  -1  +1  +1  -1  -1  -1  -1  -1  +1  +1  +1  +1  -1  +1  -1  +1  -1  -1  -1  +1  -1  +1  +1  -1  +1  +1  +1  -1  -1  +1  +1  +1    -1  +1  +1  -1  +1  +1  +1  +1  -1 ]</a:t>
            </a:r>
          </a:p>
          <a:p>
            <a:pPr marL="0" indent="0">
              <a:lnSpc>
                <a:spcPct val="70000"/>
              </a:lnSpc>
            </a:pPr>
            <a:endParaRPr lang="en-US" altLang="zh-CN" sz="1000" b="0" dirty="0" smtClean="0"/>
          </a:p>
        </p:txBody>
      </p:sp>
    </p:spTree>
    <p:extLst>
      <p:ext uri="{BB962C8B-B14F-4D97-AF65-F5344CB8AC3E}">
        <p14:creationId xmlns:p14="http://schemas.microsoft.com/office/powerpoint/2010/main" val="279288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Abstract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This contribution proposes </a:t>
            </a:r>
            <a:r>
              <a:rPr lang="en-US" altLang="zh-CN" dirty="0" smtClean="0"/>
              <a:t>4x </a:t>
            </a:r>
            <a:r>
              <a:rPr lang="en-US" altLang="zh-CN" dirty="0"/>
              <a:t>EHT-LTFs sequences </a:t>
            </a:r>
            <a:r>
              <a:rPr lang="en-US" altLang="zh-CN" dirty="0" smtClean="0"/>
              <a:t>for</a:t>
            </a:r>
          </a:p>
          <a:p>
            <a:r>
              <a:rPr lang="en-US" altLang="zh-CN" dirty="0" smtClean="0"/>
              <a:t>320/160+160MHz</a:t>
            </a:r>
            <a:r>
              <a:rPr lang="en-US" altLang="zh-CN" dirty="0"/>
              <a:t>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99146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981200"/>
            <a:ext cx="7770813" cy="4113213"/>
          </a:xfrm>
        </p:spPr>
        <p:txBody>
          <a:bodyPr/>
          <a:lstStyle/>
          <a:p>
            <a:pPr marL="0">
              <a:spcBef>
                <a:spcPts val="0"/>
              </a:spcBef>
            </a:pPr>
            <a:r>
              <a:rPr lang="en-US" altLang="zh-CN" b="0" dirty="0" smtClean="0"/>
              <a:t>In [1], the 320MHz/160+160MHz 4x EHT-LTF sequences has been proposed without considering the punctured 240MHz/160MHz+80MHz transmission.</a:t>
            </a:r>
            <a:br>
              <a:rPr lang="en-US" altLang="zh-CN" b="0" dirty="0" smtClean="0"/>
            </a:br>
            <a:endParaRPr lang="en-US" altLang="zh-CN" b="0" dirty="0" smtClean="0"/>
          </a:p>
          <a:p>
            <a:pPr marL="0">
              <a:spcBef>
                <a:spcPts val="0"/>
              </a:spcBef>
            </a:pPr>
            <a:r>
              <a:rPr lang="en-US" altLang="zh-CN" b="0" dirty="0" smtClean="0"/>
              <a:t>In this contribution</a:t>
            </a:r>
            <a:r>
              <a:rPr lang="en-US" altLang="zh-CN" b="0" dirty="0"/>
              <a:t>, the 320MHz/160+160MHz </a:t>
            </a:r>
            <a:r>
              <a:rPr lang="en-US" altLang="zh-CN" b="0" dirty="0" smtClean="0"/>
              <a:t>4x EHT-LTF sequences are </a:t>
            </a:r>
            <a:r>
              <a:rPr lang="en-US" altLang="zh-CN" b="0" dirty="0"/>
              <a:t>proposed considering the punctured 240MHz/160MHz+80MHz transmission.</a:t>
            </a:r>
          </a:p>
          <a:p>
            <a:pPr marL="0">
              <a:spcBef>
                <a:spcPts val="0"/>
              </a:spcBef>
            </a:pPr>
            <a:endParaRPr lang="zh-CN" altLang="en-US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5710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197037"/>
              </p:ext>
            </p:extLst>
          </p:nvPr>
        </p:nvGraphicFramePr>
        <p:xfrm>
          <a:off x="403776" y="2132013"/>
          <a:ext cx="8334860" cy="24419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024"/>
                <a:gridCol w="533400"/>
                <a:gridCol w="479976"/>
                <a:gridCol w="510624"/>
                <a:gridCol w="427281"/>
                <a:gridCol w="520050"/>
                <a:gridCol w="520050"/>
                <a:gridCol w="520050"/>
                <a:gridCol w="520051"/>
                <a:gridCol w="520051"/>
                <a:gridCol w="520050"/>
                <a:gridCol w="520050"/>
                <a:gridCol w="520050"/>
                <a:gridCol w="520051"/>
                <a:gridCol w="520051"/>
                <a:gridCol w="520051"/>
              </a:tblGrid>
              <a:tr h="285922">
                <a:tc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4x EHT-LTF Full</a:t>
                      </a:r>
                      <a:r>
                        <a:rPr lang="en-US" altLang="zh-CN" sz="1600" baseline="0" dirty="0" smtClean="0"/>
                        <a:t> bandwidth &amp; </a:t>
                      </a:r>
                      <a:r>
                        <a:rPr lang="en-US" altLang="zh-CN" sz="1600" dirty="0" smtClean="0"/>
                        <a:t>PP &amp; MRU Patterns</a:t>
                      </a:r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/>
                </a:tc>
              </a:tr>
              <a:tr h="792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RU26+RU52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RU26+RU106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RU242+RU484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RU2*996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RU484+RU2*996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RU3*996+RU484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4*996</a:t>
                      </a:r>
                    </a:p>
                  </a:txBody>
                  <a:tcPr/>
                </a:tc>
              </a:tr>
              <a:tr h="11770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type considered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36*4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16</a:t>
                      </a:r>
                      <a:r>
                        <a:rPr lang="zh-CN" altLang="en-US" sz="1100" dirty="0" smtClean="0">
                          <a:solidFill>
                            <a:schemeClr val="dk1"/>
                          </a:solidFill>
                        </a:rPr>
                        <a:t>*</a:t>
                      </a: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endParaRPr lang="en-US" altLang="zh-CN" sz="1100" b="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8*4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2*4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dk1"/>
                          </a:solidFill>
                        </a:rPr>
                        <a:t>4*4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1" kern="1200" noProof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2*6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CN" sz="1100" b="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103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Design Methods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Option 1: </a:t>
            </a:r>
            <a:r>
              <a:rPr lang="en-US" altLang="zh-CN" dirty="0"/>
              <a:t>Based on partial of 80MHz </a:t>
            </a:r>
            <a:r>
              <a:rPr lang="en-US" altLang="zh-CN" dirty="0" smtClean="0"/>
              <a:t>EHT-LTF [3-4]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i="1" u="sng" dirty="0" smtClean="0"/>
              <a:t>For 4x, repeating </a:t>
            </a:r>
            <a:r>
              <a:rPr lang="en-US" altLang="zh-CN" sz="1400" i="1" u="sng" dirty="0"/>
              <a:t>11ax 80MHz LTF sequences and apply the coefficient value on the first - fifth part of 80MHz LTF</a:t>
            </a:r>
            <a:r>
              <a:rPr lang="en-US" altLang="zh-CN" sz="1400" i="1" u="sng" dirty="0" smtClean="0"/>
              <a:t>.</a:t>
            </a:r>
            <a:endParaRPr lang="en-US" altLang="zh-CN" dirty="0" smtClean="0"/>
          </a:p>
          <a:p>
            <a:r>
              <a:rPr lang="en-US" altLang="zh-CN" dirty="0" smtClean="0"/>
              <a:t>Option 2: </a:t>
            </a:r>
            <a:r>
              <a:rPr lang="en-US" altLang="zh-CN" dirty="0"/>
              <a:t>New Sequences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i="1" u="sng" dirty="0"/>
              <a:t>Not using 11ax 80MHz </a:t>
            </a:r>
            <a:r>
              <a:rPr lang="en-US" altLang="zh-CN" sz="1400" i="1" u="sng" dirty="0" smtClean="0"/>
              <a:t>4x </a:t>
            </a:r>
            <a:r>
              <a:rPr lang="en-US" altLang="zh-CN" sz="1400" i="1" u="sng" dirty="0"/>
              <a:t>LTF sequences to construct the 320MHz/160+160MHz </a:t>
            </a:r>
            <a:r>
              <a:rPr lang="en-US" altLang="zh-CN" sz="1400" i="1" u="sng" dirty="0" smtClean="0"/>
              <a:t>4x </a:t>
            </a:r>
            <a:r>
              <a:rPr lang="en-US" altLang="zh-CN" sz="1400" i="1" u="sng" dirty="0"/>
              <a:t>LTF sequences.</a:t>
            </a:r>
          </a:p>
          <a:p>
            <a:endParaRPr lang="en-US" altLang="zh-CN" sz="2000" b="0" dirty="0">
              <a:solidFill>
                <a:schemeClr val="tx1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285265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Sequences Design Considerations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Optimized the PAPR of all RU </a:t>
            </a:r>
            <a:r>
              <a:rPr lang="en-US" altLang="zh-CN" sz="1800" b="0" dirty="0"/>
              <a:t>or aggregated RU size: page 4 &amp; </a:t>
            </a:r>
            <a:r>
              <a:rPr lang="en-US" altLang="zh-CN" sz="1800" b="0" dirty="0" smtClean="0"/>
              <a:t>5.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800" b="0" dirty="0" smtClean="0"/>
              <a:t>Single stream pilot impact [5]: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b="0" dirty="0" smtClean="0"/>
              <a:t>Pilot position: passed </a:t>
            </a:r>
            <a:r>
              <a:rPr lang="en-US" altLang="zh-CN" sz="1400" b="0" dirty="0"/>
              <a:t>SPs </a:t>
            </a:r>
            <a:r>
              <a:rPr lang="en-US" altLang="zh-CN" sz="1400" b="0" dirty="0" smtClean="0"/>
              <a:t>[2]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1400" dirty="0" smtClean="0"/>
              <a:t>P matrices:</a:t>
            </a:r>
          </a:p>
          <a:p>
            <a:pPr marL="457200" lvl="1" indent="0"/>
            <a:endParaRPr lang="en-US" altLang="zh-CN" sz="1400" b="0" dirty="0"/>
          </a:p>
          <a:p>
            <a:r>
              <a:rPr lang="en-US" altLang="zh-CN" sz="1800" b="0" dirty="0"/>
              <a:t>                          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25551"/>
              </p:ext>
            </p:extLst>
          </p:nvPr>
        </p:nvGraphicFramePr>
        <p:xfrm>
          <a:off x="722312" y="3808808"/>
          <a:ext cx="1603375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name="Equation" r:id="rId3" imgW="1600200" imgH="914400" progId="Equation.DSMT4">
                  <p:embed/>
                </p:oleObj>
              </mc:Choice>
              <mc:Fallback>
                <p:oleObj name="Equation" r:id="rId3" imgW="1600200" imgH="914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2" y="3808808"/>
                        <a:ext cx="1603375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196511"/>
              </p:ext>
            </p:extLst>
          </p:nvPr>
        </p:nvGraphicFramePr>
        <p:xfrm>
          <a:off x="6553200" y="4000888"/>
          <a:ext cx="1247775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" name="Equation" r:id="rId5" imgW="1244520" imgH="482400" progId="Equation.DSMT4">
                  <p:embed/>
                </p:oleObj>
              </mc:Choice>
              <mc:Fallback>
                <p:oleObj name="Equation" r:id="rId5" imgW="1244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4000888"/>
                        <a:ext cx="1247775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103698"/>
              </p:ext>
            </p:extLst>
          </p:nvPr>
        </p:nvGraphicFramePr>
        <p:xfrm>
          <a:off x="2873375" y="3579813"/>
          <a:ext cx="2943225" cy="140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" name="Equation" r:id="rId7" imgW="2946240" imgH="1396800" progId="Equation.DSMT4">
                  <p:embed/>
                </p:oleObj>
              </mc:Choice>
              <mc:Fallback>
                <p:oleObj name="Equation" r:id="rId7" imgW="2946240" imgH="1396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3375" y="3579813"/>
                        <a:ext cx="2943225" cy="1400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0275902"/>
              </p:ext>
            </p:extLst>
          </p:nvPr>
        </p:nvGraphicFramePr>
        <p:xfrm>
          <a:off x="3886200" y="5210175"/>
          <a:ext cx="1143000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7" name="Equation" r:id="rId9" imgW="1143000" imgH="203040" progId="Equation.DSMT4">
                  <p:embed/>
                </p:oleObj>
              </mc:Choice>
              <mc:Fallback>
                <p:oleObj name="Equation" r:id="rId9" imgW="11430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210175"/>
                        <a:ext cx="1143000" cy="200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906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60617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4x EHT-LTF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899" y="1309603"/>
            <a:ext cx="3768695" cy="442998"/>
          </a:xfrm>
        </p:spPr>
        <p:txBody>
          <a:bodyPr/>
          <a:lstStyle/>
          <a:p>
            <a:r>
              <a:rPr lang="en-US" altLang="zh-CN" sz="1800" dirty="0" smtClean="0"/>
              <a:t>Option 1: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121676" y="6505857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p:sp>
        <p:nvSpPr>
          <p:cNvPr id="7" name="矩形 6"/>
          <p:cNvSpPr/>
          <p:nvPr/>
        </p:nvSpPr>
        <p:spPr>
          <a:xfrm>
            <a:off x="1523205" y="1752601"/>
            <a:ext cx="6172200" cy="4013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fontAlgn="auto" hangingPunct="1">
              <a:lnSpc>
                <a:spcPts val="24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320MHz 4x </a:t>
            </a:r>
            <a:r>
              <a:rPr lang="en-US" altLang="zh-CN" sz="1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EHT-LTF 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</a:rPr>
              <a:t>= [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chemeClr val="tx1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>
                <a:solidFill>
                  <a:schemeClr val="tx1"/>
                </a:solidFill>
              </a:rPr>
              <a:t>0</a:t>
            </a:r>
            <a:r>
              <a:rPr lang="en-US" altLang="zh-CN" sz="1200" baseline="-25000" dirty="0">
                <a:solidFill>
                  <a:schemeClr val="tx1"/>
                </a:solidFill>
              </a:rPr>
              <a:t>23</a:t>
            </a:r>
            <a:r>
              <a:rPr lang="en-US" altLang="zh-CN" sz="1200" dirty="0">
                <a:solidFill>
                  <a:schemeClr val="tx1"/>
                </a:solidFill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</a:t>
            </a:r>
            <a:r>
              <a:rPr lang="en-US" altLang="zh-CN" sz="1200" dirty="0" smtClean="0">
                <a:solidFill>
                  <a:srgbClr val="0070C0"/>
                </a:solidFill>
              </a:rPr>
              <a:t>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-1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 </a:t>
            </a:r>
            <a:r>
              <a:rPr lang="en-US" altLang="zh-CN" sz="1200" dirty="0" smtClean="0">
                <a:solidFill>
                  <a:schemeClr val="tx1"/>
                </a:solidFill>
              </a:rPr>
              <a:t>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0</a:t>
            </a:r>
            <a:r>
              <a:rPr lang="en-US" altLang="zh-CN" sz="1200" baseline="-25000" dirty="0" smtClean="0">
                <a:solidFill>
                  <a:schemeClr val="tx1"/>
                </a:solidFill>
              </a:rPr>
              <a:t>23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zh-CN" sz="12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1200" dirty="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)*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</a:t>
            </a:r>
            <a:r>
              <a:rPr lang="en-US" altLang="zh-CN" sz="1200" dirty="0" smtClean="0">
                <a:solidFill>
                  <a:schemeClr val="tx1"/>
                </a:solidFill>
              </a:rPr>
              <a:t> ,</a:t>
            </a:r>
            <a:r>
              <a:rPr lang="en-US" altLang="zh-CN" sz="1200" dirty="0" smtClean="0">
                <a:solidFill>
                  <a:srgbClr val="0070C0"/>
                </a:solidFill>
              </a:rPr>
              <a:t>  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</a:t>
            </a:r>
            <a:r>
              <a:rPr lang="en-US" altLang="zh-CN" sz="1200" dirty="0" smtClean="0">
                <a:solidFill>
                  <a:schemeClr val="tx1"/>
                </a:solidFill>
              </a:rPr>
              <a:t> ,  </a:t>
            </a: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</a:t>
            </a:r>
            <a:r>
              <a:rPr lang="en-US" altLang="zh-CN" sz="1200" dirty="0">
                <a:solidFill>
                  <a:srgbClr val="000000"/>
                </a:solidFill>
                <a:latin typeface="Times New Roman" panose="02020603050405020304" pitchFamily="18" charset="0"/>
              </a:rPr>
              <a:t>];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Where, Coefficient </a:t>
            </a:r>
            <a:r>
              <a:rPr lang="en-US" altLang="zh-CN" sz="1200" dirty="0">
                <a:solidFill>
                  <a:prstClr val="black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values =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[1 1 -1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 -1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-1 -1 -1 -1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-1 -1 </a:t>
            </a:r>
            <a:r>
              <a:rPr lang="en-US" altLang="zh-CN" sz="1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1 1 1 1</a:t>
            </a:r>
            <a:r>
              <a:rPr lang="en-US" altLang="zh-CN" sz="1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], 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80MHz_part1_4x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(-500:-259),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80MHz_part2_4x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(-258:-17),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80MHz_part3_4x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(-16:16),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80MHz_part4_4x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17:258),</a:t>
            </a:r>
          </a:p>
          <a:p>
            <a:pPr defTabSz="9144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80MHz_part5_4x </a:t>
            </a:r>
            <a:r>
              <a:rPr lang="en-US" altLang="ko-KR" sz="1200" dirty="0" smtClean="0">
                <a:solidFill>
                  <a:schemeClr val="tx1"/>
                </a:solidFill>
              </a:rPr>
              <a:t>=</a:t>
            </a:r>
            <a:r>
              <a:rPr lang="en-US" altLang="zh-CN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HE-</a:t>
            </a:r>
            <a:r>
              <a:rPr lang="en-US" altLang="ko-KR" sz="1200" dirty="0" smtClean="0">
                <a:solidFill>
                  <a:schemeClr val="tx1"/>
                </a:solidFill>
              </a:rPr>
              <a:t>LTF</a:t>
            </a:r>
            <a:r>
              <a:rPr lang="en-US" altLang="ko-KR" sz="1200" baseline="-25000" dirty="0" smtClean="0">
                <a:solidFill>
                  <a:schemeClr val="tx1"/>
                </a:solidFill>
              </a:rPr>
              <a:t>80M_4x </a:t>
            </a:r>
            <a:r>
              <a:rPr lang="en-US" altLang="ko-KR" sz="1200" dirty="0" smtClean="0">
                <a:solidFill>
                  <a:schemeClr val="tx1"/>
                </a:solidFill>
              </a:rPr>
              <a:t>(259:500),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17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60617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4x EHT-LTF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3943" y="1048309"/>
            <a:ext cx="3768695" cy="442998"/>
          </a:xfrm>
        </p:spPr>
        <p:txBody>
          <a:bodyPr/>
          <a:lstStyle/>
          <a:p>
            <a:r>
              <a:rPr lang="en-US" altLang="zh-CN" sz="1800" dirty="0" smtClean="0"/>
              <a:t>Option 2A: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121676" y="6505857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id="{C71180A7-BA33-8844-A444-2E0D4B3126D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17259" y="1529365"/>
                <a:ext cx="8763000" cy="45666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 smtClean="0"/>
                  <a:t>LTF320M_4x = 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[ C(1)*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C(2)*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C(3)*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C(4)*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C(5)*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C(6)*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C(7)*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C(8)*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 ];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 smtClean="0"/>
                  <a:t>where</a:t>
                </a:r>
                <a:r>
                  <a:rPr lang="en-US" altLang="zh-CN" sz="1100" kern="0" dirty="0" smtClean="0"/>
                  <a:t>, </a:t>
                </a:r>
                <a:r>
                  <a:rPr lang="en-US" altLang="zh-CN" sz="1100" b="0" kern="0" dirty="0" smtClean="0"/>
                  <a:t>C</a:t>
                </a:r>
                <a:r>
                  <a:rPr lang="en-US" altLang="zh-CN" sz="1100" kern="0" dirty="0" smtClean="0"/>
                  <a:t> =[ 1     </a:t>
                </a:r>
                <a:r>
                  <a:rPr lang="en-US" altLang="zh-CN" sz="1100" kern="0" dirty="0"/>
                  <a:t>1    </a:t>
                </a:r>
                <a:r>
                  <a:rPr lang="en-US" altLang="zh-CN" sz="1100" kern="0" dirty="0" smtClean="0"/>
                  <a:t>1    </a:t>
                </a:r>
                <a:r>
                  <a:rPr lang="en-US" altLang="zh-CN" sz="1100" kern="0" dirty="0"/>
                  <a:t>-1    </a:t>
                </a:r>
                <a:r>
                  <a:rPr lang="en-US" altLang="zh-CN" sz="1100" kern="0" dirty="0" smtClean="0"/>
                  <a:t>-1     -1     -1     </a:t>
                </a:r>
                <a:r>
                  <a:rPr lang="en-US" altLang="zh-CN" sz="1100" kern="0" dirty="0"/>
                  <a:t>1</a:t>
                </a:r>
                <a:r>
                  <a:rPr lang="en-US" altLang="zh-CN" sz="1100" kern="0" dirty="0" smtClean="0"/>
                  <a:t>]</a:t>
                </a:r>
                <a:r>
                  <a:rPr lang="en-US" altLang="zh-CN" sz="1100" b="0" kern="0" dirty="0" smtClean="0"/>
                  <a:t>,</a:t>
                </a:r>
                <a:r>
                  <a:rPr lang="en-US" altLang="zh-CN" sz="1100" kern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𝐋𝐓𝐅𝟖𝟎𝐌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𝟒𝐱</m:t>
                        </m:r>
                      </m:e>
                      <m:sub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sub>
                    </m:sSub>
                  </m:oMath>
                </a14:m>
                <a:r>
                  <a:rPr lang="en-US" sz="1100" kern="0" dirty="0" smtClean="0"/>
                  <a:t>=[</a:t>
                </a:r>
                <a:r>
                  <a:rPr lang="en-US" altLang="zh-CN" sz="1100" kern="0" dirty="0" smtClean="0"/>
                  <a:t>LTF80M_4x_left,</a:t>
                </a:r>
                <a:r>
                  <a:rPr lang="en-US" altLang="zh-CN" sz="1100" kern="0" dirty="0"/>
                  <a:t> </a:t>
                </a:r>
                <a:r>
                  <a:rPr lang="en-US" altLang="zh-CN" sz="1100" b="0" kern="0" dirty="0"/>
                  <a:t>zeros(1,5)</a:t>
                </a:r>
                <a:r>
                  <a:rPr lang="en-US" altLang="zh-CN" sz="1100" kern="0" dirty="0"/>
                  <a:t>, </a:t>
                </a:r>
                <a:r>
                  <a:rPr lang="en-US" altLang="zh-CN" sz="1100" kern="0" dirty="0" smtClean="0"/>
                  <a:t>LTF80M_4x_right</a:t>
                </a:r>
                <a:r>
                  <a:rPr lang="en-US" sz="110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/>
                  <a:t>LTF80M_4x_left </a:t>
                </a:r>
                <a:r>
                  <a:rPr lang="en-US" sz="1100" b="0" kern="0" dirty="0" smtClean="0"/>
                  <a:t>=[+</a:t>
                </a:r>
                <a:r>
                  <a:rPr lang="en-US" sz="1100" b="0" kern="0" dirty="0"/>
                  <a:t>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+1  -1  +1  -1  +1  -1  -1  +1  +1  +1  +1  -1  -1  -1  -1  -1  -1  -1  -1  +1  -1  -1  +1  -1  -1  +1  +1  +1  -1  +1  -1  -1  -1  +1  +1  +1  -1  +1  +1  -1  -1  +1  -1  -1  -1  +1  +1  +1  +1  -1  +1  +1  +1  +1  +1  +1  -1  +1  -1  -1  +1  -1  +1  -1  -1  +1  +1  +1  +1  +1  -1  +1  +1  -1  -1  +1  +1  +1  -1  +1  +1  -1  +1  +1  -1  -1  +1  +1  -1  -1  -1  -1  +1  +1  +1  +1  +1  -1  +1  +1  +1  +1  +1  -1  +1  -1  +1  -1  -1  +1  -1  -1  -1  -1  -1  +1  -1  -1  -1  +1  +1  -1  +1  -1  +1  -1  -1  -1  -1  -1  +1  +1  +1  +1  -1  +1  -1  -1  +1  +1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+1  -1  -1  -1  +1  -1  +1  -1  +1  -1  -1  -1  +1  -1  -1  +1  -1  +1  +1  -1  -1  -1  +1  +1  -1  -1  -1  -1  +1  -1  +1  +1  -1  +1  -1  +1  +1  +1  +1  +1  +1  -1  -1  +1  -1  -1  -1  +1  -1  +1  -1  -1  -1  +1  +1  +1  +1  +1  +1  -1  +1  -1  +1  +1  +1  -1  +1  -1  +1  +1  -1  +1  -1  -1  +1  +1  -1  -1  +1  +1  +1  -1  -1  -1  +1  -1  -1  +1  +1  -1  -1  -1  +1  -1  +1  -1  -1  +1  +1  +1  +1  +1  -1  -1  -1  -1  +1  -1  +1  -1  +1  +1  +1  -1  +1  -1  -1  +1  -1  -1  -1  +1  +1  -1  -1  -1  +1  -1  -1  +1  -1  -1  -1  -1  +1  -1  +1  +1  -1  -1  -1  +1  -1  -</a:t>
                </a:r>
                <a:r>
                  <a:rPr lang="en-US" sz="1100" b="0" kern="0" dirty="0" smtClean="0"/>
                  <a:t>1]</a:t>
                </a:r>
                <a:endParaRPr lang="en-US" sz="1100" b="0" kern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LTF80M_4x_right</a:t>
                </a:r>
                <a:r>
                  <a:rPr lang="en-US" altLang="zh-CN" sz="900" kern="0" dirty="0" smtClean="0"/>
                  <a:t> </a:t>
                </a:r>
                <a:r>
                  <a:rPr lang="en-US" altLang="zh-CN" sz="1100" b="0" kern="0" dirty="0" smtClean="0"/>
                  <a:t>=[ -</a:t>
                </a:r>
                <a:r>
                  <a:rPr lang="en-US" altLang="zh-CN" sz="1100" b="0" kern="0" dirty="0"/>
                  <a:t>1  -1  +1  -1  +1  +1  +1  +1  +1  +1  -1  -1  -1  -1  +1  -1  -1  +1  -1  -1  -1  +1  +1  -1  -1  -1  +1  -1  -1  +1  -1  +1  +1  +1  -1  +1  -1  +1  -1  -1  -1  -1  +1  +1  +1  +1  +1  -1  -1  +1  -1  +1  -1  -1  -1  +1  +1  -1  -1  +1  -1  -1  -1  +1  +1  +1  -1  -1  +1  +1  -1  -1  +1  -1  +1  +1  -1  +1  -1  +1  +1  +1  -1  +1  -1  +1  +1  +1  +1  +1  +1  -1  -1  -1  +1  -1  +1  -1  -1  -1  +1  -1  -1  +1  +1  +1  +1  +1  +1  -1  +1  -1  +1  +1  -1  +1  -1  -1  -1  -1  +1  +1  -1  -1  -1  +1  +1  -1  +1  -1  -1  +1  -1  -1  -1  +1  -1  +1  -1  +1  -1  -1  -1  +1  -1  +1  -1  +1  +1  +1  -1  -1  -1  +1  -1  -1  +1  +1  -1  +1  +1  +1  -1  -1  -1  -1  +1  -1  -1  -1  -1  -1  -1  +1  -1  +1  +1  -1  +1  -1  +1  +1  -1  -1  -1  -1  -1  +1  -1  -1  +1  +1  -1  -1  -1  +1  -1  -1  +1  -1  -1  +1  +1  -1  -1  +1  +1  +1  +1  -1  -1  -1  -1  -1  +1  -1  -1  -1  -1  -1  +1  -1  +1  -1  +1  +1  -1  +1  +1  +1  +1  +1  -1  +1  +1  +1  -1  -1  +1  -1  +1  -1  +1  +1  +1  +1  +1  -1  -1  -1  +1  +1  -1  -1  -1  -1  -1  -1  -1  -1  +1  +1  +1  +1  +1  -1  +1  -1  +1  -1  -1  +1  +1  +1  -1  +1  +1  +1  +1  +1  -1  +1  +1  -1  +1  -1  +1  -1  -1  -1  -1  -1  +1  -1  -1  -1  -1  -1  +1  +1  +1  +1  -1  -1  +1  +1  -1  -1  +1  -1  -1  +1  -1  -1  -1  +1  +1  -1  -1  +1  -1  -1  -1  -1  -1  +1  +1  -1  +1  -1  +1  +1  -1  +1  -1  -1  -1  -1  -1  -1  +1  -1  -1  -1  -1  +1  +1  +1  -1  +1  +1  -1  -1  +1  -1  -1  -1  +1  +1  +1  -1  +1  -1  -1  -1  +1  +1  -1  +1  +1  -1  +1  +1  +1  +1  +1  +1  +1  +1  -1  -1  -1  -1  +1  +1  -1  +1  -1  +1  -1  +1  -1  +1  -1  -1  +1  -1  +1  -1  -1  -1  -1  -1  -1  +1  +1  -1  +1  +1  +1  -1  +1  -1  +1  +1  +1  -1  -1  -1  -1  -1  -1  +1  -1  +1  -1  -1  -1  +1  -1  +1  -1  -1  +1  -1  +1  +1  -1  -1  +1  +1  -1  -1  -1  +1  +1  +1  -1  +1  +1  -1  -1  +1  +1  +1  -1  +1  -1  +1  +1  -1  -1  -1  -1  -1  +1  +1  +1  +1  -1  +1  -1  +1  -1  -1  -1  +1  -1  +1  +1  -1  +1  +1  +1  -1  -1  +1  +1  +1  -1  +1  +1  -1  +1  +1  +1  +1  -1 </a:t>
                </a:r>
                <a:r>
                  <a:rPr lang="en-US" altLang="zh-CN" sz="1100" b="0" kern="0" dirty="0" smtClean="0"/>
                  <a:t>]</a:t>
                </a:r>
                <a:endParaRPr lang="en-US" altLang="zh-CN" sz="1100" b="0" dirty="0" smtClean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71180A7-BA33-8844-A444-2E0D4B312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259" y="1529365"/>
                <a:ext cx="8763000" cy="4566635"/>
              </a:xfrm>
              <a:prstGeom prst="rect">
                <a:avLst/>
              </a:prstGeom>
              <a:blipFill rotWithShape="0">
                <a:blip r:embed="rId2"/>
                <a:stretch>
                  <a:fillRect l="-209" t="-1602" r="-556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541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3899" y="360617"/>
            <a:ext cx="7770813" cy="1065213"/>
          </a:xfrm>
        </p:spPr>
        <p:txBody>
          <a:bodyPr/>
          <a:lstStyle/>
          <a:p>
            <a:r>
              <a:rPr lang="en-US" altLang="zh-CN" dirty="0" smtClean="0"/>
              <a:t>320MHz 4x EHT-LTF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7259" y="1115799"/>
            <a:ext cx="3768695" cy="442998"/>
          </a:xfrm>
        </p:spPr>
        <p:txBody>
          <a:bodyPr/>
          <a:lstStyle/>
          <a:p>
            <a:r>
              <a:rPr lang="en-US" altLang="zh-CN" sz="1800" dirty="0" smtClean="0"/>
              <a:t>Option 2B: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121676" y="6505857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2020-07</a:t>
            </a:r>
            <a:endParaRPr lang="en-GB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id="{C71180A7-BA33-8844-A444-2E0D4B3126DD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117259" y="1558797"/>
                <a:ext cx="8763000" cy="456663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0" indent="0">
                  <a:lnSpc>
                    <a:spcPct val="70000"/>
                  </a:lnSpc>
                </a:pPr>
                <a:r>
                  <a:rPr lang="en-US" altLang="zh-CN" sz="1400" kern="0" dirty="0" smtClean="0"/>
                  <a:t>LTF320M_4x = 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[ C(1)*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C(2)*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C(3)*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C(4)*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C(5)*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C(6)*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,  zeros(1,23), ...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400" b="0" kern="0" dirty="0" smtClean="0"/>
                  <a:t>  C(7)*</a:t>
                </a:r>
                <a:r>
                  <a:rPr lang="en-US" altLang="zh-CN" sz="1400" kern="0" dirty="0" smtClean="0"/>
                  <a:t>LTF80M_4x_left</a:t>
                </a:r>
                <a:r>
                  <a:rPr lang="en-US" altLang="zh-CN" sz="1400" b="0" kern="0" dirty="0" smtClean="0"/>
                  <a:t>, zeros(1,5), C(8)*</a:t>
                </a:r>
                <a:r>
                  <a:rPr lang="en-US" altLang="zh-CN" sz="1400" kern="0" dirty="0" smtClean="0"/>
                  <a:t>LTF80M_4x_right</a:t>
                </a:r>
                <a:r>
                  <a:rPr lang="en-US" altLang="zh-CN" sz="1400" b="0" kern="0" dirty="0" smtClean="0"/>
                  <a:t> ]; 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b="0" kern="0" dirty="0" smtClean="0"/>
                  <a:t>where, C =[ </a:t>
                </a:r>
                <a:r>
                  <a:rPr lang="en-US" altLang="zh-CN" sz="1100" kern="0" dirty="0" smtClean="0"/>
                  <a:t>1     </a:t>
                </a:r>
                <a:r>
                  <a:rPr lang="en-US" altLang="zh-CN" sz="1100" kern="0" dirty="0"/>
                  <a:t>1    </a:t>
                </a:r>
                <a:r>
                  <a:rPr lang="en-US" altLang="zh-CN" sz="1100" kern="0" dirty="0" smtClean="0"/>
                  <a:t>1    </a:t>
                </a:r>
                <a:r>
                  <a:rPr lang="en-US" altLang="zh-CN" sz="1100" kern="0" dirty="0"/>
                  <a:t>-1    </a:t>
                </a:r>
                <a:r>
                  <a:rPr lang="en-US" altLang="zh-CN" sz="1100" kern="0" dirty="0" smtClean="0"/>
                  <a:t>1     </a:t>
                </a:r>
                <a:r>
                  <a:rPr lang="en-US" altLang="zh-CN" sz="1100" kern="0" dirty="0"/>
                  <a:t>1     </a:t>
                </a:r>
                <a:r>
                  <a:rPr lang="en-US" altLang="zh-CN" sz="1100" kern="0" dirty="0" smtClean="0"/>
                  <a:t>-1     </a:t>
                </a:r>
                <a:r>
                  <a:rPr lang="en-US" altLang="zh-CN" sz="1100" kern="0" dirty="0"/>
                  <a:t>1</a:t>
                </a:r>
                <a:r>
                  <a:rPr lang="en-US" altLang="zh-CN" sz="1100" b="0" kern="0" dirty="0" smtClean="0"/>
                  <a:t>],</a:t>
                </a:r>
                <a:r>
                  <a:rPr lang="en-US" altLang="zh-CN" sz="1100" kern="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100" i="1" kern="0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𝐋𝐓𝐅𝟖𝟎𝐌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en-US" altLang="zh-CN" sz="1100" i="0" kern="0" dirty="0">
                            <a:latin typeface="Cambria Math" panose="02040503050406030204" pitchFamily="18" charset="0"/>
                          </a:rPr>
                          <m:t>𝟒𝐱</m:t>
                        </m:r>
                      </m:e>
                      <m:sub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zh-CN" sz="1100" b="1" i="1" kern="0" dirty="0" smtClean="0">
                            <a:latin typeface="Cambria Math" panose="02040503050406030204" pitchFamily="18" charset="0"/>
                          </a:rPr>
                          <m:t>𝟓𝟎𝟎</m:t>
                        </m:r>
                      </m:sub>
                    </m:sSub>
                  </m:oMath>
                </a14:m>
                <a:r>
                  <a:rPr lang="en-US" sz="1100" kern="0" dirty="0" smtClean="0"/>
                  <a:t>=[</a:t>
                </a:r>
                <a:r>
                  <a:rPr lang="en-US" altLang="zh-CN" sz="1100" kern="0" dirty="0" smtClean="0"/>
                  <a:t>LTF80M_4x_left</a:t>
                </a:r>
                <a:r>
                  <a:rPr lang="en-US" altLang="zh-CN" sz="1100" b="0" kern="0" dirty="0" smtClean="0"/>
                  <a:t>,</a:t>
                </a:r>
                <a:r>
                  <a:rPr lang="en-US" altLang="zh-CN" sz="1100" b="0" kern="0" dirty="0"/>
                  <a:t> zeros(1,5), </a:t>
                </a:r>
                <a:r>
                  <a:rPr lang="en-US" altLang="zh-CN" sz="1100" kern="0" dirty="0" smtClean="0"/>
                  <a:t>LTF80M_4x_right</a:t>
                </a:r>
                <a:r>
                  <a:rPr lang="en-US" sz="1100" kern="0" dirty="0" smtClean="0"/>
                  <a:t>]</a:t>
                </a:r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/>
                  <a:t>LTF80M_4x_left </a:t>
                </a:r>
                <a:r>
                  <a:rPr lang="en-US" sz="1100" b="0" kern="0" dirty="0" smtClean="0"/>
                  <a:t>=[</a:t>
                </a:r>
                <a:r>
                  <a:rPr lang="en-US" altLang="zh-CN" sz="1100" b="0" dirty="0" smtClean="0"/>
                  <a:t>-</a:t>
                </a:r>
                <a:r>
                  <a:rPr lang="en-US" altLang="zh-CN" sz="1100" b="0" dirty="0"/>
                  <a:t>1  -1  -1  +1  +1  -1  +1  +1  +1  -1  -1  +1  +1  +1  +1  +1  -1  +1  +1  -1  -1  -1  -1  -1  +1  -1  +1  -1  +1  +1  +1  -1  -1  -1  +1  -1  +1  +1  -1  +1  -1  -1  +1  +1  +1  -1  +1  -1  -1  -1  -1  -1  -1  -1  +1  +1  -1  -1  -1  +1  +1  -1  -1  -1  -1  -1  +1  +1  +1  -1  +1  -1  +1  -1  +1  +1  -1  +1  +1  -1  +1  -1  -1  -1  -1  -1  +1  +1  -1  +1  -1  +1  -1  -1  +1  +1  -1  -1  -1  -1  -1  +1  -1  -1  +1  +1  -1  +1  +1  -1  +1  -1  -1  +1  +1  -1  -1  +1  -1  -1  -1  +1  -1  +1  -1  -1  -1  -1  +1  +1  +1  +1  +1  +1  +1  -1  +1  +1  -1  -1  -1  +1  -1  -1  +1  +1  -1  +1  -1  +1  +1  +1  -1  -1  +1  -1  +1  -1  -1  -1  -1  -1  -1  +1  -1  -1  +1  -1  -1  -1  -1  +1  +1  +1  +1  -1  -1  +1  -1  -1  -1  -1  +1  -1  +1  -1  +1  -1  -1  +1  +1  -1  +1  +1  -1  -1  +1  -1  +1  -1  -1  +1  -1  -1  -1  -1  -1  -1  -1  +1  +1  +1  -1  -1  -1  -1  +1  -1  +1  -1  -1  +1  +1  +1  +1  +1  +1  -1  -1  +1  +1  -1  +1  -1  +1  +1  +1  -1  -1  +1  +1  +1  +1  +1  -1  +1  -1  -1  +1  +1  -1  -1  +1  +1  +1  -1  +1  -1  +1  +1  -1  -1  +1  +1  +1  +1  +1  +1  -1  -1  +1  -1  +1  -1  -1  -1  -1  +1  +1  +1  -1  -1  -1  -1  -1  -1  -1  +1  -1  -1  +1  -1  +1  -1  -1  +1  +1  -1  +1  +1  -1  -1  +1  -1  +1  -1  +1  -1  -1  -1  -1  +1  -1  -1  +1  +1  +1  +1  -1  -1  -1  -1  +1  -1  -1  +1  -1  -1  -1  -1  -1  -1  +1  -1  +1  -1  -1  +1  +1  +1  -1  +1  -1  +1  +1  -1  -1  +1  -1  -1  -1  +1  +1  -1  -1  -1  +1  +1  -1  +1  +1  -1  +1  -1  -1  +1  +1  +1  -1  +1  -1  +1  -1  +1  -1  -1  -1  -1  -1  -1  -1  +1  +1  -1  -1  +1  +1  -1  +1  +1  +1  +1  +1  -1  -1  +1  +1  -1  +1  -1  +1  -1  -1  +1  +1  +1  +1  +1  -1  +1  -1  -1  +1  -1  -1  +1  -1  +1  -1  +1  -1  -1  -1  +1  +1  +1  +1  +1  -1  -1  +1  +1  +1  -1  -1  +1  +1  +1  +1  +1  +1  +1  -1  +1  -1  -1  -1  +1  +1  -1  +1  -1  -1  +1  -1  +1  +1  +1  -1  -1  -1  +1  -1  +1  -1  +1  +1  +1  +1  +1  -1  -1  +1  -1  -1  -1  -1  -1  +1  +1  -1  -1  -1  +1  -1  -1  +1  +1  +1  -1  +1  -1  +1  -1  +1  +1  +1  +1 </a:t>
                </a:r>
                <a:r>
                  <a:rPr lang="en-US" altLang="zh-CN" sz="1100" b="0" dirty="0" smtClean="0"/>
                  <a:t>]</a:t>
                </a:r>
                <a:endParaRPr lang="en-US" altLang="zh-CN" sz="1100" b="0" dirty="0"/>
              </a:p>
              <a:p>
                <a:pPr marL="0" indent="0">
                  <a:lnSpc>
                    <a:spcPct val="70000"/>
                  </a:lnSpc>
                </a:pPr>
                <a:r>
                  <a:rPr lang="en-US" altLang="zh-CN" sz="1100" kern="0" dirty="0" smtClean="0"/>
                  <a:t>LTF80M_4x_right</a:t>
                </a:r>
                <a:r>
                  <a:rPr lang="en-US" altLang="zh-CN" sz="900" kern="0" dirty="0" smtClean="0"/>
                  <a:t> </a:t>
                </a:r>
                <a:r>
                  <a:rPr lang="en-US" altLang="zh-CN" sz="1100" b="0" kern="0" dirty="0" smtClean="0"/>
                  <a:t>=[  +1  +1  +1  -1  -1  +1  -1  -1  -1  +1  +1  +1  -1  -1  +1  -1  -1  -1  +1  +1  -1  -1  -1  -1  -1  +1  -1  -1  +1  +1  +1  +1  +1  -1  +1  -1  +1  -1  -1  -1  +1  +1  +1  -1  +1  -1  -1  +1  -1  +1  +1  -1  -1  -1  +1  -1  +1  +1  +1  +1  +1  +1  +1  -1  -1  +1  +1  +1  -1  -1  +1  +1  +1  +1  +1  -1  -1  -1  +1  -1  +1  -1  +1  -1  -1  +1  -1  -1  +1  -1  +1  +1  +1  +1  +1  -1  -1  +1  -1  +1  -1  +1  +1  -1  -1  +1  +1  +1  +1  +1  -1  +1  +1  -1  -1  +1  +1  -1  -1  -1  -1  -1  -1  -1  +1  -1  +1  -1  +1  -1  +1  +1  +1  -1  -1  +1  -1  +1  +1  -1  +1  +1  -1  -1  -1  +1  +1  -1  -1  -1  +1  -1  -1  +1  +1  -1  +1  -1  +1  +1  +1  -1  -1  +1  -1  +1  -1  -1  -1  -1  -1  -1  +1  -1  -1  +1  -1  -1  -1  -1  +1  +1  +1  +1  -1  -1  +1  -1  -1  -1  -1  +1  -1  +1  -1  +1  -1  -1  +1  +1  -1  +1  +1  -1  -1  +1  -1  +1  -1  -1  +1  -1  -1  -1  -1  -1  -1  -1  +1  +1  +1  -1  -1  -1  -1  +1  -1  +1  -1  -1  +1  +1  +1  +1  +1  +1  -1  -1  +1  +1  -1  +1  -1  +1  +1  +1  -1  -1  +1  +1  -1  -1  +1  +1  -1  +1  -1  -1  -1  +1  +1  -1  -1  -1  +1  -1  +1  -1  -1  +1  +1  -1  -1  -1  -1  -1  -1  +1  +1  -1  +1  -1  +1  +1  +1  +1  -1  -1  -1  +1  +1  +1  +1  +1  +1  +1  -1  +1  +1  -1  +1  -1  +1  +1  -1  -1  +1  -1  -1  +1  +1  -1  +1  -1  +1  -1  +1  +1  +1  +1  -1  +1  +1  -1  -1  -1  -1  +1  +1  +1  +1  -1  +1  +1  -1  +1  +1  +1  +1  +1  +1  -1  +1  -1  +1  +1  -1  -1  -1  +1  -1  +1  -1  -1  +1  +1  -1  +1  +1  +1  -1  -1  +1  -1  -1  -1  -1  -1  -1  -1  +1  +1  +1  +1  -1  +1  -1  +1  +1  +1  -1  +1  +1  -1  -1  +1  +1  -1  +1  -1  -1  +1  -1  -1  +1  +1  -1  +1  +1  +1  +1  +1  -1  -1  +1  +1  -1  +1  -1  +1  -1  -1  +1  +1  +1  +1  +1  -1  +1  -1  -1  +1  -1  -1  +1  -1  +1  -1  +1  -1  -1  -1  +1  +1  +1  +1  +1  -1  -1  +1  +1  +1  -1  -1  +1  +1  +1  +1  +1  +1  +1  -1  +1  -1  -1  -1  +1  +1  -1  +1  -1  -1  +1  -1  +1  +1  +1  -1  -1  -1  +1  -1  +1  -1  +1  +1  +1  +1  +1  -1  -1  +1  -1  -1  -1  -1  -1  +1  +1  -1  -1  -1  +1  -1  -1  +1  +1  +1 ]</a:t>
                </a:r>
                <a:endParaRPr lang="en-US" altLang="zh-CN" sz="1100" b="0" dirty="0" smtClean="0"/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C71180A7-BA33-8844-A444-2E0D4B312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259" y="1558797"/>
                <a:ext cx="8763000" cy="4566635"/>
              </a:xfrm>
              <a:prstGeom prst="rect">
                <a:avLst/>
              </a:prstGeom>
              <a:blipFill rotWithShape="0">
                <a:blip r:embed="rId2"/>
                <a:stretch>
                  <a:fillRect l="-209" t="-1602" r="-556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127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74813</TotalTime>
  <Words>3102</Words>
  <Application>Microsoft Office PowerPoint</Application>
  <PresentationFormat>全屏显示(4:3)</PresentationFormat>
  <Paragraphs>435</Paragraphs>
  <Slides>14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1" baseType="lpstr">
      <vt:lpstr>Arial Unicode MS</vt:lpstr>
      <vt:lpstr>FrutigerNext LT Bold</vt:lpstr>
      <vt:lpstr>FrutigerNext LT Medium</vt:lpstr>
      <vt:lpstr>MS Gothic</vt:lpstr>
      <vt:lpstr>MS PGothic</vt:lpstr>
      <vt:lpstr>黑体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9_主题1</vt:lpstr>
      <vt:lpstr>1_Office Theme</vt:lpstr>
      <vt:lpstr>Equation</vt:lpstr>
      <vt:lpstr>4x EHT-LTFs Sequences Design</vt:lpstr>
      <vt:lpstr>Abstract</vt:lpstr>
      <vt:lpstr>Introduction</vt:lpstr>
      <vt:lpstr>Introduction</vt:lpstr>
      <vt:lpstr>Design Methods</vt:lpstr>
      <vt:lpstr>Sequences Design Considerations</vt:lpstr>
      <vt:lpstr>320MHz 4x EHT-LTF </vt:lpstr>
      <vt:lpstr>320MHz 4x EHT-LTF </vt:lpstr>
      <vt:lpstr>320MHz 4x EHT-LTF </vt:lpstr>
      <vt:lpstr>New Sequences Simulation Results:</vt:lpstr>
      <vt:lpstr>New Sequences Simulation Results:</vt:lpstr>
      <vt:lpstr>Conclusion</vt:lpstr>
      <vt:lpstr>Reference</vt:lpstr>
      <vt:lpstr>Straw Poll 1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liuchenchen</cp:lastModifiedBy>
  <cp:revision>1696</cp:revision>
  <cp:lastPrinted>1601-01-01T00:00:00Z</cp:lastPrinted>
  <dcterms:created xsi:type="dcterms:W3CDTF">2015-10-31T00:33:08Z</dcterms:created>
  <dcterms:modified xsi:type="dcterms:W3CDTF">2020-10-15T06:25:33Z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(3)nyO1n/ORmkgXt/wn+Jc7Kw5tqFYq6Ydqn1lLdodRHwwANupTJzwYmNC7trbbirESBV/qmAXB
/LsSIB4PAlFKDu2p/P6sYfZoRE5N1WtmFxCeKXAnkTdeYwRc6uSKNkUIf6BqWoPcLJQac+VH
c7awlxuRD5XbDtT8z9s2D2xKXEqyhldu/q2SnflgzQwIuwKVpZWs83SfHq/zo/3r8SiFboSh
MqySGOqV3u1k9WJdsy</vt:lpwstr>
  </property>
  <property fmtid="{D5CDD505-2E9C-101B-9397-08002B2CF9AE}" pid="3" name="_2015_ms_pID_7253431">
    <vt:lpwstr>97um+xgwTthnnIog//R1zmjtKBaJfWqqjixXYTEYEmtkwU70Obdsjn
GkZjbNbLLC4kCrdoU023bBDalf7rUABRYjOeybNh4d7V35CWIsjgROzskvSzz/DB/WuguV87
USWDUiL7UoBGUszwkR4JeZQ3o+cMXJ2Cefp6kG2MiBg4vWkmzEoi6tADvgHUj+jbmgvXG4/e
bScKKdMk8R+CZIyLJV55QdTFS81/H9UwGKNR</vt:lpwstr>
  </property>
  <property fmtid="{D5CDD505-2E9C-101B-9397-08002B2CF9AE}" pid="4" name="_2015_ms_pID_7253432">
    <vt:lpwstr>fw==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1602548896</vt:lpwstr>
  </property>
</Properties>
</file>