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1" r:id="rId3"/>
  </p:sldMasterIdLst>
  <p:notesMasterIdLst>
    <p:notesMasterId r:id="rId23"/>
  </p:notesMasterIdLst>
  <p:handoutMasterIdLst>
    <p:handoutMasterId r:id="rId24"/>
  </p:handoutMasterIdLst>
  <p:sldIdLst>
    <p:sldId id="256" r:id="rId4"/>
    <p:sldId id="375" r:id="rId5"/>
    <p:sldId id="376" r:id="rId6"/>
    <p:sldId id="417" r:id="rId7"/>
    <p:sldId id="337" r:id="rId8"/>
    <p:sldId id="418" r:id="rId9"/>
    <p:sldId id="388" r:id="rId10"/>
    <p:sldId id="445" r:id="rId11"/>
    <p:sldId id="446" r:id="rId12"/>
    <p:sldId id="447" r:id="rId13"/>
    <p:sldId id="448" r:id="rId14"/>
    <p:sldId id="439" r:id="rId15"/>
    <p:sldId id="419" r:id="rId16"/>
    <p:sldId id="449" r:id="rId17"/>
    <p:sldId id="444" r:id="rId18"/>
    <p:sldId id="450" r:id="rId19"/>
    <p:sldId id="438" r:id="rId20"/>
    <p:sldId id="443" r:id="rId21"/>
    <p:sldId id="382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>
        <p:scale>
          <a:sx n="77" d="100"/>
          <a:sy n="77" d="100"/>
        </p:scale>
        <p:origin x="127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</a:t>
            </a:r>
            <a:r>
              <a:rPr lang="en-GB" dirty="0" err="1" smtClean="0">
                <a:solidFill>
                  <a:srgbClr val="FFFFFF"/>
                </a:solidFill>
              </a:rPr>
              <a:t>etc</a:t>
            </a:r>
            <a:r>
              <a:rPr lang="en-GB" dirty="0" smtClean="0">
                <a:solidFill>
                  <a:srgbClr val="FFFFFF"/>
                </a:solidFill>
              </a:rPr>
              <a:t>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dirty="0" smtClean="0"/>
              <a:t> Liang, et al.,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6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87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3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8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Chenchen Liu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1073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rgbClr val="000000"/>
                </a:solidFill>
                <a:cs typeface="Arial Unicode MS" charset="0"/>
              </a:rPr>
              <a:t>1073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r2</a:t>
            </a:r>
          </a:p>
        </p:txBody>
      </p:sp>
    </p:spTree>
    <p:extLst>
      <p:ext uri="{BB962C8B-B14F-4D97-AF65-F5344CB8AC3E}">
        <p14:creationId xmlns:p14="http://schemas.microsoft.com/office/powerpoint/2010/main" val="40804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7417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Chenchen Liu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liuchenchen1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Bo Gong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290" y="838200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437209" y="1366187"/>
            <a:ext cx="4344194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Multi-RU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294055"/>
              </p:ext>
            </p:extLst>
          </p:nvPr>
        </p:nvGraphicFramePr>
        <p:xfrm>
          <a:off x="656319" y="1907202"/>
          <a:ext cx="4217305" cy="4161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0646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592136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814185"/>
                <a:gridCol w="814185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  <a:gridCol w="6661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LTF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7.43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9.10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8.86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7.14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50496"/>
              </p:ext>
            </p:extLst>
          </p:nvPr>
        </p:nvGraphicFramePr>
        <p:xfrm>
          <a:off x="5257800" y="1907202"/>
          <a:ext cx="3657600" cy="19338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3413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83382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837865"/>
                <a:gridCol w="837865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  <a:gridCol w="7250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BPSK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Opt1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Opt2A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Opt2B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2*996 + </a:t>
                      </a:r>
                      <a:r>
                        <a:rPr lang="en-US" sz="12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9.50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9.06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7.39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7.12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7.32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1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895600" y="1135980"/>
            <a:ext cx="3810000" cy="476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Worst case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656980" y="648474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387946"/>
              </p:ext>
            </p:extLst>
          </p:nvPr>
        </p:nvGraphicFramePr>
        <p:xfrm>
          <a:off x="762000" y="1752600"/>
          <a:ext cx="7608888" cy="4235762"/>
        </p:xfrm>
        <a:graphic>
          <a:graphicData uri="http://schemas.openxmlformats.org/drawingml/2006/table">
            <a:tbl>
              <a:tblPr firstRow="1" firstCol="1" bandRow="1"/>
              <a:tblGrid>
                <a:gridCol w="1403415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610524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809511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580046"/>
                <a:gridCol w="631324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838152"/>
                <a:gridCol w="872804"/>
                <a:gridCol w="872804"/>
                <a:gridCol w="990308"/>
              </a:tblGrid>
              <a:tr h="51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 Case2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altLang="zh-CN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3.78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3.78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3.78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4.63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5.12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5.12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4.62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6.90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5.99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5.37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5.54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5.27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5.27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4.98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5.76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7.83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5.27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5.27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7.08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5.42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5.45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7.57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5.71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8.97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7.85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7.95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7.74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5.98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5.89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8.25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8.21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6.53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6.66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6.03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9.09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8.97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9.55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8.98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9.34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8.47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9.25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RU3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8.02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9.09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8.85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9.10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8.17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6.07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4x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EHT-LTF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2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The topic for 320M EHT-LTF has been stuck for about three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Many people such </a:t>
            </a:r>
            <a:r>
              <a:rPr lang="en-US" altLang="zh-CN" sz="2000" dirty="0"/>
              <a:t>as </a:t>
            </a:r>
            <a:r>
              <a:rPr lang="en-US" altLang="zh-CN" sz="2000" dirty="0" err="1" smtClean="0"/>
              <a:t>Jinyoung</a:t>
            </a:r>
            <a:r>
              <a:rPr lang="en-US" altLang="zh-CN" sz="2000" dirty="0" smtClean="0"/>
              <a:t>(LG), Ron and Leo(BRCM), </a:t>
            </a:r>
            <a:r>
              <a:rPr lang="en-US" altLang="zh-CN" sz="2000" dirty="0" err="1" smtClean="0"/>
              <a:t>Dandan</a:t>
            </a:r>
            <a:r>
              <a:rPr lang="en-US" altLang="zh-CN" sz="2000" dirty="0" smtClean="0"/>
              <a:t> Liang and me(Huawei) 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have done a lot of work on this topic.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 err="1" smtClean="0"/>
              <a:t>Jinyoung’s</a:t>
            </a:r>
            <a:r>
              <a:rPr lang="en-US" altLang="zh-CN" sz="2000" dirty="0" smtClean="0"/>
              <a:t> proposal on 320M 1x LTF has passed the motion. But 2x and 4x has no progress at all.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We should move forward and settle it down for the first EHT standard draft version since 320M is one of most important feature of EHT.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In order to make progress, we verified all the proposed sequence and picked the following 320M LTF sequence for 4x and 2x which has the best PAPR performance.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526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4725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805" y="11430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and 2x EHT-LTF </a:t>
            </a:r>
            <a:r>
              <a:rPr lang="en-US" altLang="zh-CN" dirty="0"/>
              <a:t>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47780" y="1949042"/>
                <a:ext cx="8458995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-1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endParaRPr lang="en-US" altLang="zh-CN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/>
                  <a:t>LTF320_2x =  </a:t>
                </a:r>
                <a:r>
                  <a:rPr lang="en-US" altLang="zh-CN" sz="1100" b="0" kern="0" dirty="0"/>
                  <a:t>[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200" b="0" kern="0" dirty="0"/>
                  <a:t>[C(1)*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(1:245), C(2)*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(246:500), 0, C(3)*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(502:756), C(4)*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(757:1001)],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200" b="0" kern="0" dirty="0"/>
                  <a:t>[C(5)*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(1:245), C(6)*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(246:500), 0, C(7)*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(502:756), C(8)*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(757:1001)],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200" b="0" kern="0" dirty="0"/>
                  <a:t>[C(9)*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(1:245), C(10)*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(246:500), 0, C(11)*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(502:756), C(12)*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(757:1001)],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200" b="0" kern="0" dirty="0"/>
                  <a:t>[C(13)*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(1:245), C(14)*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(246:500), 0, C(15)*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(502:756), C(16)*</a:t>
                </a:r>
                <a:r>
                  <a:rPr lang="en-US" altLang="zh-CN" sz="1200" kern="0" dirty="0"/>
                  <a:t>LTF80_2x</a:t>
                </a:r>
                <a:r>
                  <a:rPr lang="en-US" altLang="zh-CN" sz="1200" b="0" kern="0" dirty="0"/>
                  <a:t>(757:1001)] </a:t>
                </a:r>
                <a:r>
                  <a:rPr lang="en-US" altLang="zh-CN" sz="1200" b="0" kern="0" dirty="0" smtClean="0"/>
                  <a:t>];</a:t>
                </a:r>
                <a:endParaRPr lang="en-US" altLang="zh-CN" sz="12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/>
                  <a:t>where</a:t>
                </a:r>
                <a:r>
                  <a:rPr lang="en-US" altLang="zh-CN" sz="1100" kern="0" dirty="0"/>
                  <a:t>, </a:t>
                </a:r>
                <a:r>
                  <a:rPr lang="en-US" altLang="zh-CN" sz="1100" b="0" kern="0" dirty="0" smtClean="0"/>
                  <a:t>C </a:t>
                </a:r>
                <a:r>
                  <a:rPr lang="en-US" altLang="zh-CN" sz="1100" b="0" kern="0" dirty="0"/>
                  <a:t>= [+1 +1 +1 +1,  +1 -1 +1 -1,  +1 -1 -1 +1,  +1 +1 -1 -1</a:t>
                </a:r>
                <a:r>
                  <a:rPr lang="en-US" altLang="zh-CN" sz="1100" b="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endParaRPr lang="en-US" altLang="zh-CN" sz="1100" b="0" kern="0" dirty="0"/>
              </a:p>
              <a:p>
                <a:pPr marL="0" indent="0">
                  <a:lnSpc>
                    <a:spcPct val="7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i="1" kern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i="1" kern="0" dirty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i="1" kern="0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i="1" kern="0" dirty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altLang="zh-CN" sz="1100" kern="0" dirty="0"/>
                  <a:t>=[LTF80M_4x_left,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LTF80M_4x_right]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altLang="zh-CN" sz="1000" b="0" kern="0" dirty="0"/>
                  <a:t>=[+1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000" b="0" kern="0" dirty="0"/>
                  <a:t> -1  +1  -1  +1  +1  -1  -1  -1  +1  -1  -1]</a:t>
                </a:r>
              </a:p>
              <a:p>
                <a:pPr marL="0" indent="0">
                  <a:lnSpc>
                    <a:spcPct val="70000"/>
                  </a:lnSpc>
                </a:pPr>
                <a:endParaRPr lang="en-US" altLang="zh-CN" sz="10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7780" y="1949042"/>
                <a:ext cx="8458995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16" t="-1602" r="-505" b="-146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8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34796"/>
            <a:ext cx="7770813" cy="1065213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2020-07</a:t>
            </a:r>
            <a:endParaRPr lang="en-GB" altLang="zh-C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C71180A7-BA33-8844-A444-2E0D4B3126DD}"/>
              </a:ext>
            </a:extLst>
          </p:cNvPr>
          <p:cNvSpPr txBox="1">
            <a:spLocks/>
          </p:cNvSpPr>
          <p:nvPr/>
        </p:nvSpPr>
        <p:spPr bwMode="auto">
          <a:xfrm>
            <a:off x="228600" y="1627382"/>
            <a:ext cx="8458995" cy="45666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70000"/>
              </a:lnSpc>
            </a:pPr>
            <a:r>
              <a:rPr lang="en-US" altLang="zh-CN" sz="1100" kern="0" dirty="0" smtClean="0"/>
              <a:t>LTF80M_4x_right</a:t>
            </a:r>
            <a:r>
              <a:rPr lang="en-US" altLang="zh-CN" sz="900" kern="0" dirty="0" smtClean="0"/>
              <a:t> </a:t>
            </a:r>
            <a:r>
              <a:rPr lang="en-US" altLang="zh-CN" sz="1000" b="0" kern="0" dirty="0" smtClean="0"/>
              <a:t>=[ -</a:t>
            </a:r>
            <a:r>
              <a:rPr lang="en-US" altLang="zh-CN" sz="1000" b="0" kern="0" dirty="0"/>
              <a:t>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</a:t>
            </a:r>
            <a:r>
              <a:rPr lang="en-US" altLang="zh-CN" sz="1000" b="0" kern="0" dirty="0" smtClean="0"/>
              <a:t>  -</a:t>
            </a:r>
            <a:r>
              <a:rPr lang="en-US" altLang="zh-CN" sz="1000" b="0" kern="0" dirty="0"/>
              <a:t>1  +1  +1  -1  +1  +1  +1  +1  -1 </a:t>
            </a:r>
            <a:r>
              <a:rPr lang="en-US" altLang="zh-CN" sz="1000" b="0" kern="0" dirty="0" smtClean="0"/>
              <a:t>]</a:t>
            </a:r>
          </a:p>
          <a:p>
            <a:pPr marL="0" indent="0">
              <a:lnSpc>
                <a:spcPct val="70000"/>
              </a:lnSpc>
            </a:pPr>
            <a:endParaRPr lang="en-US" altLang="zh-CN" sz="1000" b="0" kern="0" dirty="0"/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100" dirty="0"/>
              <a:t>LTF80_2x</a:t>
            </a:r>
            <a:r>
              <a:rPr lang="en-US" altLang="zh-CN" sz="1100" b="0" dirty="0"/>
              <a:t> </a:t>
            </a:r>
            <a:r>
              <a:rPr lang="en-US" altLang="zh-CN" sz="1000" b="0" dirty="0"/>
              <a:t>= </a:t>
            </a:r>
            <a:r>
              <a:rPr lang="en-US" altLang="zh-CN" sz="1000" b="0" kern="0" dirty="0"/>
              <a:t>[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+1  0 +1  0 +1  0 -1  0 -1  0 +1  0 -1  0 +1  0 +1  0 +1  0 +1  0 -1  0 +1  0 -1  0 +1  0 +1  0 -1  0 -1  0 +1  0 -1  0 -1  0 -1  0 -1  0 -1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-1  0 +1  0 -1  0 +1  0 +1  0 -1  0 -1  0 +1  0 -1  0 +1  0 +1  0 +1  0 +1  0 -1  0 +1  0 -1  0 -1  0 -1  0 +1  0 +1  0 -1  0 +1  0 +1  0 +1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+1  0 -1  0 +1  0 -1  0 -1  0 -1  0 -1  0 -1  0 +1  0 +1  0 -1  0 +1  0 +1  0 -1  0 -1  0 +1  0 +1  0 +1  0 -1  0 -1  0 +1  0 +1  0 -1  0 +1  0 -1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-1  0 -1  0 -1  0 +1  0 -1  0 +1  0 -1  0 -1  0 +1  0 +1  0 -1  0 +1  0 +1  0 +1  0 +1  0 +1  0 -1  0 +1  0 -1  0 -1  0 +1  0 +1  0 -1  0 -1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-1  0 +1  0 +1  0 +1  0 +1  0 -1  0 +1  0 -1  0 -1  0 -1  0 +1  0 +1  0 -1  0 +1  0 +1  0 +1  0 +1  0 +1  0 -1  0 +1  0 -1  0 -1  0 -1  0 +1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+1  0 +1  0 -1  0 -1  0 +1  0 -1  0 +1  0 +1  0 +1  0 +1  0 -1  0 +1  0 +1  0 +1  0 +1  0 -1  0 -1  0 +1  0 -1  0 -1  0 -1  0 -1  0 -1  0 +1  0 -1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+1  0 +1  0 +1  0 +1  0 -1  0 -1  0 +1  0 -1  0 +1  0 +1  0 +1  0 +1  0 -1  0 +1  0 -1  0 -1  0 -1  0 +1  0 +1  0 -1  0 +1  0 +1  0 +1  0 +1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-1  0 +1  0 -1  0 +1  0 +1  0 +1  0 -1  0 +1  0 -1  0 +1  0 +1  0 +1  0 -1  0 -1  0 +1  0 -1  0 +1  0 +1  0 +1  0 -1  0 -1  0 +1  0 -1  0 +1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+1  0 +1  0 -1  0 +1  0 +1  0 +1  0 +1  0 -1  0 -1  0 +1  0 -1  0 -1  0 -1  0 -1  0 -1  0 +1  0 -1  0 +1  0 -1  0 -1  0 -1  0 +1  0 +1  0 -1  0 +1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-1  0 -1  0 -1  0 -1  0 +1  0 -1  0 +1  0 +1  0 +1  0 -1  0 -1  0 +1  0 -1  0 -1  0 -1  0 -1  0 -1  0 +1  0 -1  0 +1  0 +1  0 -1  0 -1  0 +1  0  0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 0  0 -1  0 -1  0 -1  0 -1  0 -1  0 -1  0 -1  0 +1  0 +1  0 -1  0 +1  0 -1  0 -1  0 -1  0 -1  0 +1  0 -1  0 +1  0 -1  0 -1  0 +1  0 +1  0 -1  0 +1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+1  0 +1  0 +1  0 -1  0 +1  0 -1  0 +1  0 -1  0 -1  0 +1  0 +1  0 -1  0 +1  0 -1  0 -1  0 -1  0 -1  0 +1  0 -1  0 +1  0 +1  0 +1  0 -1  0 -1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0 -1  0 -1  0 -1  0 -1  0 -1  0 +1  0 -1  0 +1  0 -1  0 -1  0 -1  0 -1  0 -1  0 +1  0 -1  0 +1  0 +1  0 -1  0 -1  0 +1  0 +1  0 -1  0 -1  0 -1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+1  0 -1  0 +1  0 -1  0 -1  0 -1  0 -1  0 +1  0 -1  0 +1  0 -1  0 -1  0 +1  0 +1  0 -1  0 +1  0 +1  0 +1  0 +1  0 +1  0 -1  0 +1  0 -1  0 -1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+1  0 -1  0 -1  0 +1  0 -1  0 +1  0 +1  0 +1  0 +1  0 -1  0 +1  0 -1  0 -1  0 -1  0 +1  0 +1  0 -1  0 +1  0 +1  0 +1  0 +1  0 +1  0 -1  0 +1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0 -1  0 +1  0 +1  0 +1  0 +1  0 +1  0 +1  0 -1  0 -1  0 +1  0 -1  0 +1  0 +1  0 +1  0 +1  0 -1  0 +1  0 +1  0 +1  0 +1  0 -1  0 -1  0 +1  0 -1  0 -1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0 -1  0 -1  0 -1  0 +1  0 -1  0 +1  0 +1  0 +1  0 +1  0 -1  0 -1  0 +1  0 -1  0 +1  0 +1  0 +1  0 +1  0 -1  0 +1  0 -1  0 -1  0 -1  0 +1  0 +1  0 -1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+1  0 +1  0 +1  0 +1  0 -1  0 +1  0 -1  0 +1  0 +1  0 -1  0 -1  0 +1  0 +1  0 +1  0 -1  0 -1  0 -1  0 +1  0 -1  0 +1  0 -1  0 -1  0 -1  0 +1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0 -1  0 +1  0 -1  0 -1  0 -1  0 -1  0 +1  0 -1  0 -1  0 -1  0 -1  0 +1  0 +1  0 -1  0 +1  0 +1  0 +1  0 +1  0 +1  0 -1  0 +1  0 +1  0 +1  0 +1 ...</a:t>
            </a:r>
          </a:p>
          <a:p>
            <a:pPr marL="0" indent="0">
              <a:lnSpc>
                <a:spcPct val="40000"/>
              </a:lnSpc>
              <a:buNone/>
            </a:pPr>
            <a:r>
              <a:rPr lang="en-US" altLang="zh-CN" sz="1000" b="0" kern="0" dirty="0"/>
              <a:t>  0 +1  0 -1  0 -1  0 +1  0 -1  0 +1  0 +1  0 +1  0 +1  0 -1  0 +1  0 -1  0 -1  0 -1  0 +1  0 +1  0 -1  0 +1  0 +1  0 +1  0 +1  0 +1  0 -1  0 +1  0 +1];</a:t>
            </a:r>
          </a:p>
          <a:p>
            <a:pPr marL="0" indent="0">
              <a:lnSpc>
                <a:spcPct val="40000"/>
              </a:lnSpc>
            </a:pPr>
            <a:endParaRPr lang="en-US" altLang="zh-CN" sz="1000" b="0" kern="0" dirty="0"/>
          </a:p>
          <a:p>
            <a:pPr marL="0" indent="0">
              <a:lnSpc>
                <a:spcPct val="50000"/>
              </a:lnSpc>
            </a:pPr>
            <a:endParaRPr lang="en-US" altLang="zh-CN" sz="1000" b="0" kern="0" dirty="0"/>
          </a:p>
        </p:txBody>
      </p:sp>
    </p:spTree>
    <p:extLst>
      <p:ext uri="{BB962C8B-B14F-4D97-AF65-F5344CB8AC3E}">
        <p14:creationId xmlns:p14="http://schemas.microsoft.com/office/powerpoint/2010/main" val="33702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664" y="16002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14004" y="25146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4x EHT-LTF = [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</a:t>
            </a:r>
            <a:r>
              <a:rPr lang="en-US" altLang="zh-CN" sz="1600" b="0" dirty="0">
                <a:solidFill>
                  <a:schemeClr val="tx1"/>
                </a:solidFill>
              </a:rPr>
              <a:t> 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   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];   </a:t>
            </a: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1 -1  -1 1 -1 -1 -1 -1 -1 -1 1 -1 -1 1 1 1 1]</a:t>
            </a:r>
          </a:p>
          <a:p>
            <a:endParaRPr lang="en-US" altLang="zh-CN" sz="1200" b="0" dirty="0">
              <a:solidFill>
                <a:srgbClr val="FF0000"/>
              </a:solidFill>
            </a:endParaRPr>
          </a:p>
          <a:p>
            <a:endParaRPr lang="en-US" altLang="zh-CN" sz="1200" kern="0" dirty="0">
              <a:solidFill>
                <a:srgbClr val="FF0000"/>
              </a:solidFill>
            </a:endParaRP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1932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5593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806" y="9603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7806" y="2090546"/>
                <a:ext cx="8535194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where, C =[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 </a:t>
                </a:r>
                <a:r>
                  <a:rPr lang="en-US" altLang="zh-CN" sz="1100" kern="0" dirty="0" smtClean="0"/>
                  <a:t>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b="0" kern="0" dirty="0" smtClean="0"/>
                  <a:t>],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b="0" kern="0" dirty="0"/>
                  <a:t> zeros(1,5),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000" b="0" kern="0" dirty="0" smtClean="0"/>
                  <a:t>=[</a:t>
                </a:r>
                <a:r>
                  <a:rPr lang="en-US" altLang="zh-CN" sz="1000" b="0" dirty="0" smtClean="0"/>
                  <a:t>-</a:t>
                </a:r>
                <a:r>
                  <a:rPr lang="en-US" altLang="zh-CN" sz="1000" b="0" dirty="0"/>
                  <a:t>1  -1  -1  +1  +1  -1  +1  +1  +1  -1  -1  +1  +1  +1  +1  +1  -1  +1  +1  -1  -1  -1  -1  -1  +1  -1  +1  -1  +1  +1  +1  -1  -1  -1  +1  -1  +1  +1  -1  +1  -1  -1  +1  +1  +1  -1  +1  -1  -1  -1  -1  -1  -1  -1  +1  +1  -1  -1  -1  +1  +1  -1  -1  -1  -1  -1  +1  +1  +1  -1  +1  -1  +1  -1  +1  +1  -1  +1  +1  -1  +1  -1  -1  -1  -1  -1  +1  +1  -1  +1  -1  +1  -1  -1  +1  +1  -1  -1  -1  -1  -1  +1  -1  -1  +1  +1  -1  +1  +1  -1  +1  -1  -1  +1  +1  -1  -1  +1  -1  -1  -1  +1  -1  +1  -1  -1  -1  -1  +1  +1  +1  +1  +1  +1  +1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+1  +1  +1  -1  +1  -1  -1  +1  +1  -1  -1  +1  +1  +1  -1  +1  -1  +1  +1  -1  -1  +1  +1  +1  +1  +1  +1  -1  -1  +1  -1  +1  -1  -1  -1  -1  +1  +1  +1  -1  -1  -1  -1  -1  -1  -1  +1  -1  -1  +1  -1  +1  -1  -1  +1  +1  -1  +1  +1  -1  -1  +1  -1  +1  -1  +1  -1  -1  -1  -1  +1  -1  </a:t>
                </a:r>
                <a:r>
                  <a:rPr lang="en-US" altLang="zh-CN" sz="1000" b="0" dirty="0" smtClean="0"/>
                  <a:t> -</a:t>
                </a:r>
                <a:r>
                  <a:rPr lang="en-US" altLang="zh-CN" sz="1000" b="0" dirty="0"/>
                  <a:t>1  +1  +1  +1  +1  -1  -1  -1  -1  +1  -1  -1  +1  -1  -1  -1  -1  -1  -1  +1  -1  +1  -1  -1  +1  +1  +1  -1  +1  -1  +1  +1  -1  -1  +1  -1  -1  -1  +1  +1  -1  -1  -1  +1  +1  -1  +1  +1  -1  +1  -1  -1  +1  +1  +1  -1  +1  -1  +1  -1  +1  -1  -1  -1  -1  -1  -1  -1  +1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 -1  +1  -1  +1  </a:t>
                </a:r>
                <a:r>
                  <a:rPr lang="en-US" altLang="zh-CN" sz="1000" b="0" dirty="0" smtClean="0"/>
                  <a:t>  -</a:t>
                </a:r>
                <a:r>
                  <a:rPr lang="en-US" altLang="zh-CN" sz="1000" b="0" dirty="0"/>
                  <a:t>1  +1  +1  +1  +1 </a:t>
                </a:r>
                <a:r>
                  <a:rPr lang="en-US" altLang="zh-CN" sz="1000" b="0" dirty="0" smtClean="0"/>
                  <a:t>]</a:t>
                </a:r>
                <a:endParaRPr lang="en-US" altLang="zh-CN" sz="1000" b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000" b="0" kern="0" dirty="0" smtClean="0"/>
                  <a:t>=[  +1  +1  +1  -1  -1  +1  -1  -1  -1  +1  +1  +1  -1  -1  +1  -1  -1  -1  +1  +1  -1  -1  -1  -1  -1  +1  -1  -1  +1  +1  +1  +1  +1  -1  +1  -1  +1  -1   -1  -1  +1  +1  +1  -1  +1  -1  -1  +1  -1  +1  +1  -1  -1  -1  +1  -1  +1  +1  +1  +1  +1  +1  +1  -1  -1  +1  +1  +1  -1  -1  +1  +1  +1  +1  +1  -1  -1  -1  +1  -1  +1  -1  +1  -1  -1  +1  -1  -1  +1  -1  +1  +1  +1  +1  +1  -1  -1  +1  -1  +1  -1  +1  +1  -1  -1  +1  +1  +1  +1  +1  -1  +1  +1  -1  -1  +1  +1  -1  -1  -1  -1  -1  -1  -1  +1  -1  +1  -1  +1  -1  +1  +1  +1  -1  -1  +1  -1  +1  +1  -1  +1  +1  -1  -1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-1  -1  +1  +1  -1  +1  -1  -1  -1  +1  +1  -1  -1  -1  +1   -1  +1  -1  -1  +1  +1  -1  -1  -1  -1  -1  -1  +1  +1  -1  +1  -1  +1  +1  +1  +1  -1  -1  -1  +1  +1  +1  +1  +1  +1  +1  -1  +1  +1  -1  +1  -1  +1  +1  -1  -1  +1  -1  -1  +1  +1  -1  +1  -1  +1  -1  +1  +1  +1  +1  -1  +1  +1  -1  -1  -1  -1  +1  +1  +1  +1  -1  +1  +1  -1  +1  +1  +1  +1  +1  +1  -1  +1  -1  +1  +1  -1  -1  -1  +1  -1  +1  -1  -1  +1  +1  -1  +1  +1  +1  -1  -1  +1  -1  -1  -1  -1  -1  -1  -1  +1  +1  +1  +1  -1  +1  -1  +1  +1  +1  -1  +1  +1  -1  -1  +1  +1  -1  +1  -1  -1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+1 ]</a:t>
                </a:r>
                <a:endParaRPr lang="en-US" altLang="zh-CN" sz="1000" b="0" dirty="0" smtClean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806" y="2090546"/>
                <a:ext cx="8535194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14" t="-1602" r="-50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内容占位符 2"/>
          <p:cNvSpPr txBox="1">
            <a:spLocks/>
          </p:cNvSpPr>
          <p:nvPr/>
        </p:nvSpPr>
        <p:spPr bwMode="auto">
          <a:xfrm>
            <a:off x="227806" y="1702445"/>
            <a:ext cx="3768695" cy="4429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/>
              <a:t>Option 2B: </a:t>
            </a:r>
          </a:p>
        </p:txBody>
      </p:sp>
    </p:spTree>
    <p:extLst>
      <p:ext uri="{BB962C8B-B14F-4D97-AF65-F5344CB8AC3E}">
        <p14:creationId xmlns:p14="http://schemas.microsoft.com/office/powerpoint/2010/main" val="412535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4x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</a:t>
            </a:r>
          </a:p>
          <a:p>
            <a:r>
              <a:rPr lang="en-US" altLang="zh-CN" dirty="0" smtClean="0"/>
              <a:t>320/160+160MHz</a:t>
            </a:r>
            <a:r>
              <a:rPr lang="en-US" altLang="zh-CN" dirty="0"/>
              <a:t>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4x EHT-LTF sequences has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4x EHT-LTF sequences are </a:t>
            </a:r>
            <a:r>
              <a:rPr lang="en-US" altLang="zh-CN" b="0" dirty="0"/>
              <a:t>proposed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97037"/>
              </p:ext>
            </p:extLst>
          </p:nvPr>
        </p:nvGraphicFramePr>
        <p:xfrm>
          <a:off x="403776" y="2132013"/>
          <a:ext cx="8334860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4x 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</a:t>
            </a:r>
            <a:r>
              <a:rPr lang="en-US" altLang="zh-CN" dirty="0"/>
              <a:t>Based on partial of 80MHz </a:t>
            </a:r>
            <a:r>
              <a:rPr lang="en-US" altLang="zh-CN" dirty="0" smtClean="0"/>
              <a:t>EHT-LTF [3-4]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 smtClean="0"/>
              <a:t>For 4x, repeating </a:t>
            </a:r>
            <a:r>
              <a:rPr lang="en-US" altLang="zh-CN" sz="1400" i="1" u="sng" dirty="0"/>
              <a:t>11ax 80MHz LTF sequences and apply the coefficient value on the first - fifth part of 80MHz LTF</a:t>
            </a:r>
            <a:r>
              <a:rPr lang="en-US" altLang="zh-CN" sz="1400" i="1" u="sng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Option 2: </a:t>
            </a:r>
            <a:r>
              <a:rPr lang="en-US" altLang="zh-CN" dirty="0"/>
              <a:t>New Sequences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/>
              <a:t>Not using 11ax 80MHz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 to construct the 320MHz/160+160MHz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4 &amp; </a:t>
            </a:r>
            <a:r>
              <a:rPr lang="en-US" altLang="zh-CN" sz="1800" b="0" dirty="0" smtClean="0"/>
              <a:t>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309603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1: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1523205" y="1752601"/>
            <a:ext cx="6172200" cy="401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4x </a:t>
            </a:r>
            <a:r>
              <a:rPr lang="en-US" altLang="zh-CN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</a:t>
            </a:r>
            <a:r>
              <a:rPr lang="en-US" altLang="zh-CN" sz="1200" dirty="0" smtClean="0">
                <a:solidFill>
                  <a:srgbClr val="0070C0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Where, Coefficient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-1 -1 -1 -1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1 1 1 1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], 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(-500:-259),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(-258:-17),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(-16:16),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17:258),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(259:500),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943" y="1048309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2A: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-1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100" b="0" kern="0" dirty="0" smtClean="0"/>
                  <a:t>=[+</a:t>
                </a:r>
                <a:r>
                  <a:rPr lang="en-US" sz="1100" b="0" kern="0" dirty="0"/>
                  <a:t>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 -1  +1  -1  +1  +1  -1  -1  -1  +1  -1  -</a:t>
                </a:r>
                <a:r>
                  <a:rPr lang="en-US" sz="1100" b="0" kern="0" dirty="0" smtClean="0"/>
                  <a:t>1]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-</a:t>
                </a:r>
                <a:r>
                  <a:rPr lang="en-US" altLang="zh-CN" sz="1100" b="0" kern="0" dirty="0"/>
                  <a:t>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-1  +1  +1  -1  +1  +1  +1  +1  -1 </a:t>
                </a:r>
                <a:r>
                  <a:rPr lang="en-US" altLang="zh-CN" sz="1100" b="0" kern="0" dirty="0" smtClean="0"/>
                  <a:t>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55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54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7259" y="1115799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2B: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259" y="1558797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where, C =[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 </a:t>
                </a:r>
                <a:r>
                  <a:rPr lang="en-US" altLang="zh-CN" sz="1100" kern="0" dirty="0" smtClean="0"/>
                  <a:t>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b="0" kern="0" dirty="0" smtClean="0"/>
                  <a:t>],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b="0" kern="0" dirty="0"/>
                  <a:t> zeros(1,5),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100" b="0" kern="0" dirty="0" smtClean="0"/>
                  <a:t>=[</a:t>
                </a:r>
                <a:r>
                  <a:rPr lang="en-US" altLang="zh-CN" sz="1100" b="0" dirty="0" smtClean="0"/>
                  <a:t>-</a:t>
                </a:r>
                <a:r>
                  <a:rPr lang="en-US" altLang="zh-CN" sz="1100" b="0" dirty="0"/>
                  <a:t>1  -1  -1  +1  +1  -1  +1  +1  +1  -1  -1  +1  +1  +1  +1  +1  -1  +1  +1  -1  -1  -1  -1  -1  +1  -1  +1  -1  +1  +1  +1  -1  -1  -1  +1  -1  +1  +1  -1  +1  -1  -1  +1  +1  +1  -1  +1  -1  -1  -1  -1  -1  -1  -1  +1  +1  -1  -1  -1  +1  +1  -1  -1  -1  -1  -1  +1  +1  +1  -1  +1  -1  +1  -1  +1  +1  -1  +1  +1  -1  +1  -1  -1  -1  -1  -1  +1  +1  -1  +1  -1  +1  -1  -1  +1  +1  -1  -1  -1  -1  -1  +1  -1  -1  +1  +1  -1  +1  +1  -1  +1  -1  -1  +1  +1  -1  -1  +1  -1  -1  -1  +1  -1  +1  -1  -1  -1  -1  +1  +1  +1  +1  +1  +1  +1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+1  +1  +1  -1  +1  -1  -1  +1  +1  -1  -1  +1  +1  +1  -1  +1  -1  +1  +1  -1  -1  +1  +1  +1  +1  +1  +1  -1  -1  +1  -1  +1  -1  -1  -1  -1  +1  +1  +1  -1  -1  -1  -1  -1  -1  -1  +1  -1  -1  +1  -1  +1  -1  -1  +1  +1  -1  +1  +1  -1  -1  +1  -1  +1  -1  +1  -1  -1  -1  -1  +1  -1  -1  +1  +1  +1  +1  -1  -1  -1  -1  +1  -1  -1  +1  -1  -1  -1  -1  -1  -1  +1  -1  +1  -1  -1  +1  +1  +1  -1  +1  -1  +1  +1  -1  -1  +1  -1  -1  -1  +1  +1  -1  -1  -1  +1  +1  -1  +1  +1  -1  +1  -1  -1  +1  +1  +1  -1  +1  -1  +1  -1  +1  -1  -1  -1  -1  -1  -1  -1  +1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 -1  +1  -1  +1  -1  +1  +1  +1  +1 </a:t>
                </a:r>
                <a:r>
                  <a:rPr lang="en-US" altLang="zh-CN" sz="1100" b="0" dirty="0" smtClean="0"/>
                  <a:t>]</a:t>
                </a:r>
                <a:endParaRPr lang="en-US" altLang="zh-CN" sz="1100" b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 +1  +1  +1  -1  -1  +1  -1  -1  -1  +1  +1  +1  -1  -1  +1  -1  -1  -1  +1  +1  -1  -1  -1  -1  -1  +1  -1  -1  +1  +1  +1  +1  +1  -1  +1  -1  +1  -1  -1  -1  +1  +1  +1  -1  +1  -1  -1  +1  -1  +1  +1  -1  -1  -1  +1  -1  +1  +1  +1  +1  +1  +1  +1  -1  -1  +1  +1  +1  -1  -1  +1  +1  +1  +1  +1  -1  -1  -1  +1  -1  +1  -1  +1  -1  -1  +1  -1  -1  +1  -1  +1  +1  +1  +1  +1  -1  -1  +1  -1  +1  -1  +1  +1  -1  -1  +1  +1  +1  +1  +1  -1  +1  +1  -1  -1  +1  +1  -1  -1  -1  -1  -1  -1  -1  +1  -1  +1  -1  +1  -1  +1  +1  +1  -1  -1  +1  -1  +1  +1  -1  +1  +1  -1  -1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-1  -1  +1  +1  -1  +1  -1  -1  -1  +1  +1  -1  -1  -1  +1  -1  +1  -1  -1  +1  +1  -1  -1  -1  -1  -1  -1  +1  +1  -1  +1  -1  +1  +1  +1  +1  -1  -1  -1  +1  +1  +1  +1  +1  +1  +1  -1  +1  +1  -1  +1  -1  +1  +1  -1  -1  +1  -1  -1  +1  +1  -1  +1  -1  +1  -1  +1  +1  +1  +1  -1  +1  +1  -1  -1  -1  -1  +1  +1  +1  +1  -1  +1  +1  -1  +1  +1  +1  +1  +1  +1  -1  +1  -1  +1  +1  -1  -1  -1  +1  -1  +1  -1  -1  +1  +1  -1  +1  +1  +1  -1  -1  +1  -1  -1  -1  -1  -1  -1  -1  +1  +1  +1  +1  -1  +1  -1  +1  +1  +1  -1  +1  +1  -1  -1  +1  +1  -1  +1  -1  -1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59" y="1558797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55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2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74790</TotalTime>
  <Words>4139</Words>
  <Application>Microsoft Office PowerPoint</Application>
  <PresentationFormat>全屏显示(4:3)</PresentationFormat>
  <Paragraphs>519</Paragraphs>
  <Slides>19</Slides>
  <Notes>1</Notes>
  <HiddenSlides>2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1_Office Theme</vt:lpstr>
      <vt:lpstr>Equation</vt:lpstr>
      <vt:lpstr>4x EHT-LTFs Sequences Design</vt:lpstr>
      <vt:lpstr>Abstract</vt:lpstr>
      <vt:lpstr>Introduction</vt:lpstr>
      <vt:lpstr>Introduction</vt:lpstr>
      <vt:lpstr>Design Methods</vt:lpstr>
      <vt:lpstr>Sequences Design Considerations</vt:lpstr>
      <vt:lpstr>320MHz 4x EHT-LTF </vt:lpstr>
      <vt:lpstr>320MHz 4x EHT-LTF </vt:lpstr>
      <vt:lpstr>320MHz 4x EHT-LTF </vt:lpstr>
      <vt:lpstr>New Sequences Simulation Results:</vt:lpstr>
      <vt:lpstr>New Sequences Simulation Results:</vt:lpstr>
      <vt:lpstr>Conclusion</vt:lpstr>
      <vt:lpstr>Reference</vt:lpstr>
      <vt:lpstr>Summary of EHT-LTF Sequence</vt:lpstr>
      <vt:lpstr>Straw Poll 1</vt:lpstr>
      <vt:lpstr>Straw Poll 1</vt:lpstr>
      <vt:lpstr>Straw Poll 2</vt:lpstr>
      <vt:lpstr>Straw Poll 3</vt:lpstr>
      <vt:lpstr>Appendix: QAM Data PAPR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1684</cp:revision>
  <cp:lastPrinted>1601-01-01T00:00:00Z</cp:lastPrinted>
  <dcterms:created xsi:type="dcterms:W3CDTF">2015-10-31T00:33:08Z</dcterms:created>
  <dcterms:modified xsi:type="dcterms:W3CDTF">2020-09-28T14:10:49Z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(3)e8SvEEmYeLe6889wszZBpIC5WuDGhKhT3lopamUqPcdJUZqViKj8a2+fdf+txv1offf/4bvI
wnhbl8VcRHtH5Va8XFPVY9lUf8Ad1AyBZtz6T0KftP0ae7PBMP2+HlO+LT135B8Pqh3d2f2W
JT+RL+p8keEdG9hpDCsvH4nJfl+qKf2+DIKNXbXFdblHvBempDPOhFT1Y33voIwJaLpEvL2T
uvo/KNQUT1MBlZsW/U</vt:lpwstr>
  </property>
  <property fmtid="{D5CDD505-2E9C-101B-9397-08002B2CF9AE}" pid="3" name="_2015_ms_pID_7253431">
    <vt:lpwstr>vRbjas/z3sL71U1bwjROjCQ6owscJQvr1MdeBTOebxfDEiQasAesJL
Ftu+suC5JJW7PVV5eaxVnltAEQSwJcZERhS0LcSBqojdxQYQo24py5AAyTuxyNJ8jJYV/0d5
WoqgsC/4C0gI5n9wAIenQAF3sVwcTL0UcG5/9tJ1BLEzKfElWJzhj0Dofp2gZfbo92MTd7uC
7OFeo/bjS6uDl33KqXuwpvOlH8N+2NvziRiJ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1599558054</vt:lpwstr>
  </property>
</Properties>
</file>