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56" r:id="rId3"/>
    <p:sldId id="376" r:id="rId4"/>
    <p:sldId id="417" r:id="rId5"/>
    <p:sldId id="337" r:id="rId6"/>
    <p:sldId id="418" r:id="rId7"/>
    <p:sldId id="341" r:id="rId8"/>
    <p:sldId id="450" r:id="rId9"/>
    <p:sldId id="455" r:id="rId10"/>
    <p:sldId id="453" r:id="rId11"/>
    <p:sldId id="457" r:id="rId12"/>
    <p:sldId id="439" r:id="rId13"/>
    <p:sldId id="419" r:id="rId14"/>
    <p:sldId id="436" r:id="rId15"/>
    <p:sldId id="441" r:id="rId16"/>
    <p:sldId id="458" r:id="rId17"/>
    <p:sldId id="382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08" d="100"/>
          <a:sy n="108" d="100"/>
        </p:scale>
        <p:origin x="20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2020-06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 smtClean="0"/>
              <a:t>Chenchen LIU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1072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dirty="0" smtClean="0"/>
              <a:t>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95856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Chenchen Liu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liuchenchen1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 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Bo Gong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704306" y="1325706"/>
            <a:ext cx="3810000" cy="476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Worst case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666290" y="838200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4742767"/>
              </p:ext>
            </p:extLst>
          </p:nvPr>
        </p:nvGraphicFramePr>
        <p:xfrm>
          <a:off x="761999" y="1970308"/>
          <a:ext cx="7315200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1564307">
                  <a:extLst>
                    <a:ext uri="{9D8B030D-6E8A-4147-A177-3AD203B41FA5}">
                      <a16:colId xmlns="" xmlns:a16="http://schemas.microsoft.com/office/drawing/2014/main" val="1838284579"/>
                    </a:ext>
                  </a:extLst>
                </a:gridCol>
                <a:gridCol w="797894">
                  <a:extLst>
                    <a:ext uri="{9D8B030D-6E8A-4147-A177-3AD203B41FA5}">
                      <a16:colId xmlns="" xmlns:a16="http://schemas.microsoft.com/office/drawing/2014/main" val="1873277922"/>
                    </a:ext>
                  </a:extLst>
                </a:gridCol>
                <a:gridCol w="636052">
                  <a:extLst>
                    <a:ext uri="{9D8B030D-6E8A-4147-A177-3AD203B41FA5}">
                      <a16:colId xmlns="" xmlns:a16="http://schemas.microsoft.com/office/drawing/2014/main" val="1164492697"/>
                    </a:ext>
                  </a:extLst>
                </a:gridCol>
                <a:gridCol w="782154">
                  <a:extLst>
                    <a:ext uri="{9D8B030D-6E8A-4147-A177-3AD203B41FA5}">
                      <a16:colId xmlns="" xmlns:a16="http://schemas.microsoft.com/office/drawing/2014/main" val="1910035669"/>
                    </a:ext>
                  </a:extLst>
                </a:gridCol>
                <a:gridCol w="990380"/>
                <a:gridCol w="748357"/>
                <a:gridCol w="748357"/>
                <a:gridCol w="1047699"/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M-HE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Appendix_Opt2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0324113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4.46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5.30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5.76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3489095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4.31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49324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4.92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4.55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47323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6.93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6.64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5.45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5.09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5.09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81887675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6.58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5.57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5.53</a:t>
                      </a:r>
                      <a:endParaRPr lang="en-US" sz="1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5.53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1596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9.26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8.63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5.69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5.63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29624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9.98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7.74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10.05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6.01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5.62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RU484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8.31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8.99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7.69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7.93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8.49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8.23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9.95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8.28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7.91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7.79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7.04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9.59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8.33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5.75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3624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1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2x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 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 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254" y="1741043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2x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38492" y="2590799"/>
            <a:ext cx="7872108" cy="3884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2x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EHT-LTF</a:t>
            </a:r>
            <a:r>
              <a:rPr lang="en-US" altLang="zh-CN" sz="1600" b="0" baseline="-25000" dirty="0"/>
              <a:t>-2036,2036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</a:t>
            </a:r>
            <a:r>
              <a:rPr lang="en-US" altLang="zh-CN" sz="1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1 -1 -1 -1  -1 -1 -1 -1 -1 -1 1 1 1 1 1 1 1 1 1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</a:p>
          <a:p>
            <a:pPr lvl="0"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80MHz_part1_2x </a:t>
            </a:r>
            <a:r>
              <a:rPr lang="en-US" altLang="ko-KR" sz="1600" b="0" dirty="0">
                <a:solidFill>
                  <a:schemeClr val="tx1"/>
                </a:solidFill>
              </a:rPr>
              <a:t>=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80M_2x </a:t>
            </a:r>
            <a:r>
              <a:rPr lang="en-US" altLang="ko-KR" sz="1600" b="0" dirty="0">
                <a:solidFill>
                  <a:schemeClr val="tx1"/>
                </a:solidFill>
              </a:rPr>
              <a:t>(-500:-259),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80MHz_part2_2x </a:t>
            </a:r>
            <a:r>
              <a:rPr lang="en-US" altLang="ko-KR" sz="1600" b="0" dirty="0">
                <a:solidFill>
                  <a:schemeClr val="tx1"/>
                </a:solidFill>
              </a:rPr>
              <a:t>=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80M_2x </a:t>
            </a:r>
            <a:r>
              <a:rPr lang="en-US" altLang="ko-KR" sz="1600" b="0" dirty="0">
                <a:solidFill>
                  <a:schemeClr val="tx1"/>
                </a:solidFill>
              </a:rPr>
              <a:t>(-258:-17),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80MHz_part3_2x </a:t>
            </a:r>
            <a:r>
              <a:rPr lang="en-US" altLang="ko-KR" sz="1600" b="0" dirty="0">
                <a:solidFill>
                  <a:schemeClr val="tx1"/>
                </a:solidFill>
              </a:rPr>
              <a:t>=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80M_2x </a:t>
            </a:r>
            <a:r>
              <a:rPr lang="en-US" altLang="ko-KR" sz="1600" b="0" dirty="0">
                <a:solidFill>
                  <a:schemeClr val="tx1"/>
                </a:solidFill>
              </a:rPr>
              <a:t>(-16:16),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80MHz_part4_2x </a:t>
            </a:r>
            <a:r>
              <a:rPr lang="en-US" altLang="ko-KR" sz="1600" b="0" dirty="0">
                <a:solidFill>
                  <a:schemeClr val="tx1"/>
                </a:solidFill>
              </a:rPr>
              <a:t>=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80M_2x </a:t>
            </a:r>
            <a:r>
              <a:rPr lang="en-US" altLang="ko-KR" sz="1600" b="0" dirty="0">
                <a:solidFill>
                  <a:schemeClr val="tx1"/>
                </a:solidFill>
              </a:rPr>
              <a:t>(17:258),</a:t>
            </a:r>
          </a:p>
          <a:p>
            <a:pPr defTabSz="9144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80MHz_part5_2x </a:t>
            </a:r>
            <a:r>
              <a:rPr lang="en-US" altLang="ko-KR" sz="1600" b="0" dirty="0">
                <a:solidFill>
                  <a:schemeClr val="tx1"/>
                </a:solidFill>
              </a:rPr>
              <a:t>=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80M_2x </a:t>
            </a:r>
            <a:r>
              <a:rPr lang="en-US" altLang="ko-KR" sz="1600" b="0" dirty="0">
                <a:solidFill>
                  <a:schemeClr val="tx1"/>
                </a:solidFill>
              </a:rPr>
              <a:t>(259:500)</a:t>
            </a:r>
            <a:endParaRPr lang="en-US" altLang="zh-CN" sz="1600" b="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438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23" y="582836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7806" y="1372618"/>
            <a:ext cx="8531226" cy="457200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EHT-LTF Sequence Option 2A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7806" y="1908778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LTF320M_2x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-1    -1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-1     1     1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b="1" i="0" kern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LTF80M_2x_left,</a:t>
                </a:r>
                <a:r>
                  <a:rPr lang="en-US" altLang="zh-CN" sz="1100" kern="0" dirty="0"/>
                  <a:t>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</a:t>
                </a:r>
                <a:r>
                  <a:rPr lang="en-US" altLang="zh-CN" sz="1100" kern="0" dirty="0" smtClean="0"/>
                  <a:t>LTF80M_2x_right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LTF80M_2x_left </a:t>
                </a:r>
                <a:r>
                  <a:rPr lang="en-US" sz="1100" b="0" kern="0" dirty="0" smtClean="0"/>
                  <a:t>=[ -</a:t>
                </a:r>
                <a:r>
                  <a:rPr lang="en-US" sz="1100" b="0" kern="0" dirty="0"/>
                  <a:t>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+1   0  +1   0  -1   0  -1   0  +1   0  +1   0  +1   0  +1   0  -1   0  +1   0  +1   0  -1   0  -1   0  +1   0  -1   0  +1   0  -1   0  -1   0  +1   0  -1   0  -1   0  -1   0  -1   0  -1   0  -1   0  +1   0  +1   0  -1   0  +1   0  -1   0  +1   0  -1   0  -1   0  +1   0  +1   0  -1   0  +1   0  +1   0  -1   0  +1   0  +1   0  -1   0  +1   0  -1   0  +1   0  -1   0  -1   0  -1   0  +1   0  +1   0  -1   0  -1   0  -1   0  +1   0  +1   0  +1   0  +1   0  +1   0  +1   0  +1   0  -1   0  -1   0  +1   0  -1   0  +1   0  +1   0  -1   0  +1   0  +1   0  -1   0  -1   0  +1   0  -1   0  +1   0  +1   0  -1   0  -1   0  -1   0  -1   0  -1   0  -1   0  -1   0  +1   0  +1   0  +1   0  -1   0  -1   0  +1   0  +1   0  +1   0  -1   0  +1   0  -1   0  +1   0  -1   0  -1   0  +1   0  -1   0  -1   0  +1   0  -1   0  -1   0  +1   0  +1   0  -1   0  +1   0  -1   0  +1   0  -1   0  -1   0  +1   0  +1   0  +1   0  +1   0  +1   0  +1   0  -1   0  +1   0  +1   0  -1   0  +1   0  -1   0  +1   0  +1   0  +1   0  -1   0  -1   0  +1   0  -1   0  +1   0  +1   0  -1   0  -1   0  +1   0  +1   0  +1   0  -1   0  +1   0  +1   0  +1   0  +1   0  -1   0  -1   0  +1   0  -1   0  +1   0  -1   0  +1   0  -1   0  -1   0  +1   0  -1   0  -1   0  +1   0  +1   0  -1   0  +1   0  +1   0  +1   0  +1   0  +1   0  +1   0  -1   0  -1   0  -1   0  +1   0  +1   0  +1   0  -1   0  -1   0  +1   0  +1   0  +1   0  +1   0  +1   0  +1   0  -1   0  -1   0  +1   0  -1   0  +1   0  -1   0  +1   0  +1   0  +1   0  -1   0  -1   0  -1   0  -1   0  -1   0  -1   0  +1   0  +1   0  -1   </a:t>
                </a:r>
                <a:r>
                  <a:rPr lang="en-US" sz="1100" b="0" kern="0" dirty="0" smtClean="0"/>
                  <a:t>0 ]</a:t>
                </a:r>
                <a:endParaRPr lang="en-US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</a:t>
                </a:r>
                <a:r>
                  <a:rPr lang="en-US" altLang="zh-CN" sz="1100" b="0" kern="0" dirty="0"/>
                  <a:t>0  -1   0  +1   0  +1   0  -1   0  -1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-1   0  +1   0  -1   0  -1   0  -1   0  -1   0  +1   0  +1   0  -1   0  -1   0  +1   0  -1   0  -1   0  +1   0  -1   0  +1   0  -1   0  -1   0  +1   0  -1   0  -1   0  -1   0  -1   0  -1   0  -1   0  +1   0  +1   0  -1   0  +1   0  -1   0  +1   0  -1   0  -1   0  +1   0  +1   0  -1   0  +1   0  +1   0  -1   0  +1   0  +1   0  -1   0  +1   0  -1   0  +1   0  -1   0  -1   0  -1   0  +1   0  +1   0  -1   0  -1   0  -1   0  +1   0  +1   0  +1   0  +1   0  +1   0  +1   0  +1   0  -1   0  -1   0  +1   0  -1   0  +1   0  +1   0  +1   0  -1   0  +1   0  +1   0  +1   0  -1   0  +1   0  -1   0  -1   0  +1   0  +1   0  +1   0  +1   0  +1   0  +1   0  +1   0  -1   0  -1   0  -1   0  +1   0  +1   0  -1   0  -1   0  -1   0  +1   0  -1   0  +1   0  -1   0  +1   0  +1   0  -1   0  +1   0  +1   0  -1   0  +1   0  +1   0  -1   0  -1   0  +1   0  -1   0  +1   0  -1   0  +1   0  +1   0  -1   0  -1   0  -1   0  -1   0  -1   0  -1   0  +1   0  -1   0  -1   0  +1   0  -1   0  +1   0  -1   0  -1   0  -1   0  -1   0  +1   0  +1   0  +1   0  -1   0  -1   0  +1   0  +1   0  -1   0  +1   0  -1   0  +1   0  -1   0  -1   0  -1   0  -1   0  +1   0  +1   0  -1   0  +1   0  -1   0  +1   0  -1   0  +1   0  +1   0  -1   0  +1   0  +1   0  -1   0  -1   0  +1   0  -1   0  -1   0  -1   0  -1   0  -1   0  -1   0  +1   0  +1   0  +1   0  -1   0  -1   0  -1   0  +1   0  +1   0  -1   0  -1   0  -1   0  -1   0  -1   0  -1   0  +1   0  +1   0  -1   0  +1   0  -1   0  +1   0  -1   0  -1   0  -1   0  +1   0  +1   0  +1   0  +1   0  +</a:t>
                </a:r>
                <a:r>
                  <a:rPr lang="en-US" altLang="zh-CN" sz="1100" b="0" kern="0" dirty="0" smtClean="0"/>
                  <a:t>1 ]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7806" y="1908778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111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9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522" y="486665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5506" y="1357410"/>
            <a:ext cx="8531226" cy="457200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EHT-LTF Sequence Option 2B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27806" y="1907489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LTF320M_2x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1    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1     1     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b="1" i="0" kern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LTF80M_2x_left,</a:t>
                </a:r>
                <a:r>
                  <a:rPr lang="en-US" altLang="zh-CN" sz="1100" kern="0" dirty="0"/>
                  <a:t>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</a:t>
                </a:r>
                <a:r>
                  <a:rPr lang="en-US" altLang="zh-CN" sz="1100" kern="0" dirty="0" smtClean="0"/>
                  <a:t>LTF80M_2x_right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LTF80M_2x_left </a:t>
                </a:r>
                <a:r>
                  <a:rPr lang="en-US" sz="1100" b="0" kern="0" dirty="0" smtClean="0"/>
                  <a:t>=[ -</a:t>
                </a:r>
                <a:r>
                  <a:rPr lang="en-US" sz="1100" b="0" kern="0" dirty="0"/>
                  <a:t>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-1   0  +1   0  -1   0  -1   0  +1   0  +1   0  -1   0  -1   0  -1   0  +1   0  +1   0  +1   0  +1   0  -1   0  +1   0  -1   0  +1   0  +1   0  -1   0  +1   0  +1   0  +1   0  +1   0  +1   0  +1   0  -1   0  -1   0  +1   0  -1   0  +1   0  -1   0  +1   0  +1   0  -1   0  -1   0  +1   0  -1   0  -1   0  +1   0  -1   0  -1   0  +1   0  -1   0  +1   0  -1   0  +1   0  +1   0  +1   0  -1   0  -1   0  +1   0  +1   0  +1   0  -1   0  -1   0  -1   0  -1   0  -1   0  -1   0  -1   0  +1   0  +1   0  -1   0  +1   0  -1   0  -1   0  +1   0  +1   0  -1   0  -1   0  -1   0  +1   0  -1   0  +1   0  +1   0  -1   0  -1   0  -1   0  -1   0  -1   0  -1   0  -1   0  +1   0  +1   0  +1   0  -1   0  -1   0  +1   0  +1   0  +1   0  -1   0  +1   0  -1   0  +1   0  -1   0  -1   0  +1   0  -1   0  -1   0  +1   0  -1   0  -1   0  +1   0  +1   0  -1   0  +1   0  -1   0  +1   0  -1   0  -1   0  +1   0  +1   0  +1   0  +1   0  +1   0  +1   0  -1   0  +1   0  +1   0  -1   0  +1   0  -1   0  +1   0  +1   0  -1   0  +1   0  +1   0  -1   0  -1   0  +1   0  +1   0  +1   0  +1   0  -1   0  +1   0  -1   0  +1   0  -1   0  -1   0  -1   0  -1   0  +1   0  +1   0  -1   0  +1   0  -1   0  +1   0  -1   0  +1   0  +1   0  -1   0  +1   0  +1   0  -1   0  -1   0  +1   0  -1   0  -1   0  -1   0  -1   0  -1   0  -1   0  +1   0  +1   0  +1   0  -1   0  -1   0  -1   0  +1   0  +1   0  -1   0  -1   0  -1   0  -1   0  -1   0  -1   0  +1   0  +1   0  -1   0  +1   0  -1   0  +1   0  -1   0  -1   0  -1   0  +1   0  +1   0  +1   0  +1   0  +1   0  +1   0  -1   0  -1   0  +1   </a:t>
                </a:r>
                <a:r>
                  <a:rPr lang="en-US" sz="1100" b="0" kern="0" dirty="0" smtClean="0"/>
                  <a:t>0 ]</a:t>
                </a:r>
                <a:endParaRPr lang="en-US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=[ 0  </a:t>
                </a:r>
                <a:r>
                  <a:rPr lang="en-US" altLang="zh-CN" sz="1100" b="0" kern="0" dirty="0"/>
                  <a:t>-1   0  +1   0  -1   0  -1   0  -1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+1   0  +1   0  -1   0  -1   0  +1   0  +1   0  -1   0  +1   0  -1   0  -1   0  +1   0  +1   0  +1   0  -1   0  +1   0  -1   0  +1   0  +1   0  -1   0  +1   0  +1   0  +1   0  +1   0  +1   0  +1   0  -1   0  -1   0  +1   0  -1   0  +1   0  -1   0  +1   0  +1   0  -1   0  -1   0  +1   0  -1   0  -1   0  +1   0  -1   0  -1   0  +1   0  -1   0  +1   0  -1   0  +1   0  +1   0  +1   0  -1   0  -1   0  +1   0  +1   0  +1   0  -1   0  -1   0  -1   0  -1   0  -1   0  -1   0  -1   0  +1   0  +1   0  -1   0  +1   0  -1   0  -1   0  +1   0  +1   0  +1   0  +1   0  +1   0  -1   0  +1   0  -1   0  -1   0  +1   0  +1   0  +1   0  +1   0  +1   0  +1   0  +1   0  -1   0  -1   0  -1   0  +1   0  +1   0  -1   0  -1   0  -1   0  +1   0  -1   0  +1   0  -1   0  +1   0  +1   0  -1   0  +1   0  +1   0  -1   0  +1   0  +1   0  -1   0  -1   0  +1   0  -1   0  +1   0  -1   0  +1   0  +1   0  -1   0  -1   0  -1   0  -1   0  -1   0  -1   0  +1   0  -1   0  -1   0  +1   0  -1   0  +1   0  -1   0  -1   0  +1   0  +1   0  -1   0  +1   0  +1   0  +1   0  +1   0  -1   0  -1   0  +1   0  +1   0  +1   0  -1   0  +1   0  +1   0  +1   0  +1   0  -1   0  -1   0  +1   0  -1   0  +1   0  -1   0  +1   0  -1   0  -1   0  +1   0  -1   0  -1   0  +1   0  +1   0  -1   0  +1   0  +1   0  +1   0  +1   0  +1   0  +1   0  -1   0  -1   0  -1   0  +1   0  +1   0  +1   0  -1   0  -1   0  +1   0  +1   0  +1   0  +1   0  +1   0  +1   0  -1   0  -1   0  +1   0  -1   0  +1   0  -1   0  +1   0  +1   0  +1   0  -1   0  -1   0  -1   0  -1   0  -</a:t>
                </a:r>
                <a:r>
                  <a:rPr lang="en-US" altLang="zh-CN" sz="1100" b="0" kern="0" dirty="0" smtClean="0"/>
                  <a:t>1 ]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7806" y="1907489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111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465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2x EHT-LTF sequences are proposed for </a:t>
            </a:r>
            <a:r>
              <a:rPr lang="en-US" altLang="zh-CN" b="0" dirty="0"/>
              <a:t>both with considering the punctured 240MHz/160MHz+80MHz transmission.</a:t>
            </a:r>
          </a:p>
          <a:p>
            <a:pPr marL="0">
              <a:spcBef>
                <a:spcPts val="0"/>
              </a:spcBef>
            </a:pP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921848"/>
              </p:ext>
            </p:extLst>
          </p:nvPr>
        </p:nvGraphicFramePr>
        <p:xfrm>
          <a:off x="304795" y="2132013"/>
          <a:ext cx="8433841" cy="244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5"/>
                <a:gridCol w="524826"/>
                <a:gridCol w="485676"/>
                <a:gridCol w="516688"/>
                <a:gridCol w="432355"/>
                <a:gridCol w="526226"/>
                <a:gridCol w="526226"/>
                <a:gridCol w="526226"/>
                <a:gridCol w="526227"/>
                <a:gridCol w="526227"/>
                <a:gridCol w="526226"/>
                <a:gridCol w="526226"/>
                <a:gridCol w="526226"/>
                <a:gridCol w="526227"/>
                <a:gridCol w="526227"/>
                <a:gridCol w="526227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2x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type considered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Based on partial of 80MHz EHT-LTF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2x, repeating 11ax 80MHz LTF sequences and apply 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first - fifth part of 80MHz </a:t>
            </a:r>
            <a:r>
              <a:rPr lang="en-US" altLang="zh-CN" sz="1800" b="0" dirty="0">
                <a:solidFill>
                  <a:schemeClr val="tx1"/>
                </a:solidFill>
              </a:rPr>
              <a:t>LTF [1,4]. </a:t>
            </a:r>
            <a:endParaRPr lang="en-US" altLang="zh-CN" sz="1800" b="0" dirty="0" smtClean="0">
              <a:solidFill>
                <a:schemeClr val="tx1"/>
              </a:solidFill>
            </a:endParaRPr>
          </a:p>
          <a:p>
            <a:r>
              <a:rPr lang="en-US" altLang="zh-CN" dirty="0"/>
              <a:t>Option </a:t>
            </a:r>
            <a:r>
              <a:rPr lang="en-US" altLang="zh-CN" dirty="0" smtClean="0"/>
              <a:t>2: New Sequences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Not using 11ax 80MHz 2x LTF sequences to construct the 320MHz/160+160MHz 2x LTF sequences.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pPr marL="0" indent="0"/>
            <a:endParaRPr lang="en-US" altLang="zh-CN" sz="1800" b="0" dirty="0" smtClean="0">
              <a:solidFill>
                <a:schemeClr val="tx1"/>
              </a:solidFill>
            </a:endParaRP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</a:t>
            </a:r>
            <a:r>
              <a:rPr lang="en-US" altLang="zh-CN" sz="1800" b="0" dirty="0" smtClean="0"/>
              <a:t>page 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8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0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1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2x EHT-LTF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24001"/>
            <a:ext cx="3810001" cy="1905000"/>
          </a:xfrm>
        </p:spPr>
        <p:txBody>
          <a:bodyPr/>
          <a:lstStyle/>
          <a:p>
            <a:r>
              <a:rPr lang="en-US" altLang="zh-CN" dirty="0" smtClean="0"/>
              <a:t>Option 1: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9" name="矩形 8"/>
          <p:cNvSpPr/>
          <p:nvPr/>
        </p:nvSpPr>
        <p:spPr>
          <a:xfrm>
            <a:off x="656207" y="2321518"/>
            <a:ext cx="8048551" cy="396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2x EHT-LT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F</a:t>
            </a:r>
            <a:r>
              <a:rPr lang="en-US" altLang="zh-CN" sz="1800" baseline="-25000" dirty="0">
                <a:solidFill>
                  <a:schemeClr val="tx1"/>
                </a:solidFill>
              </a:rPr>
              <a:t>-2036,2036</a:t>
            </a:r>
            <a:r>
              <a:rPr lang="en-US" altLang="zh-CN" sz="1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0</a:t>
            </a:r>
            <a:r>
              <a:rPr lang="en-US" altLang="zh-CN" sz="18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rgbClr val="0070C0"/>
                </a:solidFill>
              </a:rPr>
              <a:t>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0</a:t>
            </a:r>
            <a:r>
              <a:rPr lang="en-US" altLang="zh-CN" sz="18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chemeClr val="tx1"/>
                </a:solidFill>
              </a:rPr>
              <a:t>  0</a:t>
            </a:r>
            <a:r>
              <a:rPr lang="en-US" altLang="zh-CN" sz="18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800" dirty="0" smtClean="0">
                <a:solidFill>
                  <a:schemeClr val="tx1"/>
                </a:solidFill>
              </a:rPr>
              <a:t>  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80MHz_part1_2x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80MHz_part2_2x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r>
              <a:rPr lang="en-US" altLang="zh-CN" sz="1800" dirty="0" smtClean="0">
                <a:solidFill>
                  <a:srgbClr val="0070C0"/>
                </a:solidFill>
              </a:rPr>
              <a:t> </a:t>
            </a:r>
            <a:r>
              <a:rPr lang="en-US" altLang="zh-CN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80MHz_part3_2x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80MHz_part4_2x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800" dirty="0" smtClean="0">
                <a:solidFill>
                  <a:schemeClr val="tx1"/>
                </a:solidFill>
              </a:rPr>
              <a:t>LTF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80MHz_part5_2x</a:t>
            </a:r>
            <a:r>
              <a:rPr lang="en-US" altLang="zh-CN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8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</a:t>
            </a:r>
            <a:r>
              <a:rPr lang="en-US" altLang="zh-CN" sz="18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8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1 -1 -1 -1  -1 -1 -1 -1 -1 -1 1 1 1 1 1 1 1 1 1</a:t>
            </a:r>
            <a:r>
              <a:rPr lang="en-US" altLang="zh-CN" sz="18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80MHz_part1_2x </a:t>
            </a:r>
            <a:r>
              <a:rPr lang="en-US" altLang="ko-KR" sz="1600" dirty="0">
                <a:solidFill>
                  <a:schemeClr val="tx1"/>
                </a:solidFill>
              </a:rPr>
              <a:t>=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80M_2x </a:t>
            </a:r>
            <a:r>
              <a:rPr lang="en-US" altLang="ko-KR" sz="1600" dirty="0">
                <a:solidFill>
                  <a:schemeClr val="tx1"/>
                </a:solidFill>
              </a:rPr>
              <a:t>(-500:-259),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80MHz_part2_2x </a:t>
            </a:r>
            <a:r>
              <a:rPr lang="en-US" altLang="ko-KR" sz="1600" dirty="0">
                <a:solidFill>
                  <a:schemeClr val="tx1"/>
                </a:solidFill>
              </a:rPr>
              <a:t>=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80M_2x </a:t>
            </a:r>
            <a:r>
              <a:rPr lang="en-US" altLang="ko-KR" sz="1600" dirty="0">
                <a:solidFill>
                  <a:schemeClr val="tx1"/>
                </a:solidFill>
              </a:rPr>
              <a:t>(-258:-17),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80MHz_part3_2x </a:t>
            </a:r>
            <a:r>
              <a:rPr lang="en-US" altLang="ko-KR" sz="1600" dirty="0">
                <a:solidFill>
                  <a:schemeClr val="tx1"/>
                </a:solidFill>
              </a:rPr>
              <a:t>=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80M_2x </a:t>
            </a:r>
            <a:r>
              <a:rPr lang="en-US" altLang="ko-KR" sz="1600" dirty="0">
                <a:solidFill>
                  <a:schemeClr val="tx1"/>
                </a:solidFill>
              </a:rPr>
              <a:t>(-16:16),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80MHz_part4_2x </a:t>
            </a:r>
            <a:r>
              <a:rPr lang="en-US" altLang="ko-KR" sz="1600" dirty="0">
                <a:solidFill>
                  <a:schemeClr val="tx1"/>
                </a:solidFill>
              </a:rPr>
              <a:t>=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80M_2x </a:t>
            </a:r>
            <a:r>
              <a:rPr lang="en-US" altLang="ko-KR" sz="1600" dirty="0" smtClean="0">
                <a:solidFill>
                  <a:schemeClr val="tx1"/>
                </a:solidFill>
              </a:rPr>
              <a:t>(17:258</a:t>
            </a:r>
            <a:r>
              <a:rPr lang="en-US" altLang="ko-KR" sz="1600" dirty="0">
                <a:solidFill>
                  <a:schemeClr val="tx1"/>
                </a:solidFill>
              </a:rPr>
              <a:t>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80MHz_part5_2x </a:t>
            </a:r>
            <a:r>
              <a:rPr lang="en-US" altLang="ko-KR" sz="1600" dirty="0">
                <a:solidFill>
                  <a:schemeClr val="tx1"/>
                </a:solidFill>
              </a:rPr>
              <a:t>=</a:t>
            </a:r>
            <a:r>
              <a:rPr lang="en-US" altLang="zh-CN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dirty="0" smtClean="0">
                <a:solidFill>
                  <a:schemeClr val="tx1"/>
                </a:solidFill>
              </a:rPr>
              <a:t>LTF</a:t>
            </a:r>
            <a:r>
              <a:rPr lang="en-US" altLang="ko-KR" sz="1600" baseline="-25000" dirty="0" smtClean="0">
                <a:solidFill>
                  <a:schemeClr val="tx1"/>
                </a:solidFill>
              </a:rPr>
              <a:t>80M_2x </a:t>
            </a:r>
            <a:r>
              <a:rPr lang="en-US" altLang="ko-KR" sz="1600" dirty="0">
                <a:solidFill>
                  <a:schemeClr val="tx1"/>
                </a:solidFill>
              </a:rPr>
              <a:t>(259:500</a:t>
            </a:r>
            <a:r>
              <a:rPr lang="en-US" altLang="ko-KR" sz="1600" dirty="0" smtClean="0">
                <a:solidFill>
                  <a:schemeClr val="tx1"/>
                </a:solidFill>
              </a:rPr>
              <a:t>)</a:t>
            </a:r>
            <a:endParaRPr lang="en-US" altLang="zh-CN" sz="18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581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230" y="589215"/>
            <a:ext cx="7770813" cy="675845"/>
          </a:xfrm>
        </p:spPr>
        <p:txBody>
          <a:bodyPr/>
          <a:lstStyle/>
          <a:p>
            <a:r>
              <a:rPr lang="en-US" altLang="zh-CN" dirty="0" smtClean="0"/>
              <a:t>New Sequences-</a:t>
            </a:r>
            <a:r>
              <a:rPr lang="en-US" altLang="zh-CN" dirty="0"/>
              <a:t>Option-2A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52400" y="1520900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LTF320M_2x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-1    -1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-1     1     1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b="1" i="0" kern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LTF80M_2x_left,</a:t>
                </a:r>
                <a:r>
                  <a:rPr lang="en-US" altLang="zh-CN" sz="1100" kern="0" dirty="0"/>
                  <a:t>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</a:t>
                </a:r>
                <a:r>
                  <a:rPr lang="en-US" altLang="zh-CN" sz="1100" kern="0" dirty="0" smtClean="0"/>
                  <a:t>LTF80M_2x_right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LTF80M_2x_left </a:t>
                </a:r>
                <a:r>
                  <a:rPr lang="en-US" sz="1100" b="0" kern="0" dirty="0" smtClean="0"/>
                  <a:t>=[ -</a:t>
                </a:r>
                <a:r>
                  <a:rPr lang="en-US" sz="1100" b="0" kern="0" dirty="0"/>
                  <a:t>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+1   0  +1   0  -1   0  -1   0  +1   0  +1   0  +1   0  +1   0  -1   0  +1   0  +1   0  -1   0  -1   0  +1   0  -1   0  +1   0  -1   0  -1   0  +1   0  -1   0  -1   0  -1   0  -1   0  -1   0  -1   0  +1   0  +1   0  -1   0  +1   0  -1   0  +1   0  -1   0  -1   0  +1   0  +1   0  -1   0  +1   0  +1   0  -1   0  +1   0  +1   0  -1   0  +1   0  -1   0  +1   0  -1   0  -1   0  -1   0  +1   0  +1   0  -1   0  -1   0  -1   0  +1   0  +1   0  +1   0  +1   0  +1   0  +1   0  +1   0  -1   0  -1   0  +1   0  -1   0  +1   0  +1   0  -1   0  +1   0  +1   0  -1   0  -1   0  +1   0  -1   0  +1   0  +1   0  -1   0  -1   0  -1   0  -1   0  -1   0  -1   0  -1   0  +1   0  +1   0  +1   0  -1   0  -1   0  +1   0  +1   0  +1   0  -1   0  +1   0  -1   0  +1   0  -1   0  -1   0  +1   0  -1   0  -1   0  +1   0  -1   0  -1   0  +1   0  +1   0  -1   0  +1   0  -1   0  +1   0  -1   0  -1   0  +1   0  +1   0  +1   0  +1   0  +1   0  +1   0  -1   0  +1   0  +1   0  -1   0  +1   0  -1   0  +1   0  +1   0  +1   0  -1   0  -1   0  +1   0  -1   0  +1   0  +1   0  -1   0  -1   0  +1   0  +1   0  +1   0  -1   0  +1   0  +1   0  +1   0  +1   0  -1   0  -1   0  +1   0  -1   0  +1   0  -1   0  +1   0  -1   0  -1   0  +1   0  -1   0  -1   0  +1   0  +1   0  -1   0  +1   0  +1   0  +1   0  +1   0  +1   0  +1   0  -1   0  -1   0  -1   0  +1   0  +1   0  +1   0  -1   0  -1   0  +1   0  +1   0  +1   0  +1   0  +1   0  +1   0  -1   0  -1   0  +1   0  -1   0  +1   0  -1   0  +1   0  +1   0  +1   0  -1   0  -1   0  -1   0  -1   0  -1   0  -1   0  +1   0  +1   0  -1   </a:t>
                </a:r>
                <a:r>
                  <a:rPr lang="en-US" sz="1100" b="0" kern="0" dirty="0" smtClean="0"/>
                  <a:t>0 ]</a:t>
                </a:r>
                <a:endParaRPr lang="en-US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</a:t>
                </a:r>
                <a:r>
                  <a:rPr lang="en-US" altLang="zh-CN" sz="1100" b="0" kern="0" dirty="0"/>
                  <a:t>0  -1   0  +1   0  +1   0  -1   0  -1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-1   0  +1   0  -1   0  -1   0  -1   0  -1   0  +1   0  +1   0  -1   0  -1   0  +1   0  -1   0  -1   0  +1   0  -1   0  +1   0  -1   0  -1   0  +1   0  -1   0  -1   0  -1   0  -1   0  -1   0  -1   0  +1   0  +1   0  -1   0  +1   0  -1   0  +1   0  -1   0  -1   0  +1   0  +1   0  -1   0  +1   0  +1   0  -1   0  +1   0  +1   0  -1   0  +1   0  -1   0  +1   0  -1   0  -1   0  -1   0  +1   0  +1   0  -1   0  -1   0  -1   0  +1   0  +1   0  +1   0  +1   0  +1   0  +1   0  +1   0  -1   0  -1   0  +1   0  -1   0  +1   0  +1   0  +1   0  -1   0  +1   0  +1   0  +1   0  -1   0  +1   0  -1   0  -1   0  +1   0  +1   0  +1   0  +1   0  +1   0  +1   0  +1   0  -1   0  -1   0  -1   0  +1   0  +1   0  -1   0  -1   0  -1   0  +1   0  -1   0  +1   0  -1   0  +1   0  +1   0  -1   0  +1   0  +1   0  -1   0  +1   0  +1   0  -1   0  -1   0  +1   0  -1   0  +1   0  -1   0  +1   0  +1   0  -1   0  -1   0  -1   0  -1   0  -1   0  -1   0  +1   0  -1   0  -1   0  +1   0  -1   0  +1   0  -1   0  -1   0  -1   0  -1   0  +1   0  +1   0  +1   0  -1   0  -1   0  +1   0  +1   0  -1   0  +1   0  -1   0  +1   0  -1   0  -1   0  -1   0  -1   0  +1   0  +1   0  -1   0  +1   0  -1   0  +1   0  -1   0  +1   0  +1   0  -1   0  +1   0  +1   0  -1   0  -1   0  +1   0  -1   0  -1   0  -1   0  -1   0  -1   0  -1   0  +1   0  +1   0  +1   0  -1   0  -1   0  -1   0  +1   0  +1   0  -1   0  -1   0  -1   0  -1   0  -1   0  -1   0  +1   0  +1   0  -1   0  +1   0  -1   0  +1   0  -1   0  -1   0  -1   0  +1   0  +1   0  +1   0  +1   0  +</a:t>
                </a:r>
                <a:r>
                  <a:rPr lang="en-US" altLang="zh-CN" sz="1100" b="0" kern="0" dirty="0" smtClean="0"/>
                  <a:t>1 ]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1520900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467" r="-111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23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230" y="589215"/>
            <a:ext cx="7770813" cy="675845"/>
          </a:xfrm>
        </p:spPr>
        <p:txBody>
          <a:bodyPr/>
          <a:lstStyle/>
          <a:p>
            <a:r>
              <a:rPr lang="en-US" altLang="zh-CN" dirty="0" smtClean="0"/>
              <a:t>New Sequences-Option-2B: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90136" y="1523749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LTF320M_2x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LTF80M_2x_left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LTF80M_2x_right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1    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1     1     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b="1" i="0" kern="0" dirty="0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LTF80M_2x_left,</a:t>
                </a:r>
                <a:r>
                  <a:rPr lang="en-US" altLang="zh-CN" sz="1100" kern="0" dirty="0"/>
                  <a:t>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</a:t>
                </a:r>
                <a:r>
                  <a:rPr lang="en-US" altLang="zh-CN" sz="1100" kern="0" dirty="0" smtClean="0"/>
                  <a:t>LTF80M_2x_right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LTF80M_2x_left </a:t>
                </a:r>
                <a:r>
                  <a:rPr lang="en-US" sz="1100" b="0" kern="0" dirty="0" smtClean="0"/>
                  <a:t>=[ -</a:t>
                </a:r>
                <a:r>
                  <a:rPr lang="en-US" sz="1100" b="0" kern="0" dirty="0"/>
                  <a:t>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-1   0  +1   0  -1   0  -1   0  +1   0  +1   0  -1   0  -1   0  -1   0  +1   0  +1   0  +1   0  +1   0  -1   0  +1   0  -1   0  +1   0  +1   0  -1   0  +1   0  +1   0  +1   0  +1   0  +1   0  +1   0  -1   0  -1   0  +1   0  -1   0  +1   0  -1   0  +1   0  +1   0  -1   0  -1   0  +1   0  -1   0  -1   0  +1   0  -1   0  -1   0  +1   0  -1   0  +1   0  -1   0  +1   0  +1   0  +1   0  -1   0  -1   0  +1   0  +1   0  +1   0  -1   0  -1   0  -1   0  -1   0  -1   0  -1   0  -1   0  +1   0  +1   0  -1   0  +1   0  -1   0  -1   0  +1   0  +1   0  -1   0  -1   0  -1   0  +1   0  -1   0  +1   0  +1   0  -1   0  -1   0  -1   0  -1   0  -1   0  -1   0  -1   0  +1   0  +1   0  +1   0  -1   0  -1   0  +1   0  +1   0  +1   0  -1   0  +1   0  -1   0  +1   0  -1   0  -1   0  +1   0  -1   0  -1   0  +1   0  -1   0  -1   0  +1   0  +1   0  -1   0  +1   0  -1   0  +1   0  -1   0  -1   0  +1   0  +1   0  +1   0  +1   0  +1   0  +1   0  -1   0  +1   0  +1   0  -1   0  +1   0  -1   0  +1   0  +1   0  -1   0  +1   0  +1   0  -1   0  -1   0  +1   0  +1   0  +1   0  +1   0  -1   0  +1   0  -1   0  +1   0  -1   0  -1   0  -1   0  -1   0  +1   0  +1   0  -1   0  +1   0  -1   0  +1   0  -1   0  +1   0  +1   0  -1   0  +1   0  +1   0  -1   0  -1   0  +1   0  -1   0  -1   0  -1   0  -1   0  -1   0  -1   0  +1   0  +1   0  +1   0  -1   0  -1   0  -1   0  +1   0  +1   0  -1   0  -1   0  -1   0  -1   0  -1   0  -1   0  +1   0  +1   0  -1   0  +1   0  -1   0  +1   0  -1   0  -1   0  -1   0  +1   0  +1   0  +1   0  +1   0  +1   0  +1   0  -1   0  -1   0  +1   </a:t>
                </a:r>
                <a:r>
                  <a:rPr lang="en-US" sz="1100" b="0" kern="0" dirty="0" smtClean="0"/>
                  <a:t>0 ]</a:t>
                </a:r>
                <a:endParaRPr lang="en-US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LTF80M_2x_right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=[ 0  </a:t>
                </a:r>
                <a:r>
                  <a:rPr lang="en-US" altLang="zh-CN" sz="1100" b="0" kern="0" dirty="0"/>
                  <a:t>-1   0  +1   0  -1   0  -1   0  -1   0  -1   0  -1   0  -1   0  -1   0  +1   0  +1   0  +1   0  -1   0  +1   0  -1   0  +1   0  -1   0  -1   0  +1   0  +1   0  +1   0  +1   0  +1   0  +1   0  -1   0  -1   0  +1   0  +1   0  +1   0  -1   0  -1   0  -1   0  +1   0  +1   0  +1   0  +1   0  +1   0  +1   0  -1   0  +1   0  +1   0  -1   0  -1   0  +1   0  -1   0  -1   0  +1   0  -1   0  +1   0  -1   0  +1   0  -1   0  -1   0  +1   0  +1   0  +1   0  +1   0  -1   0  +1   0  +1   0  +1   0  -1   0  -1   0  +1   0  +1   0  -1   0  +1   0  -1   0  -1   0  +1   0  +1   0  +1   0  -1   0  +1   0  -1   0  +1   0  +1   0  -1   0  +1   0  +1   0  +1   0  +1   0  +1   0  +1   0  -1   0  -1   0  +1   0  -1   0  +1   0  -1   0  +1   0  +1   0  -1   0  -1   0  +1   0  -1   0  -1   0  +1   0  -1   0  -1   0  +1   0  -1   0  +1   0  -1   0  +1   0  +1   0  +1   0  -1   0  -1   0  +1   0  +1   0  +1   0  -1   0  -1   0  -1   0  -1   0  -1   0  -1   0  -1   0  +1   0  +1   0  -1   0  +1   0  -1   0  -1   0  +1   0  +1   0  +1   0  +1   0  +1   0  -1   0  +1   0  -1   0  -1   0  +1   0  +1   0  +1   0  +1   0  +1   0  +1   0  +1   0  -1   0  -1   0  -1   0  +1   0  +1   0  -1   0  -1   0  -1   0  +1   0  -1   0  +1   0  -1   0  +1   0  +1   0  -1   0  +1   0  +1   0  -1   0  +1   0  +1   0  -1   0  -1   0  +1   0  -1   0  +1   0  -1   0  +1   0  +1   0  -1   0  -1   0  -1   0  -1   0  -1   0  -1   0  +1   0  -1   0  -1   0  +1   0  -1   0  +1   0  -1   0  -1   0  +1   0  +1   0  -1   0  +1   0  +1   0  +1   0  +1   0  -1   0  -1   0  +1   0  +1   0  +1   0  -1   0  +1   0  +1   0  +1   0  +1   0  -1   0  -1   0  +1   0  -1   0  +1   0  -1   0  +1   0  -1   0  -1   0  +1   0  -1   0  -1   0  +1   0  +1   0  -1   0  +1   0  +1   0  +1   0  +1   0  +1   0  +1   0  -1   0  -1   0  -1   0  +1   0  +1   0  +1   0  -1   0  -1   0  +1   0  +1   0  +1   0  +1   0  +1   0  +1   0  -1   0  -1   0  +1   0  -1   0  +1   0  -1   0  +1   0  +1   0  +1   0  -1   0  -1   0  -1   0  -1   0  -</a:t>
                </a:r>
                <a:r>
                  <a:rPr lang="en-US" altLang="zh-CN" sz="1100" b="0" kern="0" dirty="0" smtClean="0"/>
                  <a:t>1 ]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136" y="1523749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111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8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290" y="838200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444330" y="1278638"/>
            <a:ext cx="4344194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Multi-RU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853641"/>
              </p:ext>
            </p:extLst>
          </p:nvPr>
        </p:nvGraphicFramePr>
        <p:xfrm>
          <a:off x="838201" y="1748393"/>
          <a:ext cx="3053930" cy="46829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85799">
                  <a:extLst>
                    <a:ext uri="{9D8B030D-6E8A-4147-A177-3AD203B41FA5}">
                      <a16:colId xmlns="" xmlns:a16="http://schemas.microsoft.com/office/drawing/2014/main" val="766816259"/>
                    </a:ext>
                  </a:extLst>
                </a:gridCol>
                <a:gridCol w="513345">
                  <a:extLst>
                    <a:ext uri="{9D8B030D-6E8A-4147-A177-3AD203B41FA5}">
                      <a16:colId xmlns="" xmlns:a16="http://schemas.microsoft.com/office/drawing/2014/main" val="3049093043"/>
                    </a:ext>
                  </a:extLst>
                </a:gridCol>
                <a:gridCol w="627158"/>
                <a:gridCol w="627158">
                  <a:extLst>
                    <a:ext uri="{9D8B030D-6E8A-4147-A177-3AD203B41FA5}">
                      <a16:colId xmlns="" xmlns:a16="http://schemas.microsoft.com/office/drawing/2014/main" val="2773931699"/>
                    </a:ext>
                  </a:extLst>
                </a:gridCol>
                <a:gridCol w="6004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24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Median of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LTF</a:t>
                      </a:r>
                    </a:p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="" xmlns:a16="http://schemas.microsoft.com/office/drawing/2014/main" val="633412274"/>
                  </a:ext>
                </a:extLst>
              </a:tr>
              <a:tr h="15746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38428121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0530571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34530194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54457154"/>
                  </a:ext>
                </a:extLst>
              </a:tr>
              <a:tr h="15746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996 </a:t>
                      </a:r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+ </a:t>
                      </a:r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04365962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85534823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1602272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55221594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35554881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11228320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6724440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64165232"/>
                  </a:ext>
                </a:extLst>
              </a:tr>
              <a:tr h="1574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21460330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7773825"/>
                  </a:ext>
                </a:extLst>
              </a:tr>
              <a:tr h="15746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59355671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12978589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53719757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43444740"/>
                  </a:ext>
                </a:extLst>
              </a:tr>
              <a:tr h="15746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3*996 </a:t>
                      </a:r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+ </a:t>
                      </a:r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54317960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30065487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27264161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46182506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74716075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23303210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15773859"/>
                  </a:ext>
                </a:extLst>
              </a:tr>
              <a:tr h="15746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44207368"/>
                  </a:ext>
                </a:extLst>
              </a:tr>
              <a:tr h="157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  <a:latin typeface="+mn-lt"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4*996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34806847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677724"/>
              </p:ext>
            </p:extLst>
          </p:nvPr>
        </p:nvGraphicFramePr>
        <p:xfrm>
          <a:off x="4609306" y="1748393"/>
          <a:ext cx="3001068" cy="29016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38868">
                  <a:extLst>
                    <a:ext uri="{9D8B030D-6E8A-4147-A177-3AD203B41FA5}">
                      <a16:colId xmlns="" xmlns:a16="http://schemas.microsoft.com/office/drawing/2014/main" val="294116655"/>
                    </a:ext>
                  </a:extLst>
                </a:gridCol>
                <a:gridCol w="512623">
                  <a:extLst>
                    <a:ext uri="{9D8B030D-6E8A-4147-A177-3AD203B41FA5}">
                      <a16:colId xmlns="" xmlns:a16="http://schemas.microsoft.com/office/drawing/2014/main" val="4290497012"/>
                    </a:ext>
                  </a:extLst>
                </a:gridCol>
                <a:gridCol w="645490"/>
                <a:gridCol w="645490">
                  <a:extLst>
                    <a:ext uri="{9D8B030D-6E8A-4147-A177-3AD203B41FA5}">
                      <a16:colId xmlns="" xmlns:a16="http://schemas.microsoft.com/office/drawing/2014/main" val="2947044818"/>
                    </a:ext>
                  </a:extLst>
                </a:gridCol>
                <a:gridCol w="5585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of BPSK</a:t>
                      </a: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LTF</a:t>
                      </a:r>
                    </a:p>
                    <a:p>
                      <a:pPr algn="ctr" fontAlgn="ctr"/>
                      <a:r>
                        <a:rPr lang="en-US" altLang="zh-CN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Opt1</a:t>
                      </a: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Opt2A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000" b="1" u="none" strike="noStrike" baseline="0" dirty="0" smtClean="0">
                          <a:effectLst/>
                        </a:rPr>
                        <a:t> Opt2B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="" xmlns:a16="http://schemas.microsoft.com/office/drawing/2014/main" val="1512655585"/>
                  </a:ext>
                </a:extLst>
              </a:tr>
              <a:tr h="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effectLst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</a:rPr>
                        <a:t>2*996 </a:t>
                      </a:r>
                      <a:r>
                        <a:rPr lang="en-US" sz="1000" b="1" u="none" strike="noStrike" dirty="0">
                          <a:effectLst/>
                        </a:rPr>
                        <a:t>+ </a:t>
                      </a:r>
                      <a:r>
                        <a:rPr lang="en-US" altLang="zh-CN" sz="1000" b="1" u="none" strike="noStrike" dirty="0" smtClean="0">
                          <a:effectLst/>
                        </a:rPr>
                        <a:t>RU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8.98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6.86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73251451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RU</a:t>
                      </a:r>
                      <a:r>
                        <a:rPr lang="en-US" sz="1000" b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2*996 discrete</a:t>
                      </a:r>
                      <a:endParaRPr lang="en-US" sz="1000" b="1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9.28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10.05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8.58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8.16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0465893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9.49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8.32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8.53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517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8.97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8.58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8.16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673780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10.05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8.32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/>
                        </a:rPr>
                        <a:t>8.53</a:t>
                      </a:r>
                      <a:endParaRPr lang="en-US" sz="10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98689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7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76730</TotalTime>
  <Words>1304</Words>
  <Application>Microsoft Office PowerPoint</Application>
  <PresentationFormat>全屏显示(4:3)</PresentationFormat>
  <Paragraphs>468</Paragraphs>
  <Slides>16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2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Equation</vt:lpstr>
      <vt:lpstr>2x EHT-LTFs Sequences Design</vt:lpstr>
      <vt:lpstr>Introduction</vt:lpstr>
      <vt:lpstr>Introduction</vt:lpstr>
      <vt:lpstr>Design Methods[3-4] </vt:lpstr>
      <vt:lpstr>Sequences Design Considerations</vt:lpstr>
      <vt:lpstr>320MHz 2x EHT-LTF</vt:lpstr>
      <vt:lpstr>New Sequences-Option-2A:</vt:lpstr>
      <vt:lpstr>New Sequences-Option-2B:</vt:lpstr>
      <vt:lpstr>New Sequences Simulation Results:</vt:lpstr>
      <vt:lpstr>New Sequences Simulation Results:</vt:lpstr>
      <vt:lpstr>Conclusion</vt:lpstr>
      <vt:lpstr>Reference</vt:lpstr>
      <vt:lpstr>Straw Poll 1</vt:lpstr>
      <vt:lpstr>Straw Poll 2</vt:lpstr>
      <vt:lpstr>Straw Poll 3</vt:lpstr>
      <vt:lpstr>Appendix: QAM Data PAPR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liuchenchen</cp:lastModifiedBy>
  <cp:revision>1719</cp:revision>
  <cp:lastPrinted>1601-01-01T00:00:00Z</cp:lastPrinted>
  <dcterms:created xsi:type="dcterms:W3CDTF">2015-10-31T00:33:08Z</dcterms:created>
  <dcterms:modified xsi:type="dcterms:W3CDTF">2020-09-09T14:14:50Z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(3)E6hq4d0l3n2ZYBw0TiW6uPQJlqmo2eGRSN27CqMRWkgYW0ir8jKpWdJmZZW/vPZu5AV9CgaH
/nR4SgTYHFVnebT02CBC7qD6glmMIRxOA8HYIlIgdPTp982IYBzRccS1HIwG46tuKzGvuF5I
2nTLig+78huOULbyW40e8wG5w10cHMta7RrvLLl8RrCwqI1P7zFNengXAjEhz4RO4Fj7FbGV
0uJT9jpx2fwf0eQQMf</vt:lpwstr>
  </property>
  <property fmtid="{D5CDD505-2E9C-101B-9397-08002B2CF9AE}" pid="3" name="_2015_ms_pID_7253431">
    <vt:lpwstr>zkH34QMjjRtDcBKbqMp/lc+Ph4zQ1gmBJM9SdFRJNJITKj2u2IyDsd
DcQn9rXXk9Zv4WZWTsZHyH1mX789C08uEVwC46GmEX86nws0NXi+rAYKKzZ0JTWAdd/6dcEb
Kq/033roVCZBd8TaHVqt5q/gDlCeuq6I806lHkWAm5aY15kXJ+Htv3GnoahEUuwmnX7Uc1n7
t7RkypM7ibPu3dV1OpF0ONvua9ofVcEBM5p3</vt:lpwstr>
  </property>
  <property fmtid="{D5CDD505-2E9C-101B-9397-08002B2CF9AE}" pid="4" name="_2015_ms_pID_7253432">
    <vt:lpwstr>VQ==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1599558054</vt:lpwstr>
  </property>
</Properties>
</file>